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8"/>
  </p:notesMasterIdLst>
  <p:sldIdLst>
    <p:sldId id="256" r:id="rId3"/>
    <p:sldId id="257" r:id="rId4"/>
    <p:sldId id="258" r:id="rId5"/>
    <p:sldId id="259" r:id="rId6"/>
    <p:sldId id="260" r:id="rId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34FE7E46-6009-48A8-B372-37B12F06228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236AD52-0FD0-4E4A-8AAF-BD77568A7560}" type="slidenum">
              <a:rPr lang="cs-CZ"/>
              <a:pPr/>
              <a:t>1</a:t>
            </a:fld>
            <a:endParaRPr lang="cs-CZ"/>
          </a:p>
        </p:txBody>
      </p:sp>
      <p:sp>
        <p:nvSpPr>
          <p:cNvPr id="92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6B72E86-E158-4E04-BA01-C23C578214B8}" type="slidenum">
              <a:rPr lang="cs-CZ"/>
              <a:pPr/>
              <a:t>2</a:t>
            </a:fld>
            <a:endParaRPr lang="cs-CZ"/>
          </a:p>
        </p:txBody>
      </p:sp>
      <p:sp>
        <p:nvSpPr>
          <p:cNvPr id="102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6181AA6-98F3-4317-AFE9-3C3574555124}" type="slidenum">
              <a:rPr lang="cs-CZ"/>
              <a:pPr/>
              <a:t>3</a:t>
            </a:fld>
            <a:endParaRPr lang="cs-CZ"/>
          </a:p>
        </p:txBody>
      </p:sp>
      <p:sp>
        <p:nvSpPr>
          <p:cNvPr id="112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2892D3D-B9A4-42E5-9743-5591C76DD589}" type="slidenum">
              <a:rPr lang="cs-CZ"/>
              <a:pPr/>
              <a:t>4</a:t>
            </a:fld>
            <a:endParaRPr lang="cs-CZ"/>
          </a:p>
        </p:txBody>
      </p:sp>
      <p:sp>
        <p:nvSpPr>
          <p:cNvPr id="122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CC2D3F0-B06E-4C17-A4F3-AF3321C9B36C}" type="slidenum">
              <a:rPr lang="cs-CZ"/>
              <a:pPr/>
              <a:t>5</a:t>
            </a:fld>
            <a:endParaRPr lang="cs-CZ"/>
          </a:p>
        </p:txBody>
      </p:sp>
      <p:sp>
        <p:nvSpPr>
          <p:cNvPr id="133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3AFD6369-0977-4AC3-A31E-464AC0D19F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E42A540-A957-491D-ACB9-6A94F56F6D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25C9FE6-09B8-43B8-8C28-5B1AB38D90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A905C7F-0D60-4727-97C5-EB80E40A49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3300604-51B9-4AA7-BDC5-AC9BF97F75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E2079FD-BBB4-477A-8E17-7AF3F54D04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A4A8786-E02F-44DF-9C3C-F0FE8057DD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83CABBE-1C5D-4EDE-9521-CC8C79A637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06896AB-9422-418A-A89A-817FB5DB588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016B0B2-DF7D-46E4-8E4F-360AA01465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5813" cy="45243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43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A7D08DE-6E2D-46B8-94D0-3348E8DCF3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6170613" cy="1892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9097963" y="222250"/>
            <a:ext cx="2284412" cy="379413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>
          <a:xfrm>
            <a:off x="1325563" y="4929188"/>
            <a:ext cx="608012" cy="515937"/>
          </a:xfrm>
        </p:spPr>
        <p:txBody>
          <a:bodyPr/>
          <a:lstStyle>
            <a:lvl1pPr>
              <a:defRPr/>
            </a:lvl1pPr>
          </a:lstStyle>
          <a:p>
            <a:fld id="{B51F0AF5-68EB-42F8-9B3C-93F07412A8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728198A-1E0D-42E3-A99D-D72B9795AEA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31EC42C-C0AA-45ED-8066-D1F86E3A5C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47B5B8F-9F5A-4B34-A2CD-EB26AA1A91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6013" cy="4872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5613" y="1600200"/>
            <a:ext cx="3657600" cy="4872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EB703F4-9947-451C-8394-5B2ACAB85B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DB59E73-C313-49B9-BDE9-8E8CE19E25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2B9894F-E127-44E3-B310-011593F480B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BACCD83-56C4-43FD-B3AC-5EEEC0E96F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F311D6C-6B75-4301-8F2D-7810B5FC64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DBD46CC-CF9B-4CF5-A9EA-D96E22FCBD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BD68E35-27C5-44E3-889C-D2FC7A90CE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057900" y="274638"/>
            <a:ext cx="1865313" cy="6197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5448300" cy="6197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EC892E0-05CE-4A5D-A663-5C080021E1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Line 1"/>
          <p:cNvSpPr>
            <a:spLocks noChangeShapeType="1"/>
          </p:cNvSpPr>
          <p:nvPr/>
        </p:nvSpPr>
        <p:spPr bwMode="auto">
          <a:xfrm>
            <a:off x="8763000" y="0"/>
            <a:ext cx="1588" cy="6858000"/>
          </a:xfrm>
          <a:prstGeom prst="line">
            <a:avLst/>
          </a:prstGeom>
          <a:noFill/>
          <a:ln w="381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6200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Line 3"/>
          <p:cNvSpPr>
            <a:spLocks noChangeShapeType="1"/>
          </p:cNvSpPr>
          <p:nvPr/>
        </p:nvSpPr>
        <p:spPr bwMode="auto">
          <a:xfrm>
            <a:off x="8991600" y="0"/>
            <a:ext cx="1588" cy="6858000"/>
          </a:xfrm>
          <a:prstGeom prst="line">
            <a:avLst/>
          </a:prstGeom>
          <a:noFill/>
          <a:ln w="1908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FEC2AE">
              <a:alpha val="87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Line 5"/>
          <p:cNvSpPr>
            <a:spLocks noChangeShapeType="1"/>
          </p:cNvSpPr>
          <p:nvPr/>
        </p:nvSpPr>
        <p:spPr bwMode="auto">
          <a:xfrm>
            <a:off x="8915400" y="0"/>
            <a:ext cx="1588" cy="6858000"/>
          </a:xfrm>
          <a:prstGeom prst="line">
            <a:avLst/>
          </a:prstGeom>
          <a:noFill/>
          <a:ln w="936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0" name="Oval 6"/>
          <p:cNvSpPr>
            <a:spLocks noChangeArrowheads="1"/>
          </p:cNvSpPr>
          <p:nvPr/>
        </p:nvSpPr>
        <p:spPr bwMode="auto">
          <a:xfrm>
            <a:off x="8156575" y="5715000"/>
            <a:ext cx="547688" cy="547688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2286000" y="3124200"/>
            <a:ext cx="6170613" cy="1892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textuKliknutím lze upravit styl.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9097963" y="222250"/>
            <a:ext cx="2284412" cy="3794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1033" name="Text Box 9"/>
          <p:cNvSpPr txBox="1">
            <a:spLocks noChangeArrowheads="1"/>
          </p:cNvSpPr>
          <p:nvPr/>
        </p:nvSpPr>
        <p:spPr bwMode="auto">
          <a:xfrm rot="5400000">
            <a:off x="7078663" y="4181475"/>
            <a:ext cx="3657600" cy="3841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rgbClr val="FEC2AE">
              <a:alpha val="53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rgbClr val="FED9CD">
              <a:alpha val="35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990600" y="0"/>
            <a:ext cx="180975" cy="6858000"/>
          </a:xfrm>
          <a:prstGeom prst="rect">
            <a:avLst/>
          </a:prstGeom>
          <a:solidFill>
            <a:srgbClr val="FED9CD">
              <a:alpha val="70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rgbClr val="FEEDE8">
              <a:alpha val="70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8" name="Line 14"/>
          <p:cNvSpPr>
            <a:spLocks noChangeShapeType="1"/>
          </p:cNvSpPr>
          <p:nvPr/>
        </p:nvSpPr>
        <p:spPr bwMode="auto">
          <a:xfrm>
            <a:off x="106363" y="0"/>
            <a:ext cx="1587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9" name="Line 15"/>
          <p:cNvSpPr>
            <a:spLocks noChangeShapeType="1"/>
          </p:cNvSpPr>
          <p:nvPr/>
        </p:nvSpPr>
        <p:spPr bwMode="auto">
          <a:xfrm>
            <a:off x="914400" y="0"/>
            <a:ext cx="1588" cy="6858000"/>
          </a:xfrm>
          <a:prstGeom prst="line">
            <a:avLst/>
          </a:prstGeom>
          <a:noFill/>
          <a:ln w="57240">
            <a:solidFill>
              <a:srgbClr val="FEEDE8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0" name="Line 16"/>
          <p:cNvSpPr>
            <a:spLocks noChangeShapeType="1"/>
          </p:cNvSpPr>
          <p:nvPr/>
        </p:nvSpPr>
        <p:spPr bwMode="auto">
          <a:xfrm>
            <a:off x="854075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1" name="Line 17"/>
          <p:cNvSpPr>
            <a:spLocks noChangeShapeType="1"/>
          </p:cNvSpPr>
          <p:nvPr/>
        </p:nvSpPr>
        <p:spPr bwMode="auto">
          <a:xfrm>
            <a:off x="1727200" y="0"/>
            <a:ext cx="1588" cy="6858000"/>
          </a:xfrm>
          <a:prstGeom prst="line">
            <a:avLst/>
          </a:prstGeom>
          <a:noFill/>
          <a:ln w="284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2" name="Line 18"/>
          <p:cNvSpPr>
            <a:spLocks noChangeShapeType="1"/>
          </p:cNvSpPr>
          <p:nvPr/>
        </p:nvSpPr>
        <p:spPr bwMode="auto">
          <a:xfrm>
            <a:off x="1066800" y="0"/>
            <a:ext cx="1588" cy="6858000"/>
          </a:xfrm>
          <a:prstGeom prst="line">
            <a:avLst/>
          </a:prstGeom>
          <a:noFill/>
          <a:ln w="93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3" name="Line 19"/>
          <p:cNvSpPr>
            <a:spLocks noChangeShapeType="1"/>
          </p:cNvSpPr>
          <p:nvPr/>
        </p:nvSpPr>
        <p:spPr bwMode="auto">
          <a:xfrm>
            <a:off x="9113838" y="0"/>
            <a:ext cx="1587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4" name="Rectangle 20"/>
          <p:cNvSpPr>
            <a:spLocks noChangeArrowheads="1"/>
          </p:cNvSpPr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rgbClr val="FEC2AE">
              <a:alpha val="50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5" name="Oval 21"/>
          <p:cNvSpPr>
            <a:spLocks noChangeArrowheads="1"/>
          </p:cNvSpPr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6" name="Oval 22"/>
          <p:cNvSpPr>
            <a:spLocks noChangeArrowheads="1"/>
          </p:cNvSpPr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solidFill>
            <a:srgbClr val="FE8637"/>
          </a:solidFill>
          <a:ln w="2844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7" name="Oval 23"/>
          <p:cNvSpPr>
            <a:spLocks noChangeArrowheads="1"/>
          </p:cNvSpPr>
          <p:nvPr/>
        </p:nvSpPr>
        <p:spPr bwMode="auto">
          <a:xfrm>
            <a:off x="1090613" y="5500688"/>
            <a:ext cx="136525" cy="136525"/>
          </a:xfrm>
          <a:prstGeom prst="ellipse">
            <a:avLst/>
          </a:prstGeom>
          <a:solidFill>
            <a:srgbClr val="FE8637"/>
          </a:solidFill>
          <a:ln w="126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8" name="Oval 24"/>
          <p:cNvSpPr>
            <a:spLocks noChangeArrowheads="1"/>
          </p:cNvSpPr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solidFill>
            <a:srgbClr val="FE8637"/>
          </a:solidFill>
          <a:ln w="126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9" name="Oval 25"/>
          <p:cNvSpPr>
            <a:spLocks noChangeArrowheads="1"/>
          </p:cNvSpPr>
          <p:nvPr/>
        </p:nvSpPr>
        <p:spPr bwMode="auto">
          <a:xfrm>
            <a:off x="1905000" y="4495800"/>
            <a:ext cx="365125" cy="365125"/>
          </a:xfrm>
          <a:prstGeom prst="ellipse">
            <a:avLst/>
          </a:prstGeom>
          <a:solidFill>
            <a:srgbClr val="FE8637"/>
          </a:solidFill>
          <a:ln w="2844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50" name="Rectangle 26"/>
          <p:cNvSpPr>
            <a:spLocks noGrp="1" noChangeArrowheads="1"/>
          </p:cNvSpPr>
          <p:nvPr>
            <p:ph type="sldNum"/>
          </p:nvPr>
        </p:nvSpPr>
        <p:spPr bwMode="auto">
          <a:xfrm>
            <a:off x="1325563" y="4929188"/>
            <a:ext cx="608012" cy="5159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fld id="{99082557-3E22-4B04-9C84-0E540AFCA3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51" name="Rectangle 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1512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72" r:id="rId12"/>
  </p:sldLayoutIdLst>
  <p:hf sldNum="0" hdr="0" ftr="0"/>
  <p:txStyles>
    <p:titleStyle>
      <a:lvl1pPr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>
        <a:lnSpc>
          <a:spcPct val="95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Line 1"/>
          <p:cNvSpPr>
            <a:spLocks noChangeShapeType="1"/>
          </p:cNvSpPr>
          <p:nvPr/>
        </p:nvSpPr>
        <p:spPr bwMode="auto">
          <a:xfrm>
            <a:off x="8763000" y="0"/>
            <a:ext cx="1588" cy="6858000"/>
          </a:xfrm>
          <a:prstGeom prst="line">
            <a:avLst/>
          </a:prstGeom>
          <a:noFill/>
          <a:ln w="381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6200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1" name="Line 3"/>
          <p:cNvSpPr>
            <a:spLocks noChangeShapeType="1"/>
          </p:cNvSpPr>
          <p:nvPr/>
        </p:nvSpPr>
        <p:spPr bwMode="auto">
          <a:xfrm>
            <a:off x="8991600" y="0"/>
            <a:ext cx="1588" cy="6858000"/>
          </a:xfrm>
          <a:prstGeom prst="line">
            <a:avLst/>
          </a:prstGeom>
          <a:noFill/>
          <a:ln w="1908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FEC2AE">
              <a:alpha val="87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8915400" y="0"/>
            <a:ext cx="1588" cy="6858000"/>
          </a:xfrm>
          <a:prstGeom prst="line">
            <a:avLst/>
          </a:prstGeom>
          <a:noFill/>
          <a:ln w="936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4" name="Oval 6"/>
          <p:cNvSpPr>
            <a:spLocks noChangeArrowheads="1"/>
          </p:cNvSpPr>
          <p:nvPr/>
        </p:nvSpPr>
        <p:spPr bwMode="auto">
          <a:xfrm>
            <a:off x="8156575" y="5715000"/>
            <a:ext cx="547688" cy="547688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7466013" cy="11414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textuKliknutím lze upravit styl.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7466013" cy="4872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0"/>
            <a:r>
              <a:rPr lang="en-GB" smtClean="0"/>
              <a:t>Devátá úroveňKliknutím lze upravit styly předlohy textu.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</a:t>
            </a:r>
          </a:p>
          <a:p>
            <a:pPr lvl="4"/>
            <a:r>
              <a:rPr lang="en-GB" smtClean="0"/>
              <a:t>Pátá úroveň</a:t>
            </a: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dt"/>
          </p:nvPr>
        </p:nvSpPr>
        <p:spPr bwMode="auto">
          <a:xfrm>
            <a:off x="8786813" y="268288"/>
            <a:ext cx="2009775" cy="38258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8129588" y="5734050"/>
            <a:ext cx="608012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fld id="{FA8AE4F7-B5E6-4C98-916D-62D08FA3AEB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 rot="5400000">
            <a:off x="6991351" y="3736975"/>
            <a:ext cx="320040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>
        <a:lnSpc>
          <a:spcPct val="95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900113" y="2700338"/>
            <a:ext cx="7772400" cy="2690812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/>
              <a:t>Název projektu: Moderní škola</a:t>
            </a:r>
            <a:br>
              <a:rPr lang="cs-CZ" sz="2000" dirty="0"/>
            </a:br>
            <a:r>
              <a:rPr lang="cs-CZ" sz="2000" dirty="0"/>
              <a:t>Číslo klíčové aktivity: III/2</a:t>
            </a:r>
            <a:br>
              <a:rPr lang="cs-CZ" sz="2000" dirty="0"/>
            </a:br>
            <a:r>
              <a:rPr lang="cs-CZ" sz="2000" dirty="0"/>
              <a:t>Název školy: Základní škola a Mateřská škola </a:t>
            </a:r>
            <a:r>
              <a:rPr lang="cs-CZ" sz="2000" dirty="0" err="1"/>
              <a:t>Vráž</a:t>
            </a:r>
            <a:r>
              <a:rPr lang="cs-CZ" sz="2000" dirty="0"/>
              <a:t>, okres Beroun</a:t>
            </a:r>
            <a:br>
              <a:rPr lang="cs-CZ" sz="2000" dirty="0"/>
            </a:br>
            <a:r>
              <a:rPr lang="cs-CZ" sz="2000" dirty="0"/>
              <a:t>Autor: Zuzana </a:t>
            </a:r>
            <a:r>
              <a:rPr lang="cs-CZ" sz="2000" dirty="0" err="1"/>
              <a:t>Měchurová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VY_32_INOVACE_180_ČS1_VÁNOCE</a:t>
            </a:r>
            <a:br>
              <a:rPr lang="cs-CZ" sz="2000" dirty="0"/>
            </a:br>
            <a:r>
              <a:rPr lang="cs-CZ" sz="2000" dirty="0"/>
              <a:t>Číslo projektu: CZ 16.12.2013</a:t>
            </a:r>
            <a:br>
              <a:rPr lang="cs-CZ" sz="2000" dirty="0"/>
            </a:br>
            <a:r>
              <a:rPr lang="cs-CZ" sz="2000" dirty="0"/>
              <a:t>Ročník: 1.</a:t>
            </a:r>
            <a:br>
              <a:rPr lang="cs-CZ" sz="2000" dirty="0"/>
            </a:br>
            <a:r>
              <a:rPr lang="cs-CZ" sz="2000" dirty="0"/>
              <a:t>Předmět: Člověk a jeho svět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1079500" y="5818188"/>
            <a:ext cx="6400800" cy="841375"/>
          </a:xfrm>
          <a:ln/>
        </p:spPr>
        <p:txBody>
          <a:bodyPr lIns="90000" tIns="45000" rIns="90000" bIns="45000"/>
          <a:lstStyle/>
          <a:p>
            <a:pPr marL="0" indent="0">
              <a:lnSpc>
                <a:spcPct val="100000"/>
              </a:lnSpc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2000">
                <a:solidFill>
                  <a:srgbClr val="575F6D"/>
                </a:solidFill>
              </a:rPr>
              <a:t>Anotace: </a:t>
            </a:r>
            <a:r>
              <a:rPr lang="cs-CZ" sz="2000" i="1">
                <a:solidFill>
                  <a:srgbClr val="575F6D"/>
                </a:solidFill>
              </a:rPr>
              <a:t>Prezentace je určena pro 1. ročník, slouží k zopakování probrané látky na interaktivní tabuli</a:t>
            </a:r>
          </a:p>
          <a:p>
            <a:pPr marL="0" indent="0">
              <a:lnSpc>
                <a:spcPct val="100000"/>
              </a:lnSpc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endParaRPr lang="cs-CZ" sz="2000">
              <a:solidFill>
                <a:srgbClr val="575F6D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539750"/>
            <a:ext cx="7169150" cy="1584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Rozhodni, které tradice se dělají na Vánoce 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539552" y="1196752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Rozkrajování jablíčka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Na Štědrý den držíme půst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Kost od kapra dáváme stromům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Pečeme bábovky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Na Štědrý den o půlnoci chodíme do obchodu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Lijeme olovo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Sledujeme, zda se večer na obloze objeví stříbrné telátko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Vánočku nakrojujeme směrem ke dveřím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Pod stromečkem nacházíme od Ježíška vajíčka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V bytě nám visí </a:t>
            </a:r>
            <a:r>
              <a:rPr lang="cs-CZ" sz="2000" dirty="0" err="1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jmelíčko</a:t>
            </a:r>
            <a:endParaRPr lang="cs-CZ" sz="20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Řešení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539552" y="1052736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Rozkrajování jablíčka                             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Na Štědrý den držíme půst                    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Kost od kapra dáváme stromům           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 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Pečeme bábovky                                      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N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Na Štědrý den o půlnoci chodíme do obchodu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N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Lijeme olovo                                             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Sledujeme, zda se večer na obloze objeví stříbrné telátko                                                       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N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Vánočku nakrojujeme směrem ke dveřím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Pod stromečkem nacházíme od Ježíška vajíčka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 N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V bytě nám visí </a:t>
            </a:r>
            <a:r>
              <a:rPr lang="cs-CZ" sz="2000" dirty="0" err="1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jmelíčko</a:t>
            </a:r>
            <a:r>
              <a:rPr lang="cs-CZ" sz="20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                            </a:t>
            </a:r>
            <a:r>
              <a:rPr lang="cs-CZ" sz="2000" dirty="0">
                <a:solidFill>
                  <a:srgbClr val="FF0000"/>
                </a:solidFill>
                <a:latin typeface="Century Schoolbook" charset="0"/>
                <a:ea typeface="Microsoft YaHei" charset="0"/>
                <a:cs typeface="Microsoft YaHei" charset="0"/>
              </a:rPr>
              <a:t> A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 dirty="0">
                <a:solidFill>
                  <a:srgbClr val="575F6D"/>
                </a:solidFill>
              </a:rPr>
              <a:t>Namaluj vše, co patří k </a:t>
            </a:r>
            <a:r>
              <a:rPr lang="cs-CZ" sz="3000" dirty="0" smtClean="0">
                <a:solidFill>
                  <a:srgbClr val="575F6D"/>
                </a:solidFill>
              </a:rPr>
              <a:t>vánocům</a:t>
            </a:r>
            <a:endParaRPr lang="cs-CZ" sz="3000" dirty="0">
              <a:solidFill>
                <a:srgbClr val="575F6D"/>
              </a:solidFill>
            </a:endParaRP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Patří: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4652963"/>
            <a:ext cx="1724025" cy="1847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Řešení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858125" cy="5080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Patří k nim: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70C0"/>
                </a:solidFill>
                <a:latin typeface="Century Schoolbook" charset="0"/>
                <a:ea typeface="Microsoft YaHei" charset="0"/>
                <a:cs typeface="Microsoft YaHei" charset="0"/>
                <a:hlinkClick r:id="rId3"/>
              </a:rPr>
              <a:t>www.office.microsoft.com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2636838"/>
            <a:ext cx="2324100" cy="18335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63963" y="2517775"/>
            <a:ext cx="1616075" cy="18224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325" y="2643188"/>
            <a:ext cx="1568450" cy="1827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65713" y="4706938"/>
            <a:ext cx="1874837" cy="19732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11560" y="6237312"/>
            <a:ext cx="3771289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Obrázky: www.office.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entury Schoolbook"/>
        <a:ea typeface="Microsoft YaHei"/>
        <a:cs typeface="Microsoft YaHei"/>
      </a:majorFont>
      <a:minorFont>
        <a:latin typeface="Century Schoolbook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entury Schoolbook"/>
        <a:ea typeface="Microsoft YaHei"/>
        <a:cs typeface="Microsoft YaHei"/>
      </a:majorFont>
      <a:minorFont>
        <a:latin typeface="Century Schoolbook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165</Words>
  <Application>Microsoft Office PowerPoint</Application>
  <PresentationFormat>Předvádění na obrazovce (4:3)</PresentationFormat>
  <Paragraphs>44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13" baseType="lpstr">
      <vt:lpstr>Times New Roman</vt:lpstr>
      <vt:lpstr>Century Schoolbook</vt:lpstr>
      <vt:lpstr>Microsoft YaHei</vt:lpstr>
      <vt:lpstr>Arial</vt:lpstr>
      <vt:lpstr>Lucida Sans Unicode</vt:lpstr>
      <vt:lpstr>Wingdings</vt:lpstr>
      <vt:lpstr>Motiv sady Office</vt:lpstr>
      <vt:lpstr>Motiv sady Office</vt:lpstr>
      <vt:lpstr>Název projektu: Moderní škola Číslo klíčové aktivity: III/2 Název školy: Základní škola a Mateřská škola Vráž, okres Beroun Autor: Zuzana Měchurová Název materiálu: VY_32_INOVACE_180_ČS1_VÁNOCE Číslo projektu: CZ 16.12.2013 Ročník: 1. Předmět: Člověk a jeho svět</vt:lpstr>
      <vt:lpstr>Rozhodni, které tradice se dělají na Vánoce </vt:lpstr>
      <vt:lpstr>Řešení</vt:lpstr>
      <vt:lpstr>Namaluj vše, co patří k vánocům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škola Vráž, okres Beroun Autor: Zuzana Měchurová Název materiálu: VY_32_INOVACE_180_ČS1_VÁNOCE Číslo projektu: CZ 16.12.2013 Ročník: 1. Předmět: Člověk a jeho svět</dc:title>
  <cp:lastModifiedBy>Dum</cp:lastModifiedBy>
  <cp:revision>1</cp:revision>
  <cp:lastPrinted>1601-01-01T00:00:00Z</cp:lastPrinted>
  <dcterms:created xsi:type="dcterms:W3CDTF">1601-01-01T00:00:00Z</dcterms:created>
  <dcterms:modified xsi:type="dcterms:W3CDTF">2014-05-05T06:42:37Z</dcterms:modified>
</cp:coreProperties>
</file>