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275" r:id="rId3"/>
    <p:sldId id="261" r:id="rId4"/>
    <p:sldId id="257" r:id="rId5"/>
    <p:sldId id="259" r:id="rId6"/>
    <p:sldId id="274" r:id="rId7"/>
    <p:sldId id="278" r:id="rId8"/>
    <p:sldId id="277" r:id="rId9"/>
    <p:sldId id="264" r:id="rId10"/>
    <p:sldId id="263" r:id="rId11"/>
    <p:sldId id="258" r:id="rId12"/>
    <p:sldId id="265" r:id="rId13"/>
    <p:sldId id="269" r:id="rId14"/>
    <p:sldId id="271" r:id="rId15"/>
    <p:sldId id="273" r:id="rId16"/>
    <p:sldId id="279" r:id="rId17"/>
    <p:sldId id="280" r:id="rId18"/>
    <p:sldId id="286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08" autoAdjust="0"/>
    <p:restoredTop sz="94660"/>
  </p:normalViewPr>
  <p:slideViewPr>
    <p:cSldViewPr>
      <p:cViewPr varScale="1">
        <p:scale>
          <a:sx n="69" d="100"/>
          <a:sy n="69" d="100"/>
        </p:scale>
        <p:origin x="-139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5DD54-9BD2-46DD-9761-70A5C9EE2CF3}" type="datetimeFigureOut">
              <a:rPr lang="cs-CZ" smtClean="0"/>
              <a:t>2. 5. 2014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BFFBE-96BD-4AE6-85B2-02C85D25DD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91655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5DD54-9BD2-46DD-9761-70A5C9EE2CF3}" type="datetimeFigureOut">
              <a:rPr lang="cs-CZ" smtClean="0"/>
              <a:t>2. 5. 2014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BFFBE-96BD-4AE6-85B2-02C85D25DD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7699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5DD54-9BD2-46DD-9761-70A5C9EE2CF3}" type="datetimeFigureOut">
              <a:rPr lang="cs-CZ" smtClean="0"/>
              <a:t>2. 5. 2014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BFFBE-96BD-4AE6-85B2-02C85D25DD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85177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5DD54-9BD2-46DD-9761-70A5C9EE2CF3}" type="datetimeFigureOut">
              <a:rPr lang="cs-CZ" smtClean="0"/>
              <a:t>2. 5. 2014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BFFBE-96BD-4AE6-85B2-02C85D25DD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28846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5DD54-9BD2-46DD-9761-70A5C9EE2CF3}" type="datetimeFigureOut">
              <a:rPr lang="cs-CZ" smtClean="0"/>
              <a:t>2. 5. 2014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BFFBE-96BD-4AE6-85B2-02C85D25DD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39331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5DD54-9BD2-46DD-9761-70A5C9EE2CF3}" type="datetimeFigureOut">
              <a:rPr lang="cs-CZ" smtClean="0"/>
              <a:t>2. 5. 2014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BFFBE-96BD-4AE6-85B2-02C85D25DD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5854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5DD54-9BD2-46DD-9761-70A5C9EE2CF3}" type="datetimeFigureOut">
              <a:rPr lang="cs-CZ" smtClean="0"/>
              <a:t>2. 5. 2014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BFFBE-96BD-4AE6-85B2-02C85D25DD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1631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5DD54-9BD2-46DD-9761-70A5C9EE2CF3}" type="datetimeFigureOut">
              <a:rPr lang="cs-CZ" smtClean="0"/>
              <a:t>2. 5. 2014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BFFBE-96BD-4AE6-85B2-02C85D25DD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2515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5DD54-9BD2-46DD-9761-70A5C9EE2CF3}" type="datetimeFigureOut">
              <a:rPr lang="cs-CZ" smtClean="0"/>
              <a:t>2. 5. 2014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BFFBE-96BD-4AE6-85B2-02C85D25DD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41051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5DD54-9BD2-46DD-9761-70A5C9EE2CF3}" type="datetimeFigureOut">
              <a:rPr lang="cs-CZ" smtClean="0"/>
              <a:t>2. 5. 2014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BFFBE-96BD-4AE6-85B2-02C85D25DD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56362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5DD54-9BD2-46DD-9761-70A5C9EE2CF3}" type="datetimeFigureOut">
              <a:rPr lang="cs-CZ" smtClean="0"/>
              <a:t>2. 5. 2014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BFFBE-96BD-4AE6-85B2-02C85D25DD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43172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85DD54-9BD2-46DD-9761-70A5C9EE2CF3}" type="datetimeFigureOut">
              <a:rPr lang="cs-CZ" smtClean="0"/>
              <a:t>2. 5. 2014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1BFFBE-96BD-4AE6-85B2-02C85D25DD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99752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upload.wikimedia.org/wikipedia/commons/8/89/Flag_of_WHO.svg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anRQK0TNqUE" TargetMode="External"/><Relationship Id="rId2" Type="http://schemas.openxmlformats.org/officeDocument/2006/relationships/hyperlink" Target="https://www.youtube.com/watch?v=uWOXpuSB1x0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hyperlink" Target="https://www.youtube.com/watch?v=kQUP1d-9N78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www.klistova-encefalitida.cz/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cs.medixa.org/nemoci/klistova-encefalitida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listova-encefalitida.cz/" TargetMode="External"/><Relationship Id="rId2" Type="http://schemas.openxmlformats.org/officeDocument/2006/relationships/hyperlink" Target="http://pozorkliste.cz/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hyperlink" Target="http://www.klistova-encefalitida.cz/videogalerie/klistova-encefalitida-a-jeji-priznaky-u-detskych-pacientu-558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nemoci.vitalion.cz/lymska-borelioza/" TargetMode="External"/><Relationship Id="rId2" Type="http://schemas.openxmlformats.org/officeDocument/2006/relationships/hyperlink" Target="http://www.borelioza.cz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en.wikipedia.org/wiki/File:Erythema_migrans_-_erythematous_rash_in_Lyme_disease_-_PHIL_9875.jpg" TargetMode="External"/><Relationship Id="rId3" Type="http://schemas.openxmlformats.org/officeDocument/2006/relationships/hyperlink" Target="http://cs.wikipedia.org/wiki/Kl%C3%AD%C5%A1t%C4%9B_obecn%C3%A9#mediaviewer/Soubor:Ixodes.ricinus.searching.jpg" TargetMode="External"/><Relationship Id="rId7" Type="http://schemas.openxmlformats.org/officeDocument/2006/relationships/hyperlink" Target="http://upload.wikimedia.org/wikipedia/en/f/f5/Lymerash.jpg" TargetMode="External"/><Relationship Id="rId2" Type="http://schemas.openxmlformats.org/officeDocument/2006/relationships/hyperlink" Target="http://cs.wikipedia.org/wiki/Kl%C3%AD%C5%A1t%C4%9B#mediaviewer/Soubor:Adult_deer_tick%28cropped%29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upload.wikimedia.org/wikipedia/commons/1/13/Ixodus_ricinus_5x.jpg" TargetMode="External"/><Relationship Id="rId5" Type="http://schemas.openxmlformats.org/officeDocument/2006/relationships/hyperlink" Target="http://en.wikipedia.org/wiki/File:Bullseye_Lyme_Disease_Rash.jpg" TargetMode="External"/><Relationship Id="rId4" Type="http://schemas.openxmlformats.org/officeDocument/2006/relationships/hyperlink" Target="http://cs.wikipedia.org/wiki/Kl%C3%AD%C5%A1t%C4%9B_obecn%C3%A9#mediaviewer/Soubor:Ixodes_ricinus_ticks.jpg" TargetMode="Externa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6/61/Zecke_am_Hund_IMG_5993.jpg" TargetMode="External"/><Relationship Id="rId3" Type="http://schemas.openxmlformats.org/officeDocument/2006/relationships/hyperlink" Target="http://commons.wikimedia.org/wiki/File:Puuk4.jpg" TargetMode="External"/><Relationship Id="rId7" Type="http://schemas.openxmlformats.org/officeDocument/2006/relationships/hyperlink" Target="http://www.zenavaute.cz/data/USR_042_DEFAULT/08(2).jpg" TargetMode="External"/><Relationship Id="rId2" Type="http://schemas.openxmlformats.org/officeDocument/2006/relationships/hyperlink" Target="http://upload.wikimedia.org/wikipedia/commons/1/15/Borrelia_burgdorferi-cropped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veterinanaslovanech.cz/images/clanky/tick-life-cycle_cz.jpg" TargetMode="External"/><Relationship Id="rId5" Type="http://schemas.openxmlformats.org/officeDocument/2006/relationships/hyperlink" Target="http://cs.wikipedia.org/wiki/Lymesk%C3%A1_borreli%C3%B3za#mediaviewer/Soubor:Erythema-motilans.jpg" TargetMode="External"/><Relationship Id="rId4" Type="http://schemas.openxmlformats.org/officeDocument/2006/relationships/hyperlink" Target="http://en.wikipedia.org/wiki/File:Ixodes_scapularis.png" TargetMode="External"/><Relationship Id="rId9" Type="http://schemas.openxmlformats.org/officeDocument/2006/relationships/hyperlink" Target="http://cs.wikipedia.org/wiki/Sv%C4%9Btov%C3%A1_zdravotnick%C3%A1_organizace#mediaviewer/Soubor:WHO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6087" y="260648"/>
            <a:ext cx="5711825" cy="1243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8985735"/>
              </p:ext>
            </p:extLst>
          </p:nvPr>
        </p:nvGraphicFramePr>
        <p:xfrm>
          <a:off x="467544" y="1700813"/>
          <a:ext cx="8280920" cy="4560834"/>
        </p:xfrm>
        <a:graphic>
          <a:graphicData uri="http://schemas.openxmlformats.org/drawingml/2006/table">
            <a:tbl>
              <a:tblPr firstRow="1" firstCol="1" bandRow="1"/>
              <a:tblGrid>
                <a:gridCol w="2063168"/>
                <a:gridCol w="6217752"/>
              </a:tblGrid>
              <a:tr h="367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Times New Roman"/>
                          <a:cs typeface="Arial"/>
                        </a:rPr>
                        <a:t>Název školy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Times New Roman"/>
                          <a:cs typeface="Arial"/>
                        </a:rPr>
                        <a:t>Základní škola praktická Rožnov pod Radhoštěm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Arial"/>
                        </a:rPr>
                        <a:t>Číslo projektu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Times New Roman"/>
                          <a:cs typeface="Arial"/>
                        </a:rPr>
                        <a:t>CZ. 1. 07/1. 4.00/21.3751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Arial"/>
                        </a:rPr>
                        <a:t>Číslo materiálu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  <a:latin typeface="Calibri"/>
                          <a:ea typeface="Times New Roman"/>
                          <a:cs typeface="Arial"/>
                        </a:rPr>
                        <a:t>VY_32_INOVACE_211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Arial"/>
                        </a:rPr>
                        <a:t>Autor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Times New Roman"/>
                          <a:cs typeface="Arial"/>
                        </a:rPr>
                        <a:t>Mgr. Romana </a:t>
                      </a:r>
                      <a:r>
                        <a:rPr lang="cs-CZ" sz="1800" dirty="0" err="1">
                          <a:effectLst/>
                          <a:latin typeface="Calibri"/>
                          <a:ea typeface="Times New Roman"/>
                          <a:cs typeface="Arial"/>
                        </a:rPr>
                        <a:t>Rybiařová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Arial"/>
                        </a:rPr>
                        <a:t>Název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Nebezpečná klíšťata.</a:t>
                      </a:r>
                      <a:endParaRPr lang="cs-CZ" sz="1800" kern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Arial"/>
                        </a:rPr>
                        <a:t>Datum (období)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aseline="0" dirty="0" smtClean="0">
                          <a:effectLst/>
                          <a:latin typeface="Calibri"/>
                          <a:ea typeface="Times New Roman"/>
                          <a:cs typeface="Arial"/>
                        </a:rPr>
                        <a:t>Duben </a:t>
                      </a:r>
                      <a:r>
                        <a:rPr lang="cs-CZ" sz="1800" dirty="0" smtClean="0">
                          <a:effectLst/>
                          <a:latin typeface="Calibri"/>
                          <a:ea typeface="Times New Roman"/>
                          <a:cs typeface="Arial"/>
                        </a:rPr>
                        <a:t> 2014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Arial"/>
                        </a:rPr>
                        <a:t>Ročník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  <a:latin typeface="Calibri"/>
                          <a:ea typeface="Times New Roman"/>
                          <a:cs typeface="Arial"/>
                        </a:rPr>
                        <a:t>8. ročník </a:t>
                      </a:r>
                      <a:r>
                        <a:rPr lang="cs-CZ" sz="1800" dirty="0">
                          <a:effectLst/>
                          <a:latin typeface="Calibri"/>
                          <a:ea typeface="Times New Roman"/>
                          <a:cs typeface="Arial"/>
                        </a:rPr>
                        <a:t>ZŠ praktická, lehké mentální postižení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Arial"/>
                        </a:rPr>
                        <a:t>Vzdělávací oblast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>
                          <a:latin typeface="+mn-lt"/>
                          <a:ea typeface="Calibri"/>
                          <a:cs typeface="Times New Roman"/>
                        </a:rPr>
                        <a:t>Výchova ke zdraví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29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Times New Roman"/>
                          <a:cs typeface="Arial"/>
                        </a:rPr>
                        <a:t>Anotace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+mn-lt"/>
                          <a:ea typeface="Calibri"/>
                          <a:cs typeface="Times New Roman"/>
                        </a:rPr>
                        <a:t>Prezentace je určena žákům 8. a 9. ročníku ZŠ</a:t>
                      </a:r>
                      <a:r>
                        <a:rPr lang="cs-CZ" sz="1600" baseline="0" dirty="0" smtClean="0">
                          <a:latin typeface="+mn-lt"/>
                          <a:ea typeface="Calibri"/>
                          <a:cs typeface="Times New Roman"/>
                        </a:rPr>
                        <a:t> praktické. Tato prezentace upozorňuje na </a:t>
                      </a:r>
                      <a:r>
                        <a:rPr lang="cs-CZ" sz="1600" b="0" dirty="0" smtClean="0">
                          <a:solidFill>
                            <a:schemeClr val="tx1"/>
                          </a:solidFill>
                        </a:rPr>
                        <a:t>závažné infekční choroby, jejichž příčinou jsou klíšťata.</a:t>
                      </a:r>
                      <a:r>
                        <a:rPr lang="cs-CZ" sz="1600" b="0" baseline="0" dirty="0" smtClean="0">
                          <a:solidFill>
                            <a:schemeClr val="tx1"/>
                          </a:solidFill>
                        </a:rPr>
                        <a:t> Žáci se seznámí s  nejčastějšími onemocněními – Klíšťovou encefalitidou a </a:t>
                      </a:r>
                      <a:r>
                        <a:rPr lang="cs-CZ" sz="1600" b="0" baseline="0" dirty="0" err="1" smtClean="0">
                          <a:solidFill>
                            <a:schemeClr val="tx1"/>
                          </a:solidFill>
                        </a:rPr>
                        <a:t>Lymeskou</a:t>
                      </a:r>
                      <a:r>
                        <a:rPr lang="cs-CZ" sz="1600" b="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sz="1600" b="0" baseline="0" dirty="0" err="1" smtClean="0">
                          <a:solidFill>
                            <a:schemeClr val="tx1"/>
                          </a:solidFill>
                        </a:rPr>
                        <a:t>boreliozou</a:t>
                      </a:r>
                      <a:r>
                        <a:rPr lang="cs-CZ" sz="1600" b="0" baseline="0" dirty="0" smtClean="0">
                          <a:solidFill>
                            <a:schemeClr val="tx1"/>
                          </a:solidFill>
                        </a:rPr>
                        <a:t>, příznaky a průběhem těchto chorob. </a:t>
                      </a:r>
                      <a:r>
                        <a:rPr lang="cs-CZ" sz="1600" b="0" baseline="0" dirty="0" smtClean="0">
                          <a:solidFill>
                            <a:schemeClr val="tx1"/>
                          </a:solidFill>
                          <a:latin typeface="+mn-lt"/>
                          <a:cs typeface="Times New Roman"/>
                        </a:rPr>
                        <a:t> Část prezentace je věnována</a:t>
                      </a:r>
                      <a:r>
                        <a:rPr lang="cs-CZ" sz="1600" baseline="0" dirty="0" smtClean="0">
                          <a:latin typeface="+mn-lt"/>
                          <a:ea typeface="Calibri"/>
                          <a:cs typeface="Times New Roman"/>
                        </a:rPr>
                        <a:t> prevencí onemocnění přenášených klíšťaty a způsoby odstranění přisátého klíštěte. </a:t>
                      </a:r>
                      <a:endParaRPr lang="cs-CZ" sz="1600" b="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9797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97391" y="1052736"/>
            <a:ext cx="5190480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b="1" dirty="0" smtClean="0"/>
              <a:t>7. dubna každoročně na celém světě slavíme</a:t>
            </a:r>
            <a:endParaRPr lang="cs-CZ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188640"/>
            <a:ext cx="3749488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Světový den zdraví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97391" y="1628800"/>
            <a:ext cx="3628301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b="1" dirty="0" smtClean="0"/>
              <a:t>7. dubna 1948 byla založena OSN</a:t>
            </a:r>
            <a:endParaRPr lang="cs-CZ" b="1" dirty="0"/>
          </a:p>
        </p:txBody>
      </p:sp>
      <p:sp>
        <p:nvSpPr>
          <p:cNvPr id="6" name="Obdélník 5"/>
          <p:cNvSpPr/>
          <p:nvPr/>
        </p:nvSpPr>
        <p:spPr>
          <a:xfrm>
            <a:off x="179512" y="3781489"/>
            <a:ext cx="3318129" cy="101566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b="1" dirty="0" smtClean="0"/>
              <a:t>World Health Organization, WHO, </a:t>
            </a:r>
            <a:r>
              <a:rPr lang="en-US" sz="2000" b="1" dirty="0" err="1" smtClean="0"/>
              <a:t>též</a:t>
            </a:r>
            <a:r>
              <a:rPr lang="en-US" sz="2000" b="1" dirty="0" smtClean="0"/>
              <a:t> SZO</a:t>
            </a:r>
            <a:endParaRPr lang="cs-CZ" sz="2000" b="1" dirty="0"/>
          </a:p>
        </p:txBody>
      </p:sp>
      <p:sp>
        <p:nvSpPr>
          <p:cNvPr id="7" name="Obdélník 6"/>
          <p:cNvSpPr/>
          <p:nvPr/>
        </p:nvSpPr>
        <p:spPr>
          <a:xfrm>
            <a:off x="155151" y="5301208"/>
            <a:ext cx="3120705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Centrálu má v Ženevě ve Švýcarsku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179512" y="2567906"/>
            <a:ext cx="4984698" cy="52322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Světová zdravotnická organizace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20482" name="Picture 2" descr="File:Flag of WHO.sv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185891"/>
            <a:ext cx="5444629" cy="3627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4849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323528" y="764704"/>
            <a:ext cx="7950292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Zaměříme se na nemoci přenášené zejména klíšťaty.</a:t>
            </a:r>
            <a:endParaRPr lang="cs-CZ" sz="2000" dirty="0"/>
          </a:p>
        </p:txBody>
      </p:sp>
      <p:sp>
        <p:nvSpPr>
          <p:cNvPr id="7" name="Obdélník 6"/>
          <p:cNvSpPr/>
          <p:nvPr/>
        </p:nvSpPr>
        <p:spPr>
          <a:xfrm>
            <a:off x="268869" y="2492896"/>
            <a:ext cx="4591164" cy="101566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Cílem je zvýšit informovanost a povědomí o těchto nákazách a zejména o možnostech jejich prevence. </a:t>
            </a:r>
            <a:endParaRPr lang="cs-CZ" sz="2000" dirty="0"/>
          </a:p>
        </p:txBody>
      </p:sp>
      <p:sp>
        <p:nvSpPr>
          <p:cNvPr id="8" name="Obdélník 7"/>
          <p:cNvSpPr/>
          <p:nvPr/>
        </p:nvSpPr>
        <p:spPr>
          <a:xfrm>
            <a:off x="268868" y="1484784"/>
            <a:ext cx="8004952" cy="7078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V podmínkách České republiky jde především o klíšťovou encefalitidu a </a:t>
            </a:r>
            <a:r>
              <a:rPr lang="cs-CZ" sz="2000" dirty="0" err="1" smtClean="0"/>
              <a:t>Lymeskou</a:t>
            </a:r>
            <a:r>
              <a:rPr lang="cs-CZ" sz="2000" dirty="0" smtClean="0"/>
              <a:t> boreliózu a jejich předcházení.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260390" y="116632"/>
            <a:ext cx="6624442" cy="52322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Prevence onemocnění přenášených klíšťaty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http://upload.wikimedia.org/wikipedia/commons/thumb/9/9f/Adult_deer_tick%28cropped%29.jpg/640px-Adult_deer_tick%28cropped%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424265"/>
            <a:ext cx="3528392" cy="4245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717032"/>
            <a:ext cx="4354386" cy="29683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85432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1475492"/>
            <a:ext cx="58326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2"/>
              </a:rPr>
              <a:t>https://www.youtube.com/watch?v=uWOXpuSB1x0</a:t>
            </a:r>
            <a:endParaRPr lang="cs-CZ" dirty="0" smtClean="0"/>
          </a:p>
        </p:txBody>
      </p:sp>
      <p:sp>
        <p:nvSpPr>
          <p:cNvPr id="3" name="Obdélník 2"/>
          <p:cNvSpPr/>
          <p:nvPr/>
        </p:nvSpPr>
        <p:spPr>
          <a:xfrm>
            <a:off x="611560" y="924476"/>
            <a:ext cx="3499099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V Česku začala sezona klíšťat</a:t>
            </a:r>
            <a:endParaRPr lang="cs-CZ" sz="2000" dirty="0"/>
          </a:p>
        </p:txBody>
      </p:sp>
      <p:sp>
        <p:nvSpPr>
          <p:cNvPr id="4" name="Obdélník 3"/>
          <p:cNvSpPr/>
          <p:nvPr/>
        </p:nvSpPr>
        <p:spPr>
          <a:xfrm>
            <a:off x="611560" y="2843644"/>
            <a:ext cx="39604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3"/>
              </a:rPr>
              <a:t>https://www.youtube.com/watch?v=anRQK0TNqUE</a:t>
            </a:r>
            <a:endParaRPr lang="cs-CZ" dirty="0" smtClean="0"/>
          </a:p>
        </p:txBody>
      </p:sp>
      <p:sp>
        <p:nvSpPr>
          <p:cNvPr id="5" name="Obdélník 4"/>
          <p:cNvSpPr/>
          <p:nvPr/>
        </p:nvSpPr>
        <p:spPr>
          <a:xfrm>
            <a:off x="611560" y="2380818"/>
            <a:ext cx="2575385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Jak odstranit klíště?</a:t>
            </a:r>
            <a:endParaRPr lang="cs-CZ" sz="2000" dirty="0"/>
          </a:p>
        </p:txBody>
      </p:sp>
      <p:sp>
        <p:nvSpPr>
          <p:cNvPr id="6" name="Obdélník 5"/>
          <p:cNvSpPr/>
          <p:nvPr/>
        </p:nvSpPr>
        <p:spPr>
          <a:xfrm>
            <a:off x="611560" y="4581128"/>
            <a:ext cx="29163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4"/>
              </a:rPr>
              <a:t>https://www.youtube.com/watch?v=kQUP1d-9N78</a:t>
            </a:r>
            <a:endParaRPr lang="cs-CZ" dirty="0" smtClean="0"/>
          </a:p>
        </p:txBody>
      </p:sp>
      <p:sp>
        <p:nvSpPr>
          <p:cNvPr id="7" name="Obdélník 6"/>
          <p:cNvSpPr/>
          <p:nvPr/>
        </p:nvSpPr>
        <p:spPr>
          <a:xfrm>
            <a:off x="611560" y="3964994"/>
            <a:ext cx="1771062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Pozor klíště </a:t>
            </a:r>
            <a:endParaRPr lang="cs-CZ" sz="2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11560" y="148137"/>
            <a:ext cx="1135247" cy="52322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Videa: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323340"/>
            <a:ext cx="4078139" cy="4226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07125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08097" y="4077072"/>
            <a:ext cx="8730449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cs-CZ" sz="2400" dirty="0" smtClean="0"/>
              <a:t>= též klíšťový zánět mozku, je infekční virové onemocnění napadající mozek a mozkové blány. </a:t>
            </a:r>
            <a:endParaRPr lang="cs-CZ" sz="2400" dirty="0"/>
          </a:p>
        </p:txBody>
      </p:sp>
      <p:sp>
        <p:nvSpPr>
          <p:cNvPr id="3" name="Obdélník 2"/>
          <p:cNvSpPr/>
          <p:nvPr/>
        </p:nvSpPr>
        <p:spPr>
          <a:xfrm>
            <a:off x="208097" y="3510300"/>
            <a:ext cx="35633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hlinkClick r:id="rId2"/>
              </a:rPr>
              <a:t>http://www.klistova-encefalitida.cz/</a:t>
            </a:r>
            <a:endParaRPr lang="cs-CZ" dirty="0" smtClean="0"/>
          </a:p>
        </p:txBody>
      </p:sp>
      <p:sp>
        <p:nvSpPr>
          <p:cNvPr id="5" name="Obdélník 4"/>
          <p:cNvSpPr/>
          <p:nvPr/>
        </p:nvSpPr>
        <p:spPr>
          <a:xfrm>
            <a:off x="231289" y="868070"/>
            <a:ext cx="3135795" cy="461665"/>
          </a:xfrm>
          <a:prstGeom prst="rect">
            <a:avLst/>
          </a:prstGeom>
          <a:solidFill>
            <a:srgbClr val="FF0000"/>
          </a:solidFill>
        </p:spPr>
        <p:txBody>
          <a:bodyPr wrap="none">
            <a:spAutoFit/>
          </a:bodyPr>
          <a:lstStyle/>
          <a:p>
            <a:r>
              <a:rPr lang="cs-CZ" sz="2400" b="1" dirty="0" smtClean="0"/>
              <a:t>1. Klíšťová encefalitida </a:t>
            </a:r>
            <a:endParaRPr lang="cs-CZ" sz="2400" b="1" dirty="0"/>
          </a:p>
        </p:txBody>
      </p:sp>
      <p:sp>
        <p:nvSpPr>
          <p:cNvPr id="6" name="Obdélník 5"/>
          <p:cNvSpPr/>
          <p:nvPr/>
        </p:nvSpPr>
        <p:spPr>
          <a:xfrm>
            <a:off x="208097" y="5373216"/>
            <a:ext cx="8228477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cs-CZ" sz="2400" dirty="0" smtClean="0"/>
              <a:t>Přenos původců se uskutečňuje klíšťaty </a:t>
            </a:r>
            <a:endParaRPr lang="cs-CZ" sz="2400" dirty="0"/>
          </a:p>
        </p:txBody>
      </p:sp>
      <p:sp>
        <p:nvSpPr>
          <p:cNvPr id="7" name="Obdélník 6"/>
          <p:cNvSpPr/>
          <p:nvPr/>
        </p:nvSpPr>
        <p:spPr>
          <a:xfrm>
            <a:off x="208097" y="148499"/>
            <a:ext cx="8792244" cy="46166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Mezi závažné infekční choroby, jejichž příčinou jsou klíšťata, patří : 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31289" y="1403484"/>
            <a:ext cx="2822055" cy="461665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2. </a:t>
            </a:r>
            <a:r>
              <a:rPr lang="cs-CZ" sz="2400" b="1" dirty="0" err="1" smtClean="0"/>
              <a:t>Lymeská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borelioza</a:t>
            </a:r>
            <a:endParaRPr lang="cs-CZ" sz="2400" b="1" dirty="0"/>
          </a:p>
        </p:txBody>
      </p:sp>
      <p:sp>
        <p:nvSpPr>
          <p:cNvPr id="11" name="Obdélník 10"/>
          <p:cNvSpPr/>
          <p:nvPr/>
        </p:nvSpPr>
        <p:spPr>
          <a:xfrm>
            <a:off x="224914" y="2882617"/>
            <a:ext cx="3135795" cy="46166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1. Klíšťová encefalitida </a:t>
            </a:r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1223" y="764704"/>
            <a:ext cx="4757241" cy="3166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76805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5" grpId="0" animBg="1"/>
      <p:bldP spid="6" grpId="0" animBg="1"/>
      <p:bldP spid="8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22512" y="2564904"/>
            <a:ext cx="5113584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V první fázi připomíná chřipku. </a:t>
            </a:r>
          </a:p>
        </p:txBody>
      </p:sp>
      <p:sp>
        <p:nvSpPr>
          <p:cNvPr id="4" name="Obdélník 3"/>
          <p:cNvSpPr/>
          <p:nvPr/>
        </p:nvSpPr>
        <p:spPr>
          <a:xfrm>
            <a:off x="337917" y="908720"/>
            <a:ext cx="509817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 smtClean="0">
                <a:hlinkClick r:id="rId2"/>
              </a:rPr>
              <a:t>http://cs.medixa.org/nemoci/klistova-encefalitida</a:t>
            </a:r>
            <a:endParaRPr lang="cs-CZ" sz="1600" dirty="0" smtClean="0"/>
          </a:p>
        </p:txBody>
      </p:sp>
      <p:sp>
        <p:nvSpPr>
          <p:cNvPr id="5" name="Obdélník 4"/>
          <p:cNvSpPr/>
          <p:nvPr/>
        </p:nvSpPr>
        <p:spPr>
          <a:xfrm>
            <a:off x="287729" y="180247"/>
            <a:ext cx="4982646" cy="46166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Průběh a projevy klíšťové encefalitidy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22512" y="1412776"/>
            <a:ext cx="5113584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Klíšťová encefalitida u člověka probíhá nejčastěji ve dvou fázích.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334879" y="5803523"/>
            <a:ext cx="8496944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U ostatních pacientů však po několika dnech od vymizení příznaků dojde ke zhoršení stavu nemocného a klíšťová encefalitida přejde do druhé fáze. 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395536" y="4653136"/>
            <a:ext cx="8436286" cy="646331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cs-CZ" b="1" dirty="0" smtClean="0"/>
              <a:t>U některých pacientů může nemoc touto fází skončit, a pak dojde k úplnému uzdravení</a:t>
            </a:r>
            <a:endParaRPr lang="cs-CZ" b="1" dirty="0"/>
          </a:p>
        </p:txBody>
      </p:sp>
      <p:sp>
        <p:nvSpPr>
          <p:cNvPr id="12" name="Obdélník 11"/>
          <p:cNvSpPr/>
          <p:nvPr/>
        </p:nvSpPr>
        <p:spPr>
          <a:xfrm>
            <a:off x="395535" y="3105835"/>
            <a:ext cx="8436287" cy="646331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cs-CZ" b="1" dirty="0" smtClean="0"/>
              <a:t>Nejdříve se objevují bolesti hlavy, únava, horečka, nevolnost a bolesti svalů a kloubů. </a:t>
            </a:r>
            <a:endParaRPr lang="cs-CZ" b="1" dirty="0"/>
          </a:p>
        </p:txBody>
      </p:sp>
      <p:sp>
        <p:nvSpPr>
          <p:cNvPr id="13" name="Obdélník 12"/>
          <p:cNvSpPr/>
          <p:nvPr/>
        </p:nvSpPr>
        <p:spPr>
          <a:xfrm>
            <a:off x="395536" y="4017985"/>
            <a:ext cx="4189930" cy="369332"/>
          </a:xfrm>
          <a:prstGeom prst="rect">
            <a:avLst/>
          </a:prstGeom>
          <a:solidFill>
            <a:srgbClr val="FF0000"/>
          </a:solidFill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pl-PL" b="1" dirty="0" smtClean="0"/>
              <a:t>Po několika dnech obtíže samy odezní. </a:t>
            </a:r>
            <a:endParaRPr lang="pl-PL" b="1" dirty="0"/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4196" y="221199"/>
            <a:ext cx="3513501" cy="2343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0754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8" grpId="0" animBg="1"/>
      <p:bldP spid="11" grpId="0" animBg="1"/>
      <p:bldP spid="12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03606" y="1124744"/>
            <a:ext cx="8617296" cy="2308324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cs-CZ" sz="2400" b="1" dirty="0" smtClean="0"/>
              <a:t>kruté bolesti hlavy, které jsou provázeny horečkami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cs-CZ" sz="2400" b="1" dirty="0" smtClean="0"/>
              <a:t>nemocný je světloplachý a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cs-CZ" sz="2400" b="1" dirty="0" smtClean="0"/>
              <a:t>dochází ke ztuhnutí svalů na šíji,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cs-CZ" sz="2400" b="1" dirty="0" smtClean="0"/>
              <a:t>přidává se nevolnost a zvracení.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cs-CZ" sz="2400" b="1" dirty="0" smtClean="0"/>
              <a:t>příznakem poškození mozku je svalový třes, nervové obrny, závratě, někdy i poruchy paměti a dezorientace. </a:t>
            </a:r>
            <a:endParaRPr lang="cs-CZ" sz="2400" b="1" dirty="0"/>
          </a:p>
        </p:txBody>
      </p:sp>
      <p:sp>
        <p:nvSpPr>
          <p:cNvPr id="3" name="Obdélník 2"/>
          <p:cNvSpPr/>
          <p:nvPr/>
        </p:nvSpPr>
        <p:spPr>
          <a:xfrm>
            <a:off x="247568" y="260648"/>
            <a:ext cx="8521979" cy="7078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Ve druhé fázi se objeví příznaky z postižení mozkových plen, případně mozku, které se projeví jako</a:t>
            </a:r>
            <a:endParaRPr lang="cs-CZ" sz="2000" dirty="0"/>
          </a:p>
        </p:txBody>
      </p:sp>
      <p:sp>
        <p:nvSpPr>
          <p:cNvPr id="4" name="Obdélník 3"/>
          <p:cNvSpPr/>
          <p:nvPr/>
        </p:nvSpPr>
        <p:spPr>
          <a:xfrm>
            <a:off x="303606" y="3676764"/>
            <a:ext cx="4972504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Tento akutní stav trvá 2 až 3 týdny. </a:t>
            </a:r>
            <a:endParaRPr lang="cs-CZ" sz="2000" dirty="0"/>
          </a:p>
        </p:txBody>
      </p:sp>
      <p:sp>
        <p:nvSpPr>
          <p:cNvPr id="5" name="Obdélník 4"/>
          <p:cNvSpPr/>
          <p:nvPr/>
        </p:nvSpPr>
        <p:spPr>
          <a:xfrm>
            <a:off x="247569" y="4365104"/>
            <a:ext cx="5028542" cy="7078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Poté obvykle dojde k postupnému zlepšování stavu. </a:t>
            </a:r>
            <a:endParaRPr lang="cs-CZ" sz="2000" dirty="0"/>
          </a:p>
        </p:txBody>
      </p:sp>
      <p:sp>
        <p:nvSpPr>
          <p:cNvPr id="6" name="Obdélník 5"/>
          <p:cNvSpPr/>
          <p:nvPr/>
        </p:nvSpPr>
        <p:spPr>
          <a:xfrm>
            <a:off x="247568" y="5373216"/>
            <a:ext cx="5028543" cy="92333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U některých pacientů první fáze chybí a klíšťová encefalitida se již ze začátku projeví příznaky druhé fáze.</a:t>
            </a:r>
            <a:endParaRPr lang="cs-CZ" dirty="0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9284" y="3876819"/>
            <a:ext cx="3516659" cy="2787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8274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58520" y="309478"/>
            <a:ext cx="6069663" cy="46166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Komplikace klíšťové encefalitidy</a:t>
            </a:r>
          </a:p>
        </p:txBody>
      </p:sp>
      <p:sp>
        <p:nvSpPr>
          <p:cNvPr id="3" name="Obdélník 2"/>
          <p:cNvSpPr/>
          <p:nvPr/>
        </p:nvSpPr>
        <p:spPr>
          <a:xfrm>
            <a:off x="158520" y="1249047"/>
            <a:ext cx="8424936" cy="7078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Komplikace klíšťové encefalitidy představují trvalé následky, které se vyskytují asi u 10 % pacientů se zánětem mozku a mozkových blan. </a:t>
            </a:r>
            <a:endParaRPr lang="cs-CZ" sz="2000" dirty="0"/>
          </a:p>
        </p:txBody>
      </p:sp>
      <p:sp>
        <p:nvSpPr>
          <p:cNvPr id="4" name="Obdélník 3"/>
          <p:cNvSpPr/>
          <p:nvPr/>
        </p:nvSpPr>
        <p:spPr>
          <a:xfrm>
            <a:off x="158520" y="2164794"/>
            <a:ext cx="8424936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Mezi ně patří například</a:t>
            </a:r>
            <a:endParaRPr lang="cs-CZ" sz="2000" dirty="0"/>
          </a:p>
        </p:txBody>
      </p:sp>
      <p:sp>
        <p:nvSpPr>
          <p:cNvPr id="5" name="Obdélník 4"/>
          <p:cNvSpPr/>
          <p:nvPr/>
        </p:nvSpPr>
        <p:spPr>
          <a:xfrm>
            <a:off x="1274644" y="2865690"/>
            <a:ext cx="6192688" cy="1938992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cs-CZ" sz="2400" b="1" dirty="0" smtClean="0"/>
              <a:t>obrny horních končetin,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cs-CZ" sz="2400" b="1" dirty="0" smtClean="0"/>
              <a:t>chronické bolesti hlavy,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cs-CZ" sz="2400" b="1" dirty="0" smtClean="0"/>
              <a:t>poruchy soustředění, nálady nebo spánku,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cs-CZ" sz="2400" b="1" dirty="0" smtClean="0"/>
              <a:t>snížená výkonnost,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cs-CZ" sz="2400" b="1" dirty="0" smtClean="0"/>
              <a:t>deprese. </a:t>
            </a:r>
            <a:endParaRPr lang="cs-CZ" sz="2400" b="1" dirty="0"/>
          </a:p>
        </p:txBody>
      </p:sp>
      <p:sp>
        <p:nvSpPr>
          <p:cNvPr id="6" name="Obdélník 5"/>
          <p:cNvSpPr/>
          <p:nvPr/>
        </p:nvSpPr>
        <p:spPr>
          <a:xfrm>
            <a:off x="155072" y="5363924"/>
            <a:ext cx="8589944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K úmrtí dochází pouze ve výjimečných případech, u nás </a:t>
            </a:r>
            <a:r>
              <a:rPr lang="cs-CZ" dirty="0" err="1" smtClean="0"/>
              <a:t>vyjímečně</a:t>
            </a:r>
            <a:r>
              <a:rPr lang="cs-CZ" dirty="0" smtClean="0"/>
              <a:t> jeden případ ze sta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55742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9809" y="2132856"/>
            <a:ext cx="5709530" cy="7078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Ideální možností prevence je samozřejmě očkování. </a:t>
            </a:r>
            <a:endParaRPr lang="cs-CZ" sz="2000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22688"/>
            <a:ext cx="2842326" cy="2566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402977" y="260648"/>
            <a:ext cx="1550937" cy="52322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Prevence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02977" y="1141623"/>
            <a:ext cx="1749582" cy="584775"/>
          </a:xfrm>
          <a:prstGeom prst="rect">
            <a:avLst/>
          </a:prstGeom>
          <a:solidFill>
            <a:srgbClr val="FF0000"/>
          </a:solidFill>
        </p:spPr>
        <p:txBody>
          <a:bodyPr wrap="none">
            <a:spAutoFit/>
          </a:bodyPr>
          <a:lstStyle/>
          <a:p>
            <a:r>
              <a:rPr lang="cs-CZ" sz="3200" b="1" dirty="0" smtClean="0"/>
              <a:t>Očkování</a:t>
            </a:r>
            <a:endParaRPr lang="cs-CZ" sz="3200" b="1" dirty="0"/>
          </a:p>
        </p:txBody>
      </p:sp>
      <p:sp>
        <p:nvSpPr>
          <p:cNvPr id="5" name="Obdélník 4"/>
          <p:cNvSpPr/>
          <p:nvPr/>
        </p:nvSpPr>
        <p:spPr>
          <a:xfrm>
            <a:off x="359809" y="3206394"/>
            <a:ext cx="8496934" cy="7078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Očkovat je možné kdykoliv během roku, tedy nejen před začátkem klíšťové sezony, jak většina lidí předpokládá. </a:t>
            </a:r>
            <a:endParaRPr lang="cs-CZ" sz="2000" dirty="0"/>
          </a:p>
        </p:txBody>
      </p:sp>
      <p:sp>
        <p:nvSpPr>
          <p:cNvPr id="6" name="Obdélník 5"/>
          <p:cNvSpPr/>
          <p:nvPr/>
        </p:nvSpPr>
        <p:spPr>
          <a:xfrm>
            <a:off x="359809" y="4279932"/>
            <a:ext cx="8208912" cy="101566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Ovšem v případě očkování v teplejších měsících roku je nutné mít na paměti, že člověk je chráněn až za 14 dnů po aplikaci druhé dávky vakcíny, a je tedy třeba přizpůsobit tomu i schéma očkování. </a:t>
            </a:r>
            <a:endParaRPr lang="cs-CZ" sz="2000" dirty="0"/>
          </a:p>
        </p:txBody>
      </p:sp>
      <p:sp>
        <p:nvSpPr>
          <p:cNvPr id="7" name="Obdélník 6"/>
          <p:cNvSpPr/>
          <p:nvPr/>
        </p:nvSpPr>
        <p:spPr>
          <a:xfrm>
            <a:off x="359809" y="5661248"/>
            <a:ext cx="7776864" cy="7078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V žádném případě očkování a následné přisátí infikovaného klíštěte nevede k těžšímu průběhu onemocnění, spíše je tomu naopak.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105343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47831" y="209843"/>
            <a:ext cx="5040560" cy="461665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r>
              <a:rPr lang="cs-CZ" sz="2400" b="1" dirty="0" smtClean="0"/>
              <a:t>Ochranné oblečení a repelenty</a:t>
            </a:r>
          </a:p>
        </p:txBody>
      </p:sp>
      <p:sp>
        <p:nvSpPr>
          <p:cNvPr id="3" name="Obdélník 2"/>
          <p:cNvSpPr/>
          <p:nvPr/>
        </p:nvSpPr>
        <p:spPr>
          <a:xfrm>
            <a:off x="251164" y="986825"/>
            <a:ext cx="8496944" cy="7078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Před klíšťovou encefalitidou se nejlépe ochráníme, pokud zabráníme klíštěti, aby se na nás přisálo. Jak toho docílit? </a:t>
            </a:r>
          </a:p>
        </p:txBody>
      </p:sp>
      <p:sp>
        <p:nvSpPr>
          <p:cNvPr id="4" name="Obdélník 3"/>
          <p:cNvSpPr/>
          <p:nvPr/>
        </p:nvSpPr>
        <p:spPr>
          <a:xfrm>
            <a:off x="251164" y="1930919"/>
            <a:ext cx="8352928" cy="7078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Jdeme-li do přírody, vezmeme si pevnou obuv, ponožky a kalhoty stažené do ponožek. </a:t>
            </a:r>
            <a:endParaRPr lang="cs-CZ" sz="2000" dirty="0"/>
          </a:p>
        </p:txBody>
      </p:sp>
      <p:sp>
        <p:nvSpPr>
          <p:cNvPr id="5" name="Obdélník 4"/>
          <p:cNvSpPr/>
          <p:nvPr/>
        </p:nvSpPr>
        <p:spPr>
          <a:xfrm>
            <a:off x="251164" y="2875013"/>
            <a:ext cx="8353284" cy="7078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Klíště se na kůži těla dostává nejčastěji ve štěrbině mez kalhotami a obuví a pak leze směrem vzhůru do teplých a vlhkých míst. </a:t>
            </a:r>
            <a:endParaRPr lang="cs-CZ" sz="2000" dirty="0"/>
          </a:p>
        </p:txBody>
      </p:sp>
      <p:sp>
        <p:nvSpPr>
          <p:cNvPr id="6" name="Obdélník 5"/>
          <p:cNvSpPr/>
          <p:nvPr/>
        </p:nvSpPr>
        <p:spPr>
          <a:xfrm>
            <a:off x="251164" y="3819107"/>
            <a:ext cx="8497300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Na kůži používáme repelenty a na oděv (okraje rukávů) insekticidy. </a:t>
            </a:r>
            <a:endParaRPr lang="cs-CZ" sz="2000" dirty="0"/>
          </a:p>
        </p:txBody>
      </p:sp>
      <p:sp>
        <p:nvSpPr>
          <p:cNvPr id="7" name="Obdélník 6"/>
          <p:cNvSpPr/>
          <p:nvPr/>
        </p:nvSpPr>
        <p:spPr>
          <a:xfrm>
            <a:off x="251164" y="4455425"/>
            <a:ext cx="8497300" cy="7078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Klíšťata se nevyskytují příliš vysoko, maximálně do výšky 60 centimetrů od země. </a:t>
            </a:r>
            <a:endParaRPr lang="cs-CZ" sz="2000" dirty="0"/>
          </a:p>
        </p:txBody>
      </p:sp>
      <p:sp>
        <p:nvSpPr>
          <p:cNvPr id="8" name="Obdélník 7"/>
          <p:cNvSpPr/>
          <p:nvPr/>
        </p:nvSpPr>
        <p:spPr>
          <a:xfrm>
            <a:off x="251164" y="5333146"/>
            <a:ext cx="8352928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Nepadají ani </a:t>
            </a:r>
            <a:r>
              <a:rPr lang="cs-CZ" sz="2000" dirty="0" err="1" smtClean="0"/>
              <a:t>neskákají</a:t>
            </a:r>
            <a:r>
              <a:rPr lang="cs-CZ" sz="2000" dirty="0" smtClean="0"/>
              <a:t> ze stromů, jak se také často traduje. </a:t>
            </a:r>
            <a:endParaRPr lang="cs-CZ" sz="2000" dirty="0"/>
          </a:p>
        </p:txBody>
      </p:sp>
      <p:sp>
        <p:nvSpPr>
          <p:cNvPr id="9" name="Obdélník 8"/>
          <p:cNvSpPr/>
          <p:nvPr/>
        </p:nvSpPr>
        <p:spPr>
          <a:xfrm>
            <a:off x="251164" y="6033482"/>
            <a:ext cx="8338183" cy="7078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Protože se ale s oblibou vyskytují ve vysoké trávě, není rozumné lehat si do trávy bez podložky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701288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260648"/>
            <a:ext cx="21714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hlinkClick r:id="rId2"/>
              </a:rPr>
              <a:t>http://pozorkliste.cz/</a:t>
            </a:r>
            <a:endParaRPr lang="cs-CZ" dirty="0" smtClean="0"/>
          </a:p>
        </p:txBody>
      </p:sp>
      <p:sp>
        <p:nvSpPr>
          <p:cNvPr id="3" name="Obdélník 2"/>
          <p:cNvSpPr/>
          <p:nvPr/>
        </p:nvSpPr>
        <p:spPr>
          <a:xfrm>
            <a:off x="447330" y="5147900"/>
            <a:ext cx="35633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hlinkClick r:id="rId3"/>
              </a:rPr>
              <a:t>http://www.klistova-encefalitida.cz/</a:t>
            </a:r>
            <a:endParaRPr lang="cs-CZ" dirty="0" smtClean="0"/>
          </a:p>
        </p:txBody>
      </p:sp>
      <p:sp>
        <p:nvSpPr>
          <p:cNvPr id="4" name="Obdélník 3"/>
          <p:cNvSpPr/>
          <p:nvPr/>
        </p:nvSpPr>
        <p:spPr>
          <a:xfrm>
            <a:off x="362312" y="5734997"/>
            <a:ext cx="83311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4"/>
              </a:rPr>
              <a:t>http://www.klistova-encefalitida.cz/videogalerie/klistova-encefalitida-a-jeji-priznaky-u-detskych-pacientu-558</a:t>
            </a:r>
            <a:endParaRPr lang="cs-CZ" dirty="0" smtClean="0"/>
          </a:p>
        </p:txBody>
      </p:sp>
      <p:sp>
        <p:nvSpPr>
          <p:cNvPr id="5" name="Obdélník 4"/>
          <p:cNvSpPr/>
          <p:nvPr/>
        </p:nvSpPr>
        <p:spPr>
          <a:xfrm>
            <a:off x="297306" y="1916832"/>
            <a:ext cx="4490718" cy="83099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Klíšťová encefalitida a její příznaky u dětských pacientů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97307" y="3617729"/>
            <a:ext cx="8367563" cy="132343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cs-CZ" sz="2000" dirty="0" smtClean="0"/>
              <a:t>Klíšťová encefalitida se bohužel nevyhýbá ani dětem. Co udělat, abychom nepodcenili příznaky právě u těch, na kterých nám záleží nejvíce? S  MUDr. Zemánkovou jsme si povídali o případu holčičky,  která klíšťovou encefalitidu prodělala. </a:t>
            </a:r>
            <a:endParaRPr lang="cs-CZ" sz="2000" dirty="0"/>
          </a:p>
        </p:txBody>
      </p:sp>
      <p:sp>
        <p:nvSpPr>
          <p:cNvPr id="7" name="Obdélník 6"/>
          <p:cNvSpPr/>
          <p:nvPr/>
        </p:nvSpPr>
        <p:spPr>
          <a:xfrm>
            <a:off x="355932" y="1012666"/>
            <a:ext cx="1525226" cy="400110"/>
          </a:xfrm>
          <a:prstGeom prst="rect">
            <a:avLst/>
          </a:prstGeom>
          <a:solidFill>
            <a:srgbClr val="FF0000"/>
          </a:solidFill>
        </p:spPr>
        <p:txBody>
          <a:bodyPr wrap="none">
            <a:spAutoFit/>
          </a:bodyPr>
          <a:lstStyle/>
          <a:p>
            <a:r>
              <a:rPr lang="cs-CZ" sz="2000" b="1" dirty="0" err="1" smtClean="0"/>
              <a:t>Videogalerie</a:t>
            </a:r>
            <a:endParaRPr lang="cs-CZ" sz="2000" b="1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7755" y="188640"/>
            <a:ext cx="3406693" cy="3260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9659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64778" y="908720"/>
            <a:ext cx="8702466" cy="7078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cs-CZ" sz="2000" b="1" dirty="0" smtClean="0"/>
              <a:t>Přenos:  </a:t>
            </a:r>
          </a:p>
          <a:p>
            <a:r>
              <a:rPr lang="cs-CZ" sz="2000" dirty="0" smtClean="0"/>
              <a:t>infikovanými klíšťaty vč. nymf  </a:t>
            </a:r>
          </a:p>
        </p:txBody>
      </p:sp>
      <p:sp>
        <p:nvSpPr>
          <p:cNvPr id="3" name="Obdélník 2"/>
          <p:cNvSpPr/>
          <p:nvPr/>
        </p:nvSpPr>
        <p:spPr>
          <a:xfrm>
            <a:off x="323528" y="116632"/>
            <a:ext cx="3439981" cy="58477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cs-CZ" sz="3200" b="1" dirty="0" err="1" smtClean="0">
                <a:solidFill>
                  <a:srgbClr val="FF0000"/>
                </a:solidFill>
              </a:rPr>
              <a:t>Lymeská</a:t>
            </a:r>
            <a:r>
              <a:rPr lang="cs-CZ" sz="3200" b="1" dirty="0" smtClean="0">
                <a:solidFill>
                  <a:srgbClr val="FF0000"/>
                </a:solidFill>
              </a:rPr>
              <a:t> </a:t>
            </a:r>
            <a:r>
              <a:rPr lang="cs-CZ" sz="3200" b="1" dirty="0" err="1" smtClean="0">
                <a:solidFill>
                  <a:srgbClr val="FF0000"/>
                </a:solidFill>
              </a:rPr>
              <a:t>borrelióza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412699" y="116632"/>
            <a:ext cx="25545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hlinkClick r:id="rId2"/>
              </a:rPr>
              <a:t>http://www.borelioza.cz/</a:t>
            </a:r>
            <a:endParaRPr lang="cs-CZ" dirty="0" smtClean="0"/>
          </a:p>
        </p:txBody>
      </p:sp>
      <p:sp>
        <p:nvSpPr>
          <p:cNvPr id="5" name="Obdélník 4"/>
          <p:cNvSpPr/>
          <p:nvPr/>
        </p:nvSpPr>
        <p:spPr>
          <a:xfrm>
            <a:off x="4748483" y="511710"/>
            <a:ext cx="42512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hlinkClick r:id="rId3"/>
              </a:rPr>
              <a:t>http://nemoci.vitalion.cz/lymska-borelioza/</a:t>
            </a:r>
            <a:endParaRPr lang="cs-CZ" dirty="0" smtClean="0"/>
          </a:p>
        </p:txBody>
      </p:sp>
      <p:sp>
        <p:nvSpPr>
          <p:cNvPr id="6" name="Obdélník 5"/>
          <p:cNvSpPr/>
          <p:nvPr/>
        </p:nvSpPr>
        <p:spPr>
          <a:xfrm>
            <a:off x="264778" y="1772816"/>
            <a:ext cx="8702466" cy="132343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cs-CZ" sz="2000" b="1" dirty="0" smtClean="0"/>
              <a:t>Klinický obraz: </a:t>
            </a:r>
          </a:p>
          <a:p>
            <a:r>
              <a:rPr lang="cs-CZ" sz="2000" dirty="0" smtClean="0"/>
              <a:t>1. stadium – únava, slabost, bolesti hlavy, kloubů a svalů, zvětšení uzlin, </a:t>
            </a:r>
            <a:r>
              <a:rPr lang="cs-CZ" sz="2000" dirty="0" err="1" smtClean="0"/>
              <a:t>erytema</a:t>
            </a:r>
            <a:r>
              <a:rPr lang="cs-CZ" sz="2000" dirty="0" smtClean="0"/>
              <a:t> </a:t>
            </a:r>
            <a:r>
              <a:rPr lang="cs-CZ" sz="2000" dirty="0" err="1" smtClean="0"/>
              <a:t>migrans</a:t>
            </a:r>
            <a:r>
              <a:rPr lang="cs-CZ" sz="2000" dirty="0" smtClean="0"/>
              <a:t>. 2. stadium – postižení srdce, nervového systému, svalů a kloubů, očí, jater a ledvin.  </a:t>
            </a:r>
          </a:p>
        </p:txBody>
      </p:sp>
      <p:sp>
        <p:nvSpPr>
          <p:cNvPr id="7" name="Obdélník 6"/>
          <p:cNvSpPr/>
          <p:nvPr/>
        </p:nvSpPr>
        <p:spPr>
          <a:xfrm>
            <a:off x="264778" y="3212976"/>
            <a:ext cx="5603366" cy="7078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cs-CZ" sz="2000" b="1" dirty="0" smtClean="0"/>
              <a:t>Léčba:  </a:t>
            </a:r>
          </a:p>
          <a:p>
            <a:r>
              <a:rPr lang="cs-CZ" sz="2000" dirty="0" smtClean="0"/>
              <a:t>antibiotiky  </a:t>
            </a:r>
          </a:p>
        </p:txBody>
      </p:sp>
      <p:sp>
        <p:nvSpPr>
          <p:cNvPr id="8" name="Obdélník 7"/>
          <p:cNvSpPr/>
          <p:nvPr/>
        </p:nvSpPr>
        <p:spPr>
          <a:xfrm>
            <a:off x="264778" y="4077072"/>
            <a:ext cx="5747382" cy="101566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cs-CZ" sz="2000" b="1" dirty="0" smtClean="0"/>
              <a:t>Komplikace:   </a:t>
            </a:r>
          </a:p>
          <a:p>
            <a:r>
              <a:rPr lang="cs-CZ" sz="2000" dirty="0" smtClean="0"/>
              <a:t>3. stadium – postižení kloubů, nervového systému a kůže.  </a:t>
            </a:r>
          </a:p>
        </p:txBody>
      </p:sp>
      <p:sp>
        <p:nvSpPr>
          <p:cNvPr id="9" name="Obdélník 8"/>
          <p:cNvSpPr/>
          <p:nvPr/>
        </p:nvSpPr>
        <p:spPr>
          <a:xfrm>
            <a:off x="264777" y="5241394"/>
            <a:ext cx="4722609" cy="7078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cs-CZ" sz="2000" b="1" dirty="0" smtClean="0"/>
              <a:t>Očkování:  </a:t>
            </a:r>
          </a:p>
          <a:p>
            <a:r>
              <a:rPr lang="cs-CZ" sz="2000" dirty="0" smtClean="0"/>
              <a:t>neexistuje  </a:t>
            </a:r>
          </a:p>
        </p:txBody>
      </p:sp>
      <p:sp>
        <p:nvSpPr>
          <p:cNvPr id="10" name="Obdélník 9"/>
          <p:cNvSpPr/>
          <p:nvPr/>
        </p:nvSpPr>
        <p:spPr>
          <a:xfrm>
            <a:off x="230466" y="6021288"/>
            <a:ext cx="5853702" cy="7078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sv-SE" sz="2000" b="1" dirty="0" smtClean="0"/>
              <a:t>Statistické údaje </a:t>
            </a:r>
          </a:p>
          <a:p>
            <a:r>
              <a:rPr lang="sv-SE" sz="2000" dirty="0" smtClean="0"/>
              <a:t>ČR: 40/100 tis. obyv./rok[1] </a:t>
            </a:r>
            <a:endParaRPr lang="sv-SE" sz="2000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887" y="3419570"/>
            <a:ext cx="2726357" cy="3114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80425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8162" y="110983"/>
            <a:ext cx="2336281" cy="52322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Varovný signál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707" y="3861048"/>
            <a:ext cx="3571741" cy="2895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162" y="708159"/>
            <a:ext cx="3810000" cy="2859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73" b="10777"/>
          <a:stretch/>
        </p:blipFill>
        <p:spPr bwMode="auto">
          <a:xfrm>
            <a:off x="5004048" y="126326"/>
            <a:ext cx="3427725" cy="3590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82" b="23636"/>
          <a:stretch/>
        </p:blipFill>
        <p:spPr bwMode="auto">
          <a:xfrm>
            <a:off x="321320" y="3687152"/>
            <a:ext cx="3746624" cy="30818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3619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47299" y="845667"/>
            <a:ext cx="8496944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Než klíšťata dozrají v pohlavně zralého jedince, musí projít třemi stádii a vystřídat tři hostitele. 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47299" y="1602463"/>
            <a:ext cx="8640960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Délka vývojového cyklu tohoto cizopasníka trvá od šesti měsíců až po tři roky.</a:t>
            </a:r>
          </a:p>
        </p:txBody>
      </p:sp>
      <p:sp>
        <p:nvSpPr>
          <p:cNvPr id="5" name="Obdélník 4"/>
          <p:cNvSpPr/>
          <p:nvPr/>
        </p:nvSpPr>
        <p:spPr>
          <a:xfrm>
            <a:off x="147299" y="2082260"/>
            <a:ext cx="8892480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K oplodnění samičky dojde v době, kdy je přisátá na svém hostiteli.</a:t>
            </a:r>
          </a:p>
        </p:txBody>
      </p:sp>
      <p:sp>
        <p:nvSpPr>
          <p:cNvPr id="6" name="Obdélník 5"/>
          <p:cNvSpPr/>
          <p:nvPr/>
        </p:nvSpPr>
        <p:spPr>
          <a:xfrm>
            <a:off x="147299" y="2562057"/>
            <a:ext cx="8523762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Po oplodnění samičky sameček hyne. 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147299" y="3041854"/>
            <a:ext cx="8615006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Samička se dostatečně nasaje krví a vytvoří si zásobu bílkovin potřebných pro vývoj vajíček. 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147299" y="3798650"/>
            <a:ext cx="8523762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Poté odpadá od hostitele a na chráněném místě v zemi naklade až 3000 vajíček.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Z vajíčka se vylíhne larva (larvy jsou až ve 3% infikované). 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147299" y="4555446"/>
            <a:ext cx="8377367" cy="92333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Larvy si vyhledávají malé hlodavce.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Jakmile se napijí, odpadají k zemi a mění se během léta v další vývojové stadium – nymfy (nymfy jsou až v 7% infikované). 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147299" y="5589240"/>
            <a:ext cx="8346567" cy="92333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Ty vyhledávají housata, kuřata, zajíce, kočky. Po napití opět opouští svého hostitele a mění se v dospělého jedince (až 25% infikovaných), který napadá psy, větší zvířata a člověka. 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02386" y="258060"/>
            <a:ext cx="1900970" cy="46166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Vývoj klíštěte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2" name="Tlačítko akce: Dopředu nebo Další 11">
            <a:hlinkClick r:id="" action="ppaction://hlinkshowjump?jump=nextslide" highlightClick="1"/>
          </p:cNvPr>
          <p:cNvSpPr/>
          <p:nvPr/>
        </p:nvSpPr>
        <p:spPr>
          <a:xfrm>
            <a:off x="7682185" y="258060"/>
            <a:ext cx="1080120" cy="461665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3331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Zpět nebo Předchozí 1">
            <a:hlinkClick r:id="" action="ppaction://hlinkshowjump?jump=previousslide" highlightClick="1"/>
          </p:cNvPr>
          <p:cNvSpPr/>
          <p:nvPr/>
        </p:nvSpPr>
        <p:spPr>
          <a:xfrm>
            <a:off x="7308304" y="188640"/>
            <a:ext cx="1415658" cy="432048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2290" name="Picture 2" descr="http://www.veterinanaslovanech.cz/images/clanky/tick-life-cycle_c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20" y="1196752"/>
            <a:ext cx="8882076" cy="5293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3310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91680" y="2092211"/>
            <a:ext cx="5284148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A to je pro dnešek vše.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15616" y="3575923"/>
            <a:ext cx="7128792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Chraňte se proti klíšťatům !!!!!!</a:t>
            </a:r>
            <a:endParaRPr lang="cs-CZ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0279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1" y="941819"/>
            <a:ext cx="874032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/>
              <a:t>BAUER, </a:t>
            </a:r>
            <a:r>
              <a:rPr lang="cs-CZ" sz="1600" dirty="0" err="1"/>
              <a:t>Scott</a:t>
            </a:r>
            <a:r>
              <a:rPr lang="cs-CZ" sz="1600" dirty="0"/>
              <a:t>. http://cs.wikipedia.org [online]. [cit. 2.5.2014]. Dostupný na WWW: </a:t>
            </a:r>
            <a:r>
              <a:rPr lang="cs-CZ" sz="1600" dirty="0">
                <a:hlinkClick r:id="rId2"/>
              </a:rPr>
              <a:t>http://</a:t>
            </a:r>
            <a:r>
              <a:rPr lang="cs-CZ" sz="1600" dirty="0" smtClean="0">
                <a:hlinkClick r:id="rId2"/>
              </a:rPr>
              <a:t>cs.wikipedia.org/wiki/Kl%C3%AD%C5%A1t%C4%9B#mediaviewer/Soubor:Adult_deer_tick%28cropped%29.jpg</a:t>
            </a:r>
            <a:endParaRPr lang="cs-CZ" sz="1600" dirty="0" smtClean="0"/>
          </a:p>
        </p:txBody>
      </p:sp>
      <p:sp>
        <p:nvSpPr>
          <p:cNvPr id="3" name="Obdélník 2"/>
          <p:cNvSpPr/>
          <p:nvPr/>
        </p:nvSpPr>
        <p:spPr>
          <a:xfrm>
            <a:off x="179511" y="1956126"/>
            <a:ext cx="874032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/>
              <a:t>JAMES K. LINDSEY. http://cs.wikipedia.org [online]. [cit. 2.5.2014]. Dostupný na WWW: </a:t>
            </a:r>
            <a:r>
              <a:rPr lang="cs-CZ" sz="1600" dirty="0">
                <a:hlinkClick r:id="rId3"/>
              </a:rPr>
              <a:t>http://</a:t>
            </a:r>
            <a:r>
              <a:rPr lang="cs-CZ" sz="1600" dirty="0" smtClean="0">
                <a:hlinkClick r:id="rId3"/>
              </a:rPr>
              <a:t>cs.wikipedia.org/wiki/Kl%C3%AD%C5%A1t%C4%9B_obecn%C3%A9#mediaviewer/Soubor:Ixodes.ricinus.searching.jpg</a:t>
            </a:r>
            <a:endParaRPr lang="cs-CZ" sz="1600" dirty="0" smtClean="0"/>
          </a:p>
        </p:txBody>
      </p:sp>
      <p:sp>
        <p:nvSpPr>
          <p:cNvPr id="4" name="Obdélník 3"/>
          <p:cNvSpPr/>
          <p:nvPr/>
        </p:nvSpPr>
        <p:spPr>
          <a:xfrm>
            <a:off x="179511" y="2970433"/>
            <a:ext cx="85110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>
                <a:hlinkClick r:id="rId4"/>
              </a:rPr>
              <a:t>http://</a:t>
            </a:r>
            <a:r>
              <a:rPr lang="cs-CZ" sz="1600" dirty="0" smtClean="0">
                <a:hlinkClick r:id="rId4"/>
              </a:rPr>
              <a:t>cs.wikipedia.org/wiki/Kl%C3%AD%C5%A1t%C4%9B_obecn%C3%A9#mediaviewer/Soubor:Ixodes_ricinus_ticks.jpg</a:t>
            </a:r>
            <a:endParaRPr lang="cs-CZ" sz="1600" dirty="0" smtClean="0"/>
          </a:p>
        </p:txBody>
      </p:sp>
      <p:sp>
        <p:nvSpPr>
          <p:cNvPr id="5" name="Obdélník 4"/>
          <p:cNvSpPr/>
          <p:nvPr/>
        </p:nvSpPr>
        <p:spPr>
          <a:xfrm>
            <a:off x="179511" y="3738518"/>
            <a:ext cx="82809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/>
              <a:t>HANNAH GARRISON. http://cs.wikipedia.org [online]. [cit. 2.5.2014]. Dostupný na WWW: </a:t>
            </a:r>
            <a:r>
              <a:rPr lang="cs-CZ" sz="1600" dirty="0">
                <a:hlinkClick r:id="rId5"/>
              </a:rPr>
              <a:t>http://</a:t>
            </a:r>
            <a:r>
              <a:rPr lang="cs-CZ" sz="1600" dirty="0" smtClean="0">
                <a:hlinkClick r:id="rId5"/>
              </a:rPr>
              <a:t>en.wikipedia.org/wiki/File:Bullseye_Lyme_Disease_Rash.jpg</a:t>
            </a:r>
            <a:endParaRPr lang="cs-CZ" sz="1600" dirty="0" smtClean="0"/>
          </a:p>
        </p:txBody>
      </p:sp>
      <p:sp>
        <p:nvSpPr>
          <p:cNvPr id="6" name="Obdélník 5"/>
          <p:cNvSpPr/>
          <p:nvPr/>
        </p:nvSpPr>
        <p:spPr>
          <a:xfrm>
            <a:off x="179511" y="4506603"/>
            <a:ext cx="741117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>
                <a:hlinkClick r:id="rId6"/>
              </a:rPr>
              <a:t>http://</a:t>
            </a:r>
            <a:r>
              <a:rPr lang="cs-CZ" sz="1600" dirty="0" smtClean="0">
                <a:hlinkClick r:id="rId6"/>
              </a:rPr>
              <a:t>upload.wikimedia.org/wikipedia/commons/1/13/Ixodus_ricinus_5x.jpg</a:t>
            </a:r>
            <a:endParaRPr lang="cs-CZ" sz="1600" dirty="0" smtClean="0"/>
          </a:p>
        </p:txBody>
      </p:sp>
      <p:sp>
        <p:nvSpPr>
          <p:cNvPr id="7" name="Obdélník 6"/>
          <p:cNvSpPr/>
          <p:nvPr/>
        </p:nvSpPr>
        <p:spPr>
          <a:xfrm>
            <a:off x="179511" y="5028467"/>
            <a:ext cx="828092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>
                <a:hlinkClick r:id="rId7"/>
              </a:rPr>
              <a:t>http://</a:t>
            </a:r>
            <a:r>
              <a:rPr lang="cs-CZ" sz="1600" dirty="0" smtClean="0">
                <a:hlinkClick r:id="rId7"/>
              </a:rPr>
              <a:t>upload.wikimedia.org/wikipedia/en/f/f5/Lymerash.jpg</a:t>
            </a:r>
            <a:endParaRPr lang="cs-CZ" sz="1600" dirty="0" smtClean="0"/>
          </a:p>
        </p:txBody>
      </p:sp>
      <p:sp>
        <p:nvSpPr>
          <p:cNvPr id="8" name="Obdélník 7"/>
          <p:cNvSpPr/>
          <p:nvPr/>
        </p:nvSpPr>
        <p:spPr>
          <a:xfrm>
            <a:off x="179511" y="5550331"/>
            <a:ext cx="813690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/>
              <a:t>JAMES GATHANY. http://cs.wikipedia.org [online]. [cit. 2.5.2014]. </a:t>
            </a:r>
            <a:r>
              <a:rPr lang="en-US" sz="1600" dirty="0" err="1"/>
              <a:t>Dostupný</a:t>
            </a:r>
            <a:r>
              <a:rPr lang="en-US" sz="1600" dirty="0"/>
              <a:t> </a:t>
            </a:r>
            <a:r>
              <a:rPr lang="en-US" sz="1600" dirty="0" err="1"/>
              <a:t>na</a:t>
            </a:r>
            <a:r>
              <a:rPr lang="en-US" sz="1600" dirty="0"/>
              <a:t> WWW: </a:t>
            </a:r>
            <a:r>
              <a:rPr lang="en-US" sz="1600" dirty="0">
                <a:hlinkClick r:id="rId8"/>
              </a:rPr>
              <a:t>http://en.wikipedia.org/wiki/File:Erythema_migrans_-_erythematous_rash_in_Lyme_disease_-_</a:t>
            </a:r>
            <a:r>
              <a:rPr lang="en-US" sz="1600" dirty="0" smtClean="0">
                <a:hlinkClick r:id="rId8"/>
              </a:rPr>
              <a:t>PHIL_9875.jpg</a:t>
            </a:r>
            <a:endParaRPr lang="cs-CZ" sz="1600" dirty="0" smtClean="0"/>
          </a:p>
        </p:txBody>
      </p:sp>
      <p:sp>
        <p:nvSpPr>
          <p:cNvPr id="10" name="TextovéPole 9"/>
          <p:cNvSpPr txBox="1"/>
          <p:nvPr/>
        </p:nvSpPr>
        <p:spPr>
          <a:xfrm>
            <a:off x="294839" y="332656"/>
            <a:ext cx="86414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Zdroje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1041052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06744" y="548680"/>
            <a:ext cx="828092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>
                <a:hlinkClick r:id="rId2"/>
              </a:rPr>
              <a:t>http://</a:t>
            </a:r>
            <a:r>
              <a:rPr lang="cs-CZ" sz="1600" dirty="0" smtClean="0">
                <a:hlinkClick r:id="rId2"/>
              </a:rPr>
              <a:t>upload.wikimedia.org/wikipedia/commons/1/15/Borrelia_burgdorferi-cropped.jpg</a:t>
            </a:r>
            <a:endParaRPr lang="cs-CZ" sz="1600" dirty="0" smtClean="0"/>
          </a:p>
        </p:txBody>
      </p:sp>
      <p:sp>
        <p:nvSpPr>
          <p:cNvPr id="4" name="Obdélník 3"/>
          <p:cNvSpPr/>
          <p:nvPr/>
        </p:nvSpPr>
        <p:spPr>
          <a:xfrm>
            <a:off x="306744" y="1092732"/>
            <a:ext cx="848731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/>
              <a:t>EPUKAS. http://commons.wikimedia.org [online]. [cit. 2.5.2014]. Dostupný na WWW: </a:t>
            </a:r>
            <a:r>
              <a:rPr lang="cs-CZ" sz="1600" dirty="0">
                <a:hlinkClick r:id="rId3"/>
              </a:rPr>
              <a:t>http://</a:t>
            </a:r>
            <a:r>
              <a:rPr lang="cs-CZ" sz="1600" dirty="0" smtClean="0">
                <a:hlinkClick r:id="rId3"/>
              </a:rPr>
              <a:t>commons.wikimedia.org/wiki/File:Puuk4.jpg</a:t>
            </a:r>
            <a:endParaRPr lang="cs-CZ" sz="1600" dirty="0" smtClean="0"/>
          </a:p>
        </p:txBody>
      </p:sp>
      <p:sp>
        <p:nvSpPr>
          <p:cNvPr id="5" name="Obdélník 4"/>
          <p:cNvSpPr/>
          <p:nvPr/>
        </p:nvSpPr>
        <p:spPr>
          <a:xfrm>
            <a:off x="306744" y="1883005"/>
            <a:ext cx="784887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>
                <a:hlinkClick r:id="rId4"/>
              </a:rPr>
              <a:t>http://</a:t>
            </a:r>
            <a:r>
              <a:rPr lang="cs-CZ" sz="1600" dirty="0" smtClean="0">
                <a:hlinkClick r:id="rId4"/>
              </a:rPr>
              <a:t>en.wikipedia.org/wiki/File:Ixodes_scapularis.png</a:t>
            </a:r>
            <a:endParaRPr lang="cs-CZ" sz="1600" dirty="0" smtClean="0"/>
          </a:p>
        </p:txBody>
      </p:sp>
      <p:sp>
        <p:nvSpPr>
          <p:cNvPr id="6" name="Obdélník 5"/>
          <p:cNvSpPr/>
          <p:nvPr/>
        </p:nvSpPr>
        <p:spPr>
          <a:xfrm>
            <a:off x="306744" y="2427057"/>
            <a:ext cx="80584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/>
              <a:t>JOST JAHN. http://cs.wikipedia.org [online]. [cit. 2.5.2014]. Dostupný na WWW: </a:t>
            </a:r>
            <a:r>
              <a:rPr lang="cs-CZ" sz="1600" dirty="0">
                <a:hlinkClick r:id="rId5"/>
              </a:rPr>
              <a:t>http://</a:t>
            </a:r>
            <a:r>
              <a:rPr lang="cs-CZ" sz="1600" dirty="0" smtClean="0">
                <a:hlinkClick r:id="rId5"/>
              </a:rPr>
              <a:t>cs.wikipedia.org/wiki/Lymesk%C3%A1_borreli%C3%B3za#mediaviewer/Soubor:Erythema-motilans.jpg</a:t>
            </a:r>
            <a:endParaRPr lang="cs-CZ" sz="1600" dirty="0" smtClean="0"/>
          </a:p>
        </p:txBody>
      </p:sp>
      <p:sp>
        <p:nvSpPr>
          <p:cNvPr id="7" name="Obdélník 6"/>
          <p:cNvSpPr/>
          <p:nvPr/>
        </p:nvSpPr>
        <p:spPr>
          <a:xfrm>
            <a:off x="306744" y="3463553"/>
            <a:ext cx="81369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600" dirty="0"/>
              <a:t>AUTOR NEUVEDEN. http://www.veterinanaslovanech.cz [online]. [cit. 2.5.2014]. Dostupný na WWW: </a:t>
            </a:r>
            <a:r>
              <a:rPr lang="pt-BR" sz="1600" dirty="0">
                <a:hlinkClick r:id="rId6"/>
              </a:rPr>
              <a:t>http://</a:t>
            </a:r>
            <a:r>
              <a:rPr lang="pt-BR" sz="1600" dirty="0" smtClean="0">
                <a:hlinkClick r:id="rId6"/>
              </a:rPr>
              <a:t>www.veterinanaslovanech.cz/images/clanky/tick-life-cycle_cz.jpg</a:t>
            </a:r>
            <a:endParaRPr lang="cs-CZ" sz="1600" dirty="0" smtClean="0"/>
          </a:p>
        </p:txBody>
      </p:sp>
      <p:sp>
        <p:nvSpPr>
          <p:cNvPr id="3" name="Obdélník 2"/>
          <p:cNvSpPr/>
          <p:nvPr/>
        </p:nvSpPr>
        <p:spPr>
          <a:xfrm>
            <a:off x="337900" y="4221088"/>
            <a:ext cx="862658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600" dirty="0"/>
              <a:t>AUTOR NEUVEDEN. hhttp://www.zenavaute.cz [online]. [cit. 2.5.2014]. Dostupný na WWW: </a:t>
            </a:r>
            <a:r>
              <a:rPr lang="pt-BR" sz="1600" dirty="0">
                <a:hlinkClick r:id="rId7"/>
              </a:rPr>
              <a:t>http://www.zenavaute.cz/data/USR_042_DEFAULT/08(2).</a:t>
            </a:r>
            <a:r>
              <a:rPr lang="pt-BR" sz="1600" dirty="0" smtClean="0">
                <a:hlinkClick r:id="rId7"/>
              </a:rPr>
              <a:t>jpg</a:t>
            </a:r>
            <a:endParaRPr lang="cs-CZ" sz="1600" dirty="0" smtClean="0"/>
          </a:p>
        </p:txBody>
      </p:sp>
      <p:sp>
        <p:nvSpPr>
          <p:cNvPr id="8" name="Obdélník 7"/>
          <p:cNvSpPr/>
          <p:nvPr/>
        </p:nvSpPr>
        <p:spPr>
          <a:xfrm>
            <a:off x="337900" y="4941168"/>
            <a:ext cx="81057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/>
              <a:t>LOSCH. http://upload.wikimedia.org [online]. [cit. 2.5.2014]. Dostupný na WWW: </a:t>
            </a:r>
            <a:r>
              <a:rPr lang="cs-CZ" sz="1600" dirty="0">
                <a:hlinkClick r:id="rId8"/>
              </a:rPr>
              <a:t>http://</a:t>
            </a:r>
            <a:r>
              <a:rPr lang="cs-CZ" sz="1600" dirty="0" smtClean="0">
                <a:hlinkClick r:id="rId8"/>
              </a:rPr>
              <a:t>upload.wikimedia.org/wikipedia/commons/6/61/Zecke_am_Hund_IMG_5993.jpg</a:t>
            </a:r>
            <a:endParaRPr lang="cs-CZ" sz="1600" dirty="0" smtClean="0"/>
          </a:p>
        </p:txBody>
      </p:sp>
      <p:sp>
        <p:nvSpPr>
          <p:cNvPr id="9" name="Obdélník 8"/>
          <p:cNvSpPr/>
          <p:nvPr/>
        </p:nvSpPr>
        <p:spPr>
          <a:xfrm>
            <a:off x="394330" y="5661248"/>
            <a:ext cx="81057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>
                <a:hlinkClick r:id="rId9"/>
              </a:rPr>
              <a:t>http://</a:t>
            </a:r>
            <a:r>
              <a:rPr lang="cs-CZ" sz="1600" dirty="0" smtClean="0">
                <a:hlinkClick r:id="rId9"/>
              </a:rPr>
              <a:t>cs.wikipedia.org/wiki/Sv%C4%9Btov%C3%A1_zdravotnick%C3%A1_organizace#mediaviewer/Soubor:WHO.png</a:t>
            </a:r>
            <a:endParaRPr lang="cs-CZ" sz="1600" dirty="0" smtClean="0"/>
          </a:p>
        </p:txBody>
      </p:sp>
    </p:spTree>
    <p:extLst>
      <p:ext uri="{BB962C8B-B14F-4D97-AF65-F5344CB8AC3E}">
        <p14:creationId xmlns:p14="http://schemas.microsoft.com/office/powerpoint/2010/main" val="909999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304</TotalTime>
  <Words>1263</Words>
  <Application>Microsoft Office PowerPoint</Application>
  <PresentationFormat>Předvádění na obrazovce (4:3)</PresentationFormat>
  <Paragraphs>133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romanar</dc:creator>
  <cp:lastModifiedBy>romanar</cp:lastModifiedBy>
  <cp:revision>28</cp:revision>
  <dcterms:created xsi:type="dcterms:W3CDTF">2014-04-06T16:48:27Z</dcterms:created>
  <dcterms:modified xsi:type="dcterms:W3CDTF">2014-05-02T17:48:11Z</dcterms:modified>
</cp:coreProperties>
</file>