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63" r:id="rId4"/>
    <p:sldId id="259" r:id="rId5"/>
    <p:sldId id="256" r:id="rId6"/>
    <p:sldId id="287" r:id="rId7"/>
    <p:sldId id="288" r:id="rId8"/>
    <p:sldId id="277" r:id="rId9"/>
    <p:sldId id="281" r:id="rId10"/>
    <p:sldId id="282" r:id="rId11"/>
    <p:sldId id="278" r:id="rId12"/>
    <p:sldId id="280" r:id="rId13"/>
    <p:sldId id="279" r:id="rId14"/>
    <p:sldId id="264" r:id="rId15"/>
    <p:sldId id="289" r:id="rId16"/>
    <p:sldId id="270" r:id="rId17"/>
    <p:sldId id="28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968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8506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9960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08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0407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631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49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6486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968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334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0410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4E5EA-D5D4-4B20-B38A-A955D90EECF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29D57-C26E-4501-89F4-D33F5B634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5898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skolicka6.sweb.cz/PREZENTACE/LESNIPATRA/LESNIPATRA.swf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tejtenazemi.cz/cenia/index.php?p=vyznam_lesa_pro_zivotni_prostredi&amp;site=puda" TargetMode="External"/><Relationship Id="rId2" Type="http://schemas.openxmlformats.org/officeDocument/2006/relationships/hyperlink" Target="http://cs.wikipedia.org/wiki/L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ikimapia.org/6004853/cs/L%C3%A1ze%C5%88sk%C3%BD-park-Darkov" TargetMode="External"/><Relationship Id="rId5" Type="http://schemas.openxmlformats.org/officeDocument/2006/relationships/hyperlink" Target="http://cs.wikipedia.org/wiki/Lesopark" TargetMode="External"/><Relationship Id="rId4" Type="http://schemas.openxmlformats.org/officeDocument/2006/relationships/hyperlink" Target="http://cs.wikipedia.org/wiki/T%C4%9B%C5%BEba_d%C5%99eva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d/Lahnberge_Wald.jpg" TargetMode="External"/><Relationship Id="rId3" Type="http://schemas.openxmlformats.org/officeDocument/2006/relationships/hyperlink" Target="http://www.lesnapedagogika.sk/deti/zlozka.php?content=89" TargetMode="External"/><Relationship Id="rId7" Type="http://schemas.openxmlformats.org/officeDocument/2006/relationships/hyperlink" Target="http://upload.wikimedia.org/wikipedia/commons/7/72/Forest_Samobor.JPG" TargetMode="External"/><Relationship Id="rId2" Type="http://schemas.openxmlformats.org/officeDocument/2006/relationships/hyperlink" Target="http://www.mezistromy.cz/cz/vzdelani/lesni-pedagogik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ezistromy.cz/cz/hry-a-zabava" TargetMode="External"/><Relationship Id="rId11" Type="http://schemas.openxmlformats.org/officeDocument/2006/relationships/hyperlink" Target="https://www.youtube.com/watch?v=VJRjRnI3At8" TargetMode="External"/><Relationship Id="rId5" Type="http://schemas.openxmlformats.org/officeDocument/2006/relationships/hyperlink" Target="http://www.mezistromy.cz/cz/les" TargetMode="External"/><Relationship Id="rId10" Type="http://schemas.openxmlformats.org/officeDocument/2006/relationships/hyperlink" Target="https://www.youtube.com/watch?v=aChVkg4kKRI" TargetMode="External"/><Relationship Id="rId4" Type="http://schemas.openxmlformats.org/officeDocument/2006/relationships/hyperlink" Target="http://www.lesycr.cz/Stranky/default.aspx" TargetMode="External"/><Relationship Id="rId9" Type="http://schemas.openxmlformats.org/officeDocument/2006/relationships/hyperlink" Target="https://www.youtube.com/watch?v=4i6MArjZB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91369522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Ekosystém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y- les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Žáci se seznámí s vlastnostmi lesa a jeho rozlohou v ČR.  Dále posoudí význam a funkci lesa v našem prostředí a zamyslí se nad otázkou, co les přináší každému z nás. Na závěr prezentace se seznámí se základními škodlivými vlivy, které ohrožují les.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3237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5618" y="237202"/>
            <a:ext cx="4494179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Les, význam lesa, funkce </a:t>
            </a:r>
            <a:r>
              <a:rPr lang="cs-CZ" sz="2800" b="1" dirty="0">
                <a:solidFill>
                  <a:srgbClr val="FF0000"/>
                </a:solidFill>
              </a:rPr>
              <a:t>lesa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13826" y="1916832"/>
            <a:ext cx="38749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Co znamená les </a:t>
            </a:r>
            <a:r>
              <a:rPr lang="cs-CZ" sz="2000" b="1" dirty="0"/>
              <a:t>pro každého z </a:t>
            </a:r>
            <a:r>
              <a:rPr lang="cs-CZ" sz="2000" b="1" dirty="0" smtClean="0"/>
              <a:t>nás? 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4405" y="980728"/>
            <a:ext cx="8516068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tabuli, nebo list papíru nakresli uprostřed les a kolem něho napiš, co pro Tebe pojem les znamená, </a:t>
            </a:r>
            <a:r>
              <a:rPr lang="cs-CZ" dirty="0" smtClean="0"/>
              <a:t>vše, </a:t>
            </a:r>
            <a:r>
              <a:rPr lang="cs-CZ" dirty="0" smtClean="0"/>
              <a:t>co tě napadne v souvislosti s </a:t>
            </a:r>
            <a:r>
              <a:rPr lang="cs-CZ" dirty="0" smtClean="0"/>
              <a:t>lesem,  </a:t>
            </a:r>
            <a:r>
              <a:rPr lang="cs-CZ" dirty="0" smtClean="0"/>
              <a:t>napiš.</a:t>
            </a:r>
            <a:endParaRPr lang="cs-CZ" dirty="0"/>
          </a:p>
        </p:txBody>
      </p:sp>
      <p:pic>
        <p:nvPicPr>
          <p:cNvPr id="1026" name="Picture 2" descr="C:\Users\romanar\AppData\Local\Microsoft\Windows\INetCache\IE\Z2U5LJNN\MC90035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4432" y="3789040"/>
            <a:ext cx="145760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66350" y="2492896"/>
            <a:ext cx="5969946" cy="421051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273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99" y="908720"/>
            <a:ext cx="381642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 </a:t>
            </a:r>
            <a:r>
              <a:rPr lang="cs-CZ" sz="2000" dirty="0"/>
              <a:t>je přirozené živé </a:t>
            </a:r>
            <a:r>
              <a:rPr lang="cs-CZ" sz="2000" dirty="0" smtClean="0"/>
              <a:t>společenství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71499" y="2441328"/>
            <a:ext cx="630070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základním </a:t>
            </a:r>
            <a:r>
              <a:rPr lang="cs-CZ" sz="2000" dirty="0"/>
              <a:t>stavebním prvkem každého lesa jsou </a:t>
            </a:r>
            <a:r>
              <a:rPr lang="cs-CZ" sz="2000" dirty="0" smtClean="0"/>
              <a:t>stromy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788024" y="188640"/>
            <a:ext cx="424847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C</a:t>
            </a:r>
            <a:r>
              <a:rPr lang="cs-CZ" sz="2000" b="1" dirty="0" smtClean="0"/>
              <a:t>o potřebují stromy ke </a:t>
            </a:r>
            <a:r>
              <a:rPr lang="cs-CZ" sz="2000" b="1" dirty="0"/>
              <a:t>svému </a:t>
            </a:r>
            <a:r>
              <a:rPr lang="cs-CZ" sz="2000" b="1" dirty="0" smtClean="0"/>
              <a:t>životu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71499" y="1521136"/>
            <a:ext cx="5935943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domovem a útočištěm pro velké množství rostlin a živočichů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504" y="116632"/>
            <a:ext cx="728084" cy="5847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Les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0232" y="1934997"/>
            <a:ext cx="2372381" cy="40011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výživné </a:t>
            </a:r>
            <a:r>
              <a:rPr lang="cs-CZ" sz="2000" b="1" dirty="0"/>
              <a:t>látky z </a:t>
            </a:r>
            <a:r>
              <a:rPr lang="cs-CZ" sz="2000" b="1" dirty="0" smtClean="0"/>
              <a:t>půdy 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71498" y="5417929"/>
            <a:ext cx="4284477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lesní plochy se stále </a:t>
            </a:r>
            <a:r>
              <a:rPr lang="cs-CZ" sz="2000" dirty="0"/>
              <a:t>mírně </a:t>
            </a:r>
            <a:r>
              <a:rPr lang="cs-CZ" sz="2000" dirty="0" smtClean="0"/>
              <a:t>zvyšují,  </a:t>
            </a:r>
            <a:r>
              <a:rPr lang="cs-CZ" sz="2000" dirty="0"/>
              <a:t>například z důvodu zalesňování zemědělské </a:t>
            </a:r>
            <a:r>
              <a:rPr lang="cs-CZ" sz="2000" dirty="0" smtClean="0"/>
              <a:t>půdy nebo zemědělsky </a:t>
            </a:r>
            <a:r>
              <a:rPr lang="cs-CZ" sz="2000" dirty="0"/>
              <a:t>nevyužívaných </a:t>
            </a:r>
            <a:r>
              <a:rPr lang="cs-CZ" sz="2000" dirty="0" smtClean="0"/>
              <a:t>půd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71499" y="3053744"/>
            <a:ext cx="42844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Česká republika patří k zemím s vysokou lesnatostí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1499" y="3905761"/>
            <a:ext cx="4284476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lesní </a:t>
            </a:r>
            <a:r>
              <a:rPr lang="cs-CZ" sz="2000" dirty="0"/>
              <a:t>porosty pokrývají v současné době výměru </a:t>
            </a:r>
            <a:r>
              <a:rPr lang="cs-CZ" sz="2000" b="1" dirty="0"/>
              <a:t>2 655 212 ha</a:t>
            </a:r>
            <a:r>
              <a:rPr lang="cs-CZ" sz="2000" dirty="0"/>
              <a:t>, což představuje </a:t>
            </a:r>
            <a:r>
              <a:rPr lang="cs-CZ" sz="2000" dirty="0" smtClean="0"/>
              <a:t>asi  </a:t>
            </a:r>
            <a:r>
              <a:rPr lang="cs-CZ" sz="2000" b="1" dirty="0" smtClean="0"/>
              <a:t>1/3</a:t>
            </a:r>
            <a:r>
              <a:rPr lang="cs-CZ" sz="2000" dirty="0" smtClean="0"/>
              <a:t>  </a:t>
            </a:r>
            <a:r>
              <a:rPr lang="cs-CZ" sz="2000" dirty="0"/>
              <a:t>celkového území státu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8143" y="3290638"/>
            <a:ext cx="4686707" cy="351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7384886" y="753677"/>
            <a:ext cx="1003538" cy="40011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slunce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7384886" y="1147450"/>
            <a:ext cx="1003538" cy="40011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vzduch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384886" y="1541223"/>
            <a:ext cx="1003538" cy="40011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vodu</a:t>
            </a:r>
          </a:p>
        </p:txBody>
      </p:sp>
    </p:spTree>
    <p:extLst>
      <p:ext uri="{BB962C8B-B14F-4D97-AF65-F5344CB8AC3E}">
        <p14:creationId xmlns:p14="http://schemas.microsoft.com/office/powerpoint/2010/main" xmlns="" val="182706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453" y="264443"/>
            <a:ext cx="3327435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200" dirty="0"/>
              <a:t>Většina lesů </a:t>
            </a:r>
            <a:r>
              <a:rPr lang="cs-CZ" sz="2200" dirty="0" smtClean="0"/>
              <a:t>(95%) se nachází </a:t>
            </a:r>
          </a:p>
        </p:txBody>
      </p:sp>
      <p:sp>
        <p:nvSpPr>
          <p:cNvPr id="3" name="Obdélník 2"/>
          <p:cNvSpPr/>
          <p:nvPr/>
        </p:nvSpPr>
        <p:spPr>
          <a:xfrm>
            <a:off x="812518" y="1196752"/>
            <a:ext cx="735988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ákladní nedostatek </a:t>
            </a:r>
            <a:r>
              <a:rPr lang="cs-CZ" sz="2000" dirty="0"/>
              <a:t>českých lesů je </a:t>
            </a:r>
            <a:r>
              <a:rPr lang="cs-CZ" sz="2000" b="1" dirty="0"/>
              <a:t>neúměrná převaha </a:t>
            </a:r>
            <a:r>
              <a:rPr lang="cs-CZ" sz="2000" b="1" dirty="0" smtClean="0"/>
              <a:t>jehličnanů</a:t>
            </a:r>
            <a:r>
              <a:rPr lang="cs-CZ" sz="2000" dirty="0"/>
              <a:t> </a:t>
            </a:r>
            <a:endParaRPr lang="cs-CZ" sz="2000" dirty="0" smtClean="0"/>
          </a:p>
          <a:p>
            <a:pPr algn="ctr"/>
            <a:r>
              <a:rPr lang="cs-CZ" sz="2000" dirty="0" smtClean="0"/>
              <a:t>- zejména </a:t>
            </a:r>
            <a:r>
              <a:rPr lang="cs-CZ" sz="2000" b="1" dirty="0" smtClean="0"/>
              <a:t>smrku a borovice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4334421"/>
            <a:ext cx="21602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modřín </a:t>
            </a:r>
            <a:r>
              <a:rPr lang="cs-CZ" b="1" dirty="0"/>
              <a:t>3,5 </a:t>
            </a:r>
            <a:r>
              <a:rPr lang="cs-CZ" b="1" dirty="0" smtClean="0"/>
              <a:t>%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876256" y="4020234"/>
            <a:ext cx="196502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bříza </a:t>
            </a:r>
            <a:r>
              <a:rPr lang="cs-CZ" sz="2000" b="1" dirty="0"/>
              <a:t>3,0 </a:t>
            </a:r>
            <a:r>
              <a:rPr lang="cs-CZ" sz="2000" b="1" dirty="0" smtClean="0"/>
              <a:t>%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41703" y="179348"/>
            <a:ext cx="199053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pt-BR" b="1" dirty="0"/>
              <a:t>v horách  - 35 % </a:t>
            </a:r>
            <a:r>
              <a:rPr lang="pt-BR" b="1" dirty="0" smtClean="0"/>
              <a:t>a</a:t>
            </a:r>
            <a:endParaRPr lang="pt-BR" b="1" dirty="0"/>
          </a:p>
        </p:txBody>
      </p:sp>
      <p:sp>
        <p:nvSpPr>
          <p:cNvPr id="7" name="Obdélník 6"/>
          <p:cNvSpPr/>
          <p:nvPr/>
        </p:nvSpPr>
        <p:spPr>
          <a:xfrm>
            <a:off x="4773891" y="683404"/>
            <a:ext cx="246240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v </a:t>
            </a:r>
            <a:r>
              <a:rPr lang="cs-CZ" b="1" dirty="0"/>
              <a:t>pahorkatinách  - 60 %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37817" y="1948770"/>
            <a:ext cx="4910447" cy="40011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Podívejte se na současné zastoupení dřevin.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2492896"/>
            <a:ext cx="2414187" cy="461665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jehličnaté 76,6 </a:t>
            </a:r>
            <a:r>
              <a:rPr lang="cs-CZ" sz="2400" b="1" dirty="0" smtClean="0"/>
              <a:t>% 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6822811" y="2492896"/>
            <a:ext cx="2141677" cy="461665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listnáče 23,4 </a:t>
            </a:r>
            <a:r>
              <a:rPr lang="cs-CZ" sz="2400" b="1" dirty="0" smtClean="0"/>
              <a:t>% 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179512" y="2997505"/>
            <a:ext cx="822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 toho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732240" y="2924944"/>
            <a:ext cx="822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 toho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3427543"/>
            <a:ext cx="21602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smrk 54 </a:t>
            </a:r>
            <a:r>
              <a:rPr lang="cs-CZ" b="1" dirty="0" smtClean="0"/>
              <a:t>%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179512" y="3880982"/>
            <a:ext cx="21602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borovice 17,5 %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2" y="4787860"/>
            <a:ext cx="21602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jedle 0,9 </a:t>
            </a:r>
            <a:r>
              <a:rPr lang="cs-CZ" b="1" dirty="0" smtClean="0"/>
              <a:t>%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876256" y="3284984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dub 6,1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6876256" y="3652609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buk 5,6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76255" y="6225987"/>
            <a:ext cx="196502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topoly </a:t>
            </a:r>
            <a:r>
              <a:rPr lang="cs-CZ" sz="2000" b="1" dirty="0"/>
              <a:t>0,5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6876255" y="4387859"/>
            <a:ext cx="196502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olše 1,5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6876256" y="4755484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habr 1,2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21" name="Obdélník 20"/>
          <p:cNvSpPr/>
          <p:nvPr/>
        </p:nvSpPr>
        <p:spPr>
          <a:xfrm>
            <a:off x="6876256" y="5123109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jasan 1,0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76256" y="5490734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 lípa 0,9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sp>
        <p:nvSpPr>
          <p:cNvPr id="23" name="Obdélník 22"/>
          <p:cNvSpPr/>
          <p:nvPr/>
        </p:nvSpPr>
        <p:spPr>
          <a:xfrm>
            <a:off x="6876256" y="5858359"/>
            <a:ext cx="19650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/>
              <a:t>javor 0,7 </a:t>
            </a:r>
            <a:r>
              <a:rPr lang="cs-CZ" sz="2000" b="1" dirty="0" smtClean="0"/>
              <a:t>%</a:t>
            </a:r>
            <a:endParaRPr lang="cs-CZ" sz="2000" b="1" dirty="0"/>
          </a:p>
        </p:txBody>
      </p:sp>
      <p:cxnSp>
        <p:nvCxnSpPr>
          <p:cNvPr id="25" name="Přímá spojnice se šipkou 24"/>
          <p:cNvCxnSpPr>
            <a:stCxn id="2" idx="3"/>
            <a:endCxn id="6" idx="1"/>
          </p:cNvCxnSpPr>
          <p:nvPr/>
        </p:nvCxnSpPr>
        <p:spPr>
          <a:xfrm flipV="1">
            <a:off x="3563888" y="364014"/>
            <a:ext cx="1177815" cy="2851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2" idx="3"/>
            <a:endCxn id="7" idx="1"/>
          </p:cNvCxnSpPr>
          <p:nvPr/>
        </p:nvCxnSpPr>
        <p:spPr>
          <a:xfrm>
            <a:off x="3563888" y="649164"/>
            <a:ext cx="1210003" cy="21890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14749"/>
            <a:ext cx="4111348" cy="4111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600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475655" y="3007959"/>
            <a:ext cx="561662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 smtClean="0"/>
              <a:t>stromové patro</a:t>
            </a:r>
            <a:r>
              <a:rPr lang="cs-CZ" sz="2000" b="1" dirty="0"/>
              <a:t> </a:t>
            </a:r>
            <a:r>
              <a:rPr lang="cs-CZ" sz="2000" dirty="0" smtClean="0"/>
              <a:t>– vegetace nad 5m - stromy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34286" y="1012666"/>
            <a:ext cx="848478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odle toho, jaké rostliny jsou v lese, rozlišujeme v lese několik pater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34287" y="611396"/>
            <a:ext cx="848478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část </a:t>
            </a:r>
            <a:r>
              <a:rPr lang="cs-CZ" sz="2000" dirty="0"/>
              <a:t>rostlinného </a:t>
            </a:r>
            <a:r>
              <a:rPr lang="cs-CZ" sz="2000" dirty="0" smtClean="0"/>
              <a:t>společenstva dosahující stejné, nebo  </a:t>
            </a:r>
            <a:r>
              <a:rPr lang="cs-CZ" sz="2000" dirty="0"/>
              <a:t>podobné </a:t>
            </a:r>
            <a:r>
              <a:rPr lang="cs-CZ" sz="2000" dirty="0" smtClean="0"/>
              <a:t>výšky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8766" y="116632"/>
            <a:ext cx="157927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Lesní patra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42321" y="65529"/>
            <a:ext cx="530228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skolicka6.sweb.cz/PREZENTACE/LESNIPATRA/LESNIPATRA.swf</a:t>
            </a:r>
            <a:endParaRPr lang="cs-CZ" sz="1200" dirty="0" smtClean="0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74" t="44240" r="6323" b="6066"/>
          <a:stretch/>
        </p:blipFill>
        <p:spPr bwMode="auto">
          <a:xfrm>
            <a:off x="179512" y="3429000"/>
            <a:ext cx="4141969" cy="3333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 flipH="1">
            <a:off x="4325725" y="5475741"/>
            <a:ext cx="86681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325725" y="5860386"/>
            <a:ext cx="86681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325725" y="6309138"/>
            <a:ext cx="86681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325725" y="4326504"/>
            <a:ext cx="804899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325725" y="6612781"/>
            <a:ext cx="86681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254455" y="6099921"/>
            <a:ext cx="1395362" cy="3288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mechové patro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220150" y="5729837"/>
            <a:ext cx="1256151" cy="3288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bylinné patro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54455" y="6484566"/>
            <a:ext cx="1415100" cy="3288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kořenové patro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54455" y="5317274"/>
            <a:ext cx="1202837" cy="3288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keřové patro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92540" y="4163339"/>
            <a:ext cx="1426568" cy="3288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tromové patro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1475655" y="1484784"/>
            <a:ext cx="561662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/>
              <a:t>kořenové patro </a:t>
            </a:r>
            <a:r>
              <a:rPr lang="cs-CZ" sz="2000" dirty="0" smtClean="0"/>
              <a:t>– kořeny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1475655" y="1865578"/>
            <a:ext cx="561662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/>
              <a:t>mechové patro </a:t>
            </a:r>
            <a:r>
              <a:rPr lang="cs-CZ" sz="2000" dirty="0"/>
              <a:t>– mechy a lišejníky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475655" y="2246372"/>
            <a:ext cx="561662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l-PL" sz="2000" b="1" dirty="0"/>
              <a:t>bylinné patro</a:t>
            </a:r>
            <a:r>
              <a:rPr lang="pl-PL" sz="2000" dirty="0"/>
              <a:t> – veškeré byliny a dřeviny do 1m</a:t>
            </a:r>
            <a:endParaRPr lang="cs-CZ" sz="2000" dirty="0"/>
          </a:p>
        </p:txBody>
      </p:sp>
      <p:sp>
        <p:nvSpPr>
          <p:cNvPr id="28" name="Obdélník 27"/>
          <p:cNvSpPr/>
          <p:nvPr/>
        </p:nvSpPr>
        <p:spPr>
          <a:xfrm>
            <a:off x="1475655" y="2627166"/>
            <a:ext cx="561662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 b="1" dirty="0"/>
              <a:t>keřové patro</a:t>
            </a:r>
            <a:r>
              <a:rPr lang="pt-BR" sz="2000" dirty="0"/>
              <a:t> – veškerá vegetace do 1-5m  - keře</a:t>
            </a:r>
          </a:p>
        </p:txBody>
      </p:sp>
    </p:spTree>
    <p:extLst>
      <p:ext uri="{BB962C8B-B14F-4D97-AF65-F5344CB8AC3E}">
        <p14:creationId xmlns:p14="http://schemas.microsoft.com/office/powerpoint/2010/main" xmlns="" val="3627777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2" grpId="0" animBg="1"/>
      <p:bldP spid="21" grpId="0"/>
      <p:bldP spid="22" grpId="0"/>
      <p:bldP spid="23" grpId="0"/>
      <p:bldP spid="24" grpId="0"/>
      <p:bldP spid="25" grpId="0"/>
      <p:bldP spid="13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95589"/>
            <a:ext cx="8567738" cy="471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18133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Lesní patra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764704"/>
            <a:ext cx="837210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všechna </a:t>
            </a:r>
            <a:r>
              <a:rPr lang="cs-CZ" dirty="0"/>
              <a:t>patra se vzájemně doplňují, ovlivňují a tvoří tak nedílný celek.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2235" y="1259468"/>
            <a:ext cx="844938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 </a:t>
            </a:r>
            <a:r>
              <a:rPr lang="cs-CZ" dirty="0"/>
              <a:t>každé takové patro jsou typické určité druhy rostlin a živočichů. </a:t>
            </a:r>
          </a:p>
        </p:txBody>
      </p:sp>
    </p:spTree>
    <p:extLst>
      <p:ext uri="{BB962C8B-B14F-4D97-AF65-F5344CB8AC3E}">
        <p14:creationId xmlns:p14="http://schemas.microsoft.com/office/powerpoint/2010/main" xmlns="" val="156507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237" y="74534"/>
            <a:ext cx="3877343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Význam lesa, funkce </a:t>
            </a:r>
            <a:r>
              <a:rPr lang="cs-CZ" sz="2800" b="1" dirty="0">
                <a:solidFill>
                  <a:srgbClr val="FF0000"/>
                </a:solidFill>
              </a:rPr>
              <a:t>lesa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1"/>
            <a:ext cx="3936889" cy="295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152" y="3717032"/>
            <a:ext cx="403244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5047" y="3672668"/>
            <a:ext cx="4086658" cy="306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152" y="825088"/>
            <a:ext cx="3575768" cy="2675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226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4815" y="1385231"/>
            <a:ext cx="352839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 stavebnictví – výrova nábytku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4815" y="196826"/>
            <a:ext cx="3113738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Les je zdroj dřeva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8264"/>
            <a:ext cx="2581329" cy="3440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815" y="2708920"/>
            <a:ext cx="5722069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228184" y="4607837"/>
            <a:ext cx="2806885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Lesy</a:t>
            </a:r>
            <a:r>
              <a:rPr lang="cs-CZ" sz="2000" dirty="0"/>
              <a:t>, sloužící převážně k těžbě dřeva nazýváme lesy </a:t>
            </a:r>
            <a:r>
              <a:rPr lang="cs-CZ" sz="2000" b="1" dirty="0"/>
              <a:t>hospodářské</a:t>
            </a:r>
            <a:r>
              <a:rPr lang="cs-CZ" sz="2000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6300" y="776065"/>
            <a:ext cx="531559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 </a:t>
            </a:r>
            <a:r>
              <a:rPr lang="cs-CZ" sz="2000" dirty="0"/>
              <a:t>poskytuje cennou </a:t>
            </a:r>
            <a:r>
              <a:rPr lang="cs-CZ" sz="2000" dirty="0" smtClean="0"/>
              <a:t>surovinu využívanou: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44815" y="2195572"/>
            <a:ext cx="207858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jako zdroj  </a:t>
            </a:r>
            <a:r>
              <a:rPr lang="cs-CZ" dirty="0"/>
              <a:t>paliva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4815" y="1803535"/>
            <a:ext cx="319677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 papírenství – výroba papíru</a:t>
            </a:r>
          </a:p>
        </p:txBody>
      </p:sp>
    </p:spTree>
    <p:extLst>
      <p:ext uri="{BB962C8B-B14F-4D97-AF65-F5344CB8AC3E}">
        <p14:creationId xmlns:p14="http://schemas.microsoft.com/office/powerpoint/2010/main" xmlns="" val="41076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45" y="1136259"/>
            <a:ext cx="566049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působí </a:t>
            </a:r>
            <a:r>
              <a:rPr lang="cs-CZ" sz="2000" dirty="0"/>
              <a:t>blahodárně na lidskou </a:t>
            </a:r>
            <a:r>
              <a:rPr lang="cs-CZ" sz="2000" dirty="0" smtClean="0"/>
              <a:t>psychiku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16632"/>
            <a:ext cx="4162550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Les je místo </a:t>
            </a:r>
            <a:r>
              <a:rPr lang="cs-CZ" sz="2800" b="1" dirty="0">
                <a:solidFill>
                  <a:srgbClr val="FF0000"/>
                </a:solidFill>
              </a:rPr>
              <a:t>pro rekreaci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1123" y="101604"/>
            <a:ext cx="3039364" cy="3039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5725705"/>
            <a:ext cx="45720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r>
              <a:rPr lang="cs-CZ" b="1" dirty="0" smtClean="0"/>
              <a:t>Les také poskytuje člověku prostor na: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8061" y="2649106"/>
            <a:ext cx="569638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les má zvláště </a:t>
            </a:r>
            <a:r>
              <a:rPr lang="cs-CZ" sz="2000" dirty="0"/>
              <a:t>blahodárný vliv na obyvatele velkých </a:t>
            </a:r>
            <a:r>
              <a:rPr lang="cs-CZ" sz="2000" dirty="0" smtClean="0"/>
              <a:t>měst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45" y="734568"/>
            <a:ext cx="566049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les je turisty nejvyhledávanější krajina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233945" y="2247417"/>
            <a:ext cx="566049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má tedy funkci rekreační i </a:t>
            </a:r>
            <a:r>
              <a:rPr lang="cs-CZ" sz="2000" dirty="0"/>
              <a:t>zdravotní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33944" y="1537950"/>
            <a:ext cx="566049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přispívá k podpoře tělesné zdatnosti a zdravotního stavu </a:t>
            </a:r>
            <a:r>
              <a:rPr lang="cs-CZ" sz="2000" dirty="0" smtClean="0"/>
              <a:t>člověka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288054" y="6095037"/>
            <a:ext cx="457200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výchovu a </a:t>
            </a:r>
            <a:r>
              <a:rPr lang="cs-CZ" dirty="0" smtClean="0"/>
              <a:t>vzdělání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vědu </a:t>
            </a:r>
            <a:r>
              <a:rPr lang="cs-CZ" dirty="0" smtClean="0"/>
              <a:t>- poznávaní </a:t>
            </a:r>
            <a:r>
              <a:rPr lang="cs-CZ" dirty="0"/>
              <a:t>přírodních </a:t>
            </a:r>
            <a:r>
              <a:rPr lang="cs-CZ" dirty="0" smtClean="0"/>
              <a:t>zákonitostí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634557" y="3861048"/>
            <a:ext cx="3142519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nejrůznější procházky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houbaření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sběr </a:t>
            </a:r>
            <a:r>
              <a:rPr lang="cs-CZ" b="1" dirty="0"/>
              <a:t>lesních </a:t>
            </a:r>
            <a:r>
              <a:rPr lang="cs-CZ" b="1" dirty="0" smtClean="0"/>
              <a:t>plodů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vyjížďky </a:t>
            </a:r>
            <a:r>
              <a:rPr lang="cs-CZ" b="1" dirty="0"/>
              <a:t>na </a:t>
            </a:r>
            <a:r>
              <a:rPr lang="cs-CZ" b="1" dirty="0" smtClean="0"/>
              <a:t>kole v létě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vycházky v zimě na běžkách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zákoutí </a:t>
            </a:r>
            <a:r>
              <a:rPr lang="cs-CZ" b="1" dirty="0"/>
              <a:t>pro </a:t>
            </a:r>
            <a:r>
              <a:rPr lang="cs-CZ" b="1" dirty="0" smtClean="0"/>
              <a:t>relaxaci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138920" y="3429000"/>
            <a:ext cx="313693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fr-FR" sz="2000" b="1" dirty="0"/>
              <a:t>Les je ideální prostředí pro :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521" y="3503570"/>
            <a:ext cx="4217730" cy="3165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932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  <p:bldP spid="10" grpId="0" animBg="1"/>
      <p:bldP spid="11" grpId="0" animBg="1"/>
      <p:bldP spid="14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3454" y="116632"/>
            <a:ext cx="26007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Speciální poslání </a:t>
            </a:r>
            <a:r>
              <a:rPr lang="cs-CZ" sz="2000" dirty="0" smtClean="0"/>
              <a:t>mají: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74288"/>
            <a:ext cx="373480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Lesoparky – příměstské lesy</a:t>
            </a:r>
            <a:endParaRPr lang="cs-CZ" sz="24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7486" y="4091816"/>
            <a:ext cx="3924829" cy="2606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51520" y="4705242"/>
            <a:ext cx="457200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ideálním případě běžný městský park na okraji města postupně přechází v </a:t>
            </a:r>
            <a:r>
              <a:rPr lang="cs-CZ" dirty="0" smtClean="0"/>
              <a:t>lesopark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6672" y="764704"/>
            <a:ext cx="3869824" cy="290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51520" y="692696"/>
            <a:ext cx="195483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Lesy </a:t>
            </a:r>
            <a:r>
              <a:rPr lang="cs-CZ" sz="2400" b="1" dirty="0"/>
              <a:t>lázeňské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7400" y="1246748"/>
            <a:ext cx="467533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vytvářejí příznivé mikroklimatické </a:t>
            </a:r>
            <a:r>
              <a:rPr lang="cs-CZ" sz="2000" dirty="0" smtClean="0"/>
              <a:t>podmínky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261898" y="2029410"/>
            <a:ext cx="465063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poskytují ochranu léčivým pramenům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1898" y="2504296"/>
            <a:ext cx="465063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slouží i k určitým pohybovým aktivitám pacientů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1898" y="3286959"/>
            <a:ext cx="465063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tvořícím vhodný doplněk lázeňské léčby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51520" y="5518973"/>
            <a:ext cx="457200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dále od města pak lesopark přechází v normální les</a:t>
            </a:r>
          </a:p>
        </p:txBody>
      </p:sp>
    </p:spTree>
    <p:extLst>
      <p:ext uri="{BB962C8B-B14F-4D97-AF65-F5344CB8AC3E}">
        <p14:creationId xmlns:p14="http://schemas.microsoft.com/office/powerpoint/2010/main" xmlns="" val="142041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300028"/>
            <a:ext cx="8782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Výsadba </a:t>
            </a:r>
            <a:r>
              <a:rPr lang="cs-CZ" b="1" dirty="0"/>
              <a:t>nových lesů je </a:t>
            </a:r>
            <a:r>
              <a:rPr lang="cs-CZ" b="1" dirty="0" smtClean="0"/>
              <a:t> jeden ze způsobů </a:t>
            </a:r>
            <a:r>
              <a:rPr lang="cs-CZ" b="1" dirty="0"/>
              <a:t>snižování koncentrace tohoto plynu v atmosféře.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4653136"/>
            <a:ext cx="4670731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produkuje kyslík, tzn. že je </a:t>
            </a:r>
            <a:r>
              <a:rPr lang="cs-CZ" sz="2000" dirty="0"/>
              <a:t>významným zdrojem </a:t>
            </a:r>
            <a:r>
              <a:rPr lang="cs-CZ" sz="2000" dirty="0" smtClean="0"/>
              <a:t>kyslíku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04934" y="116632"/>
            <a:ext cx="5089342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 Lesy </a:t>
            </a:r>
            <a:r>
              <a:rPr lang="cs-CZ" sz="2800" b="1" dirty="0">
                <a:solidFill>
                  <a:srgbClr val="FF0000"/>
                </a:solidFill>
              </a:rPr>
              <a:t>jsou „plíce planety" Země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79712" y="1228690"/>
            <a:ext cx="705678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podílí se na odstraňování některých škodlivých látek ze </a:t>
            </a:r>
            <a:r>
              <a:rPr lang="cs-CZ" sz="2000" dirty="0" smtClean="0"/>
              <a:t>vzduchu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5457418"/>
            <a:ext cx="4666391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poutají </a:t>
            </a:r>
            <a:r>
              <a:rPr lang="cs-CZ" sz="2000" dirty="0" smtClean="0"/>
              <a:t>v sobě významné </a:t>
            </a:r>
            <a:r>
              <a:rPr lang="cs-CZ" sz="2000" dirty="0"/>
              <a:t>množství oxidu uhličitého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2870" y="724634"/>
            <a:ext cx="2916504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Les má hygienické účinky: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1772816"/>
            <a:ext cx="174849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Čistí vzduch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2996952"/>
            <a:ext cx="1560042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Tlumí hluk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979712" y="1706325"/>
            <a:ext cx="325390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zachycují prachové částice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79712" y="2143889"/>
            <a:ext cx="705678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ochrana proti emisím - </a:t>
            </a:r>
            <a:r>
              <a:rPr lang="cs-CZ" sz="2000" dirty="0" smtClean="0"/>
              <a:t>dokáže </a:t>
            </a:r>
            <a:r>
              <a:rPr lang="cs-CZ" sz="2000" dirty="0"/>
              <a:t>filtrovat z ovzduší prach, plyny a radioaktivní látky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07504" y="3501008"/>
            <a:ext cx="4571109" cy="1015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v blízkosti </a:t>
            </a:r>
            <a:r>
              <a:rPr lang="cs-CZ" sz="2000" dirty="0"/>
              <a:t>dopravních komunikací a obytných zón zajišťuje les protihlukovou ochranu.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1978" y="3107159"/>
            <a:ext cx="4086526" cy="3058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540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3153" y="838453"/>
            <a:ext cx="863751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stromy </a:t>
            </a:r>
            <a:r>
              <a:rPr lang="cs-CZ" sz="2000" dirty="0"/>
              <a:t>spotřebovávají ze vzduchu oxid uhličitý a vracejí zpět kyslík, ozdravují životní prostředí a ovlivňují klimatické podmínky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3153" y="1704291"/>
            <a:ext cx="86375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působí tak příznivě </a:t>
            </a:r>
            <a:r>
              <a:rPr lang="cs-CZ" sz="2000" dirty="0"/>
              <a:t>na </a:t>
            </a:r>
            <a:r>
              <a:rPr lang="cs-CZ" sz="2000" dirty="0" smtClean="0"/>
              <a:t>složení </a:t>
            </a:r>
            <a:r>
              <a:rPr lang="cs-CZ" sz="2000" dirty="0"/>
              <a:t>a vlastnosti </a:t>
            </a:r>
            <a:r>
              <a:rPr lang="cs-CZ" sz="2000" dirty="0" smtClean="0"/>
              <a:t>vzduchu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81181" y="116632"/>
            <a:ext cx="3576300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4. </a:t>
            </a:r>
            <a:r>
              <a:rPr lang="cs-CZ" sz="2800" b="1" dirty="0" smtClean="0">
                <a:solidFill>
                  <a:srgbClr val="FF0000"/>
                </a:solidFill>
              </a:rPr>
              <a:t>Lesy stabilizují klima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3153" y="2262353"/>
            <a:ext cx="86375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 lese vytváří specifické mikroklima, které </a:t>
            </a:r>
            <a:r>
              <a:rPr lang="cs-CZ" sz="2000" dirty="0" smtClean="0"/>
              <a:t>udržuje </a:t>
            </a:r>
            <a:r>
              <a:rPr lang="cs-CZ" sz="2000" dirty="0"/>
              <a:t>stabilně vlhčí ovzduší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3153" y="2820415"/>
            <a:ext cx="880062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při </a:t>
            </a:r>
            <a:r>
              <a:rPr lang="cs-CZ" sz="2000" dirty="0"/>
              <a:t>srážkách dochází k jejich rovnoměrnějšímu </a:t>
            </a:r>
            <a:r>
              <a:rPr lang="cs-CZ" sz="2000" dirty="0" smtClean="0"/>
              <a:t>rozdělení - „v lesích </a:t>
            </a:r>
            <a:r>
              <a:rPr lang="cs-CZ" sz="2000" dirty="0"/>
              <a:t>prší </a:t>
            </a:r>
            <a:r>
              <a:rPr lang="cs-CZ" sz="2000" dirty="0" smtClean="0"/>
              <a:t>2x“,  </a:t>
            </a:r>
            <a:r>
              <a:rPr lang="cs-CZ" sz="2000" dirty="0"/>
              <a:t>jednou </a:t>
            </a:r>
            <a:r>
              <a:rPr lang="cs-CZ" sz="2000" dirty="0" smtClean="0"/>
              <a:t>při dešti </a:t>
            </a:r>
            <a:r>
              <a:rPr lang="cs-CZ" sz="2000" dirty="0"/>
              <a:t>a podruhé po </a:t>
            </a:r>
            <a:r>
              <a:rPr lang="cs-CZ" sz="2000" dirty="0" smtClean="0"/>
              <a:t>dešti - kape </a:t>
            </a:r>
            <a:r>
              <a:rPr lang="cs-CZ" sz="2000" dirty="0"/>
              <a:t>voda ze </a:t>
            </a:r>
            <a:r>
              <a:rPr lang="cs-CZ" sz="2000" dirty="0" smtClean="0"/>
              <a:t>stromů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73153" y="3686253"/>
            <a:ext cx="453624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l</a:t>
            </a:r>
            <a:r>
              <a:rPr lang="cs-CZ" sz="2000" dirty="0" smtClean="0"/>
              <a:t>es klade </a:t>
            </a:r>
            <a:r>
              <a:rPr lang="cs-CZ" sz="2000" dirty="0"/>
              <a:t>největší odpor proti </a:t>
            </a:r>
            <a:r>
              <a:rPr lang="cs-CZ" sz="2000" dirty="0" smtClean="0"/>
              <a:t>větrům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73153" y="4244315"/>
            <a:ext cx="428828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lesy </a:t>
            </a:r>
            <a:r>
              <a:rPr lang="cs-CZ" sz="2000" dirty="0"/>
              <a:t>v blízkosti města mohou pozitivně ovlivnit městské klima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3153" y="5110152"/>
            <a:ext cx="4382089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teplotní </a:t>
            </a:r>
            <a:r>
              <a:rPr lang="cs-CZ" sz="2000" dirty="0"/>
              <a:t>rozdíly mezi lesem a městem zajišťují neustálou výměnu vzduchu a tím proudění čistého a kvalitativně lepšího vzduchu do osídlených oblastí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5497" y="3561403"/>
            <a:ext cx="4238991" cy="3179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766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1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0478" y="127214"/>
            <a:ext cx="4784130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5. Les jako protipovodňová ochrana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0478" y="5273913"/>
            <a:ext cx="3271401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proto </a:t>
            </a:r>
            <a:r>
              <a:rPr lang="cs-CZ" sz="2000" dirty="0"/>
              <a:t>by se neměly oblasti v okolí řek odlesňovat, abychom zabránili povodním.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3357" y="1556792"/>
            <a:ext cx="852798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rovnoměrnější </a:t>
            </a:r>
            <a:r>
              <a:rPr lang="cs-CZ" sz="2000" dirty="0"/>
              <a:t>rozdělení srážek </a:t>
            </a:r>
            <a:r>
              <a:rPr lang="cs-CZ" sz="2000" dirty="0" smtClean="0"/>
              <a:t>v lese a vysoká schopnost </a:t>
            </a:r>
            <a:r>
              <a:rPr lang="cs-CZ" sz="2000" dirty="0"/>
              <a:t>mechového patra </a:t>
            </a:r>
            <a:r>
              <a:rPr lang="cs-CZ" sz="2000" dirty="0" smtClean="0"/>
              <a:t>poutat vodu pak snižuje </a:t>
            </a:r>
            <a:r>
              <a:rPr lang="cs-CZ" sz="2000" dirty="0"/>
              <a:t>extrémní odtoky z lesních </a:t>
            </a:r>
            <a:r>
              <a:rPr lang="cs-CZ" sz="2000" dirty="0" smtClean="0"/>
              <a:t>povodí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73357" y="692696"/>
            <a:ext cx="852798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kořeny </a:t>
            </a:r>
            <a:r>
              <a:rPr lang="cs-CZ" sz="2000" dirty="0"/>
              <a:t>stromů zpevňují půdu, čímž ji chrání proti </a:t>
            </a:r>
            <a:r>
              <a:rPr lang="cs-CZ" sz="2000" dirty="0" smtClean="0"/>
              <a:t>erozi a </a:t>
            </a:r>
            <a:r>
              <a:rPr lang="cs-CZ" sz="2000" dirty="0"/>
              <a:t>brání splavování a sesuvům půdy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3357" y="2622391"/>
            <a:ext cx="3318523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porosty </a:t>
            </a:r>
            <a:r>
              <a:rPr lang="cs-CZ" sz="2000" dirty="0"/>
              <a:t>mechů, přesliček a kapradin </a:t>
            </a:r>
            <a:r>
              <a:rPr lang="cs-CZ" sz="2000" dirty="0" smtClean="0"/>
              <a:t>tak v </a:t>
            </a:r>
            <a:r>
              <a:rPr lang="cs-CZ" sz="2000" dirty="0"/>
              <a:t>sobě hromadí dešťovou vodu, která se tak může pozvolna vsakovat do země a působí jako protipovodňová ochrana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5025" y="2628888"/>
            <a:ext cx="5178243" cy="3883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236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412776"/>
            <a:ext cx="5594092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les </a:t>
            </a:r>
            <a:r>
              <a:rPr lang="cs-CZ" sz="2000" dirty="0"/>
              <a:t>je zásobárnou spodní vody, protože jeho kořeny zachycují povrchovou dešťovou vodu a pomáhají zajistit její vsakování </a:t>
            </a:r>
            <a:r>
              <a:rPr lang="cs-CZ" sz="2000" dirty="0" smtClean="0"/>
              <a:t>do </a:t>
            </a:r>
            <a:r>
              <a:rPr lang="cs-CZ" sz="2000" dirty="0"/>
              <a:t>podzemních </a:t>
            </a:r>
            <a:r>
              <a:rPr lang="cs-CZ" sz="2000" dirty="0" smtClean="0"/>
              <a:t>zásobáren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620688"/>
            <a:ext cx="552208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slouží </a:t>
            </a:r>
            <a:r>
              <a:rPr lang="cs-CZ" sz="2000" dirty="0"/>
              <a:t>k ochraně zdrojů pitné vody v jejich </a:t>
            </a:r>
            <a:r>
              <a:rPr lang="cs-CZ" sz="2000" dirty="0" smtClean="0"/>
              <a:t>ochranných pásmech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07504" y="87015"/>
            <a:ext cx="4751814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6. Les má vodohospodářský </a:t>
            </a:r>
            <a:r>
              <a:rPr lang="cs-CZ" sz="2400" b="1" dirty="0">
                <a:solidFill>
                  <a:srgbClr val="FF0000"/>
                </a:solidFill>
              </a:rPr>
              <a:t>význam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3748" y="3573016"/>
            <a:ext cx="807572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přirozené </a:t>
            </a:r>
            <a:r>
              <a:rPr lang="cs-CZ" dirty="0"/>
              <a:t>prostředí, pěkná příroda, zvířata, pěkné výhledy z kopců a hor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4144" y="2996952"/>
            <a:ext cx="362701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7. Les má estetický význam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3748" y="3933056"/>
            <a:ext cx="70845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vytváří podmínky pro zachováni vzácných rostlin a živočichů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4725144"/>
            <a:ext cx="2928905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chráněné </a:t>
            </a:r>
            <a:r>
              <a:rPr lang="cs-CZ" dirty="0"/>
              <a:t>krajinné oblasti,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národních parků,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národních přírodních reservací,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národní přírodních památek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přírodní památky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5303" y="330993"/>
            <a:ext cx="309721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23748" y="4293096"/>
            <a:ext cx="475239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Jsou součástí a mají významný podíl na vzniku</a:t>
            </a: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17997"/>
            <a:ext cx="3586420" cy="2395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7055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1781" y="197480"/>
            <a:ext cx="2215415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Ohrožení lesů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4254" y="899428"/>
            <a:ext cx="1686103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Těžba (kácení)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268760"/>
            <a:ext cx="818578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</a:t>
            </a:r>
            <a:r>
              <a:rPr lang="cs-CZ" sz="2000" dirty="0"/>
              <a:t>Česku nelze lesy považovat za ohrožené nadměrnou těžbou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4254" y="2060848"/>
            <a:ext cx="236353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Emise a kyselé deště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4254" y="3597403"/>
            <a:ext cx="145584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Lesní škůdci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5817458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škody </a:t>
            </a:r>
            <a:r>
              <a:rPr lang="cs-CZ" sz="2000" dirty="0"/>
              <a:t>zvěří působené na lesních porostech </a:t>
            </a:r>
            <a:r>
              <a:rPr lang="cs-CZ" sz="2000" b="1" dirty="0"/>
              <a:t>okusem, loupáním a ohryzem </a:t>
            </a:r>
            <a:r>
              <a:rPr lang="cs-CZ" sz="2000" dirty="0"/>
              <a:t>patří svým rozsahem stále k největším škodlivým </a:t>
            </a:r>
            <a:r>
              <a:rPr lang="cs-CZ" sz="2000" dirty="0" smtClean="0"/>
              <a:t>vlivům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79512" y="3997513"/>
            <a:ext cx="8539715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bekyně </a:t>
            </a:r>
            <a:r>
              <a:rPr lang="cs-CZ" sz="2000" b="1" dirty="0"/>
              <a:t>mniška</a:t>
            </a:r>
            <a:r>
              <a:rPr lang="cs-CZ" sz="2000" dirty="0"/>
              <a:t>, </a:t>
            </a:r>
            <a:r>
              <a:rPr lang="cs-CZ" sz="2000" b="1" dirty="0"/>
              <a:t>obaleč modřínový</a:t>
            </a:r>
            <a:r>
              <a:rPr lang="cs-CZ" sz="2000" dirty="0"/>
              <a:t>, ploskohřbetka smrková, pilatka smrková, </a:t>
            </a:r>
            <a:r>
              <a:rPr lang="cs-CZ" sz="2000" b="1" dirty="0"/>
              <a:t>lýkožrout smrkový</a:t>
            </a:r>
            <a:r>
              <a:rPr lang="cs-CZ" sz="2000" dirty="0"/>
              <a:t>, lýkožrout severský, lýkožrout lesklý, lýkožrout menší a </a:t>
            </a:r>
            <a:r>
              <a:rPr lang="cs-CZ" sz="2000" b="1" dirty="0" err="1"/>
              <a:t>lýkohub</a:t>
            </a:r>
            <a:r>
              <a:rPr lang="cs-CZ" sz="2000" b="1" dirty="0"/>
              <a:t> matný</a:t>
            </a:r>
            <a:r>
              <a:rPr lang="cs-CZ" sz="2000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2460958"/>
            <a:ext cx="81291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působením </a:t>
            </a:r>
            <a:r>
              <a:rPr lang="cs-CZ" sz="2000" dirty="0"/>
              <a:t>imisí dochází nejen k přímému ničení lesních porostů, ale škodlivě jsou ovlivňovány i veškeré půdní </a:t>
            </a:r>
            <a:r>
              <a:rPr lang="cs-CZ" sz="2000" dirty="0" smtClean="0"/>
              <a:t>procesy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64254" y="5448126"/>
            <a:ext cx="125637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/>
              <a:t>Škody zvěří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11034" y="197480"/>
            <a:ext cx="11708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závěr: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25688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818" y="2498255"/>
            <a:ext cx="283962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cs.wikipedia.org/wiki/Les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84818" y="2940368"/>
            <a:ext cx="88075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www.vitejtenazemi.cz/cenia/index.php?p=vyznam_lesa_pro_zivotni_prostredi&amp;site=puda</a:t>
            </a:r>
            <a:endParaRPr lang="cs-CZ" sz="1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56019" y="292006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818" y="852915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4818" y="1264250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818" y="1675585"/>
            <a:ext cx="29776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4818" y="2086920"/>
            <a:ext cx="19246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foto 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84818" y="3351703"/>
            <a:ext cx="83756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LOVECZ. http://cs.wikipedia.org [online]. [cit. 4.5.2014].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cs.wikipedia.org/wiki/Les#mediaviewer/Soubor:Wood_Jizera_Mountains.JPG</a:t>
            </a:r>
            <a:endParaRPr lang="cs-CZ" sz="16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84818" y="4009259"/>
            <a:ext cx="79726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cs.wikipedia.org/wiki/T%C4%9B%C5%BEba_d%C5%99eva#mediaviewer/Soubor:Skovarbejder.jpg</a:t>
            </a:r>
            <a:endParaRPr lang="cs-CZ" sz="16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84818" y="4666815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/>
              <a:t>PRZYKUTA. http://cs.wikipedia.org [online]. [cit. 4.5.2014]. Dostupný na WWW: </a:t>
            </a:r>
            <a:r>
              <a:rPr lang="pl-PL" sz="1600" dirty="0">
                <a:hlinkClick r:id="rId4"/>
              </a:rPr>
              <a:t>http://</a:t>
            </a:r>
            <a:r>
              <a:rPr lang="pl-PL" sz="1600" dirty="0" smtClean="0">
                <a:hlinkClick r:id="rId4"/>
              </a:rPr>
              <a:t>cs.wikipedia.org/wiki/T%C4%9B%C5%BEba_d%C5%99eva#mediaviewer/Soubor:Zrywka_drewna_776.jpg</a:t>
            </a:r>
            <a:endParaRPr lang="pl-PL" sz="1600" dirty="0" smtClean="0"/>
          </a:p>
        </p:txBody>
      </p:sp>
      <p:sp>
        <p:nvSpPr>
          <p:cNvPr id="21" name="Obdélník 20"/>
          <p:cNvSpPr/>
          <p:nvPr/>
        </p:nvSpPr>
        <p:spPr>
          <a:xfrm>
            <a:off x="84818" y="5570593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ANTON FEDORENKO. http://cs.wikipedia.org [online]. [cit. 4.5.2014].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cs.wikipedia.org/wiki/Lesopark#mediaviewer/Soubor:Lesopark-hostivar.jpg</a:t>
            </a:r>
            <a:endParaRPr lang="cs-CZ" sz="1600" dirty="0" smtClean="0"/>
          </a:p>
        </p:txBody>
      </p:sp>
      <p:sp>
        <p:nvSpPr>
          <p:cNvPr id="22" name="Obdélník 21"/>
          <p:cNvSpPr/>
          <p:nvPr/>
        </p:nvSpPr>
        <p:spPr>
          <a:xfrm>
            <a:off x="84817" y="6258798"/>
            <a:ext cx="88075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wikimapia.org/6004853/cs/L%C3%A1ze%C5%88sk%C3%BD-park-Darkov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60691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211" y="2780928"/>
            <a:ext cx="64105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www.mezistromy.cz/cz/vzdelani/lesni-pedagogika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00211" y="2060848"/>
            <a:ext cx="703198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</a:t>
            </a:r>
            <a:r>
              <a:rPr lang="cs-CZ" sz="1600" i="1" dirty="0" smtClean="0">
                <a:hlinkClick r:id="rId3"/>
              </a:rPr>
              <a:t>ww.lesnapedagogika.</a:t>
            </a:r>
            <a:r>
              <a:rPr lang="cs-CZ" sz="1600" dirty="0" smtClean="0">
                <a:hlinkClick r:id="rId3"/>
              </a:rPr>
              <a:t>sk/deti/zlozka.php?content=89</a:t>
            </a:r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31524" y="1700808"/>
            <a:ext cx="5217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Více se o lese dozvíte na těchto webových stránkách: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00211" y="3140968"/>
            <a:ext cx="368748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www.lesycr.cz/Stranky/default.aspx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00211" y="2420888"/>
            <a:ext cx="295298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www.mezistromy.cz/cz/les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00211" y="3501008"/>
            <a:ext cx="378578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www.mezistromy.cz/cz/hry-a-zabava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07504" y="188640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MAYASIMFAN. </a:t>
            </a:r>
            <a:r>
              <a:rPr lang="cs-CZ" sz="1600" i="1" dirty="0"/>
              <a:t>http://upload.wikimedia.org/wikipedia</a:t>
            </a:r>
            <a:r>
              <a:rPr lang="cs-CZ" sz="1600" dirty="0"/>
              <a:t> [online]. [cit. 4.5.2014].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upload.wikimedia.org/wikipedia/commons/7/72/Forest_Samobor.JPG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07504" y="980728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TREPTE, Andreas. http://upload.wikimedia.org/wikipedia [online]. [cit. 4.5.2014].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upload.wikimedia.org/wikipedia/commons/c/cd/Lahnberge_Wald.jpg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4718211"/>
            <a:ext cx="78160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9"/>
              </a:rPr>
              <a:t>https://</a:t>
            </a:r>
            <a:r>
              <a:rPr lang="cs-CZ" sz="1600" dirty="0" smtClean="0">
                <a:hlinkClick r:id="rId9"/>
              </a:rPr>
              <a:t>www.youtube.com/watch?v=4i6MArjZBKs</a:t>
            </a:r>
            <a:endParaRPr lang="cs-CZ" sz="1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077072"/>
            <a:ext cx="12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Ke shlédnutí:</a:t>
            </a:r>
            <a:endParaRPr lang="cs-CZ" sz="1600" b="1" dirty="0"/>
          </a:p>
        </p:txBody>
      </p:sp>
      <p:sp>
        <p:nvSpPr>
          <p:cNvPr id="12" name="Obdélník 11"/>
          <p:cNvSpPr/>
          <p:nvPr/>
        </p:nvSpPr>
        <p:spPr>
          <a:xfrm>
            <a:off x="251520" y="4365104"/>
            <a:ext cx="325371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Václav </a:t>
            </a:r>
            <a:r>
              <a:rPr lang="cs-CZ" sz="1600" dirty="0" err="1"/>
              <a:t>Cílek</a:t>
            </a:r>
            <a:r>
              <a:rPr lang="cs-CZ" sz="1600" dirty="0"/>
              <a:t> - Vyprávění o lese (2012)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1520" y="6258798"/>
            <a:ext cx="673591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10"/>
              </a:rPr>
              <a:t>https://</a:t>
            </a:r>
            <a:r>
              <a:rPr lang="cs-CZ" sz="1600" dirty="0" smtClean="0">
                <a:hlinkClick r:id="rId10"/>
              </a:rPr>
              <a:t>www.youtube.com/watch?v=aChVkg4kKRI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251520" y="5922614"/>
            <a:ext cx="116057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err="1"/>
              <a:t>Zivot</a:t>
            </a:r>
            <a:r>
              <a:rPr lang="cs-CZ" sz="1600" dirty="0"/>
              <a:t> v lese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1520" y="5445224"/>
            <a:ext cx="63904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11"/>
              </a:rPr>
              <a:t>https://</a:t>
            </a:r>
            <a:r>
              <a:rPr lang="cs-CZ" sz="1600" dirty="0" smtClean="0">
                <a:hlinkClick r:id="rId11"/>
              </a:rPr>
              <a:t>www.youtube.com/watch?v=VJRjRnI3At8</a:t>
            </a:r>
            <a:endParaRPr lang="cs-CZ" sz="1600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251520" y="5106670"/>
            <a:ext cx="18770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Fakta pro život - lesy</a:t>
            </a:r>
          </a:p>
        </p:txBody>
      </p:sp>
    </p:spTree>
    <p:extLst>
      <p:ext uri="{BB962C8B-B14F-4D97-AF65-F5344CB8AC3E}">
        <p14:creationId xmlns:p14="http://schemas.microsoft.com/office/powerpoint/2010/main" xmlns="" val="50398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1240</Words>
  <Application>Microsoft Office PowerPoint</Application>
  <PresentationFormat>Předvádění na obrazovce (4:3)</PresentationFormat>
  <Paragraphs>178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46</cp:revision>
  <dcterms:created xsi:type="dcterms:W3CDTF">2014-05-04T10:41:44Z</dcterms:created>
  <dcterms:modified xsi:type="dcterms:W3CDTF">2014-05-05T10:38:26Z</dcterms:modified>
</cp:coreProperties>
</file>