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6C04A4-5236-4EE3-A040-4C1D6EEC9B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3916FB-CF28-4E3A-BB4A-F8724C6AD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Optical_microscope_nikon_alphaphot_+.jpg" TargetMode="External"/><Relationship Id="rId3" Type="http://schemas.openxmlformats.org/officeDocument/2006/relationships/hyperlink" Target="http://cs.wikipedia.org/wiki/Mikroskop" TargetMode="External"/><Relationship Id="rId7" Type="http://schemas.openxmlformats.org/officeDocument/2006/relationships/hyperlink" Target="http://cs.wikipedia.org/wiki/Soubor:Szinhazitavcso.jpg" TargetMode="External"/><Relationship Id="rId2" Type="http://schemas.openxmlformats.org/officeDocument/2006/relationships/hyperlink" Target="http://www.mikroskopy-optika.cz/?utm_source=adwords&amp;utm_medium=ppc&amp;utm_campaign=mikroskopy_prislusenstv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g_glass_request.jpg" TargetMode="External"/><Relationship Id="rId5" Type="http://schemas.openxmlformats.org/officeDocument/2006/relationships/hyperlink" Target="http://cs.wikipedia.org/wiki/Dalekohled" TargetMode="External"/><Relationship Id="rId4" Type="http://schemas.openxmlformats.org/officeDocument/2006/relationships/hyperlink" Target="http://cs.wikipedia.org/wiki/Lup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1009443" y="2204864"/>
            <a:ext cx="7125112" cy="4176464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Název školy:  Základní škola a Mateřská škola Kladno, Norská 2633</a:t>
            </a:r>
          </a:p>
          <a:p>
            <a:r>
              <a:rPr lang="cs-CZ" dirty="0"/>
              <a:t>Autor: Mgr. Kateřina Wernerová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VY_52_INOVACE_Pr.6.We.28_</a:t>
            </a:r>
            <a:r>
              <a:rPr lang="cs-CZ" dirty="0" err="1" smtClean="0"/>
              <a:t>Pozorovani</a:t>
            </a:r>
            <a:r>
              <a:rPr lang="cs-CZ" dirty="0" smtClean="0"/>
              <a:t>_</a:t>
            </a:r>
            <a:r>
              <a:rPr lang="cs-CZ" dirty="0" err="1" smtClean="0"/>
              <a:t>prirody</a:t>
            </a:r>
            <a:r>
              <a:rPr lang="cs-CZ" dirty="0" smtClean="0"/>
              <a:t>_</a:t>
            </a:r>
            <a:r>
              <a:rPr lang="cs-CZ" dirty="0" err="1" smtClean="0"/>
              <a:t>prace</a:t>
            </a:r>
            <a:r>
              <a:rPr lang="cs-CZ" dirty="0" smtClean="0"/>
              <a:t>_s_mikroskopem</a:t>
            </a:r>
            <a:endParaRPr lang="cs-CZ" dirty="0"/>
          </a:p>
          <a:p>
            <a:r>
              <a:rPr lang="cs-CZ" dirty="0"/>
              <a:t>Datum: 16. 8. 2013</a:t>
            </a:r>
          </a:p>
          <a:p>
            <a:r>
              <a:rPr lang="cs-CZ" dirty="0"/>
              <a:t>Ročník: šestý</a:t>
            </a:r>
          </a:p>
          <a:p>
            <a:r>
              <a:rPr lang="cs-CZ" dirty="0"/>
              <a:t>Vzdělávací oblast: Člověk a příroda</a:t>
            </a:r>
          </a:p>
          <a:p>
            <a:r>
              <a:rPr lang="cs-CZ" dirty="0"/>
              <a:t>Vzdělávací obor: Přírodopis</a:t>
            </a:r>
          </a:p>
          <a:p>
            <a:r>
              <a:rPr lang="cs-CZ" dirty="0"/>
              <a:t>Název:  Pozorování přírody, práce s mikroskopem   </a:t>
            </a:r>
          </a:p>
          <a:p>
            <a:r>
              <a:rPr lang="cs-CZ" dirty="0"/>
              <a:t>Číslo operačního programu: CZ.1.07/1.4.00/21.3489</a:t>
            </a:r>
          </a:p>
          <a:p>
            <a:r>
              <a:rPr lang="cs-CZ" dirty="0"/>
              <a:t>Název projektu: UČÍME SE S RADOSTÍ</a:t>
            </a:r>
          </a:p>
          <a:p>
            <a:endParaRPr lang="cs-CZ" dirty="0"/>
          </a:p>
          <a:p>
            <a:r>
              <a:rPr lang="cs-CZ" dirty="0"/>
              <a:t>Anotace: Prezentaci využijeme k seznámení s učivem, případně k jeho shrnutí.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756084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35035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80728"/>
            <a:ext cx="7874817" cy="4176464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b="1" dirty="0" smtClean="0"/>
              <a:t>Příroda </a:t>
            </a:r>
            <a:r>
              <a:rPr lang="cs-CZ" b="1" dirty="0"/>
              <a:t>je velmi rozmanitá, lidské oko </a:t>
            </a:r>
            <a:r>
              <a:rPr lang="cs-CZ" b="1" dirty="0" smtClean="0"/>
              <a:t>však nikoliv  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Nedokáže postřehnout vše, a proto používáme k pozorování další pomůcky - optické přístroje, abychom jednotlivé přírodniny mohli zkoumat </a:t>
            </a:r>
            <a:r>
              <a:rPr lang="cs-CZ" b="1" dirty="0" smtClean="0"/>
              <a:t>důkladněji.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Při pozorování se musíme obrnit nejen trpělivostí, ale také použít vhodné pomůcky, abychom viděli vše, co opravdu</a:t>
            </a:r>
          </a:p>
          <a:p>
            <a:pPr marL="0" indent="0" algn="r">
              <a:buNone/>
            </a:pPr>
            <a:r>
              <a:rPr lang="cs-CZ" b="1" dirty="0" smtClean="0"/>
              <a:t> Nejčastěji používáme k pozorování tyto 3 pomůcky: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A)                         B)                          C)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0845" y="4077750"/>
            <a:ext cx="1839838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49080"/>
            <a:ext cx="276225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09120"/>
            <a:ext cx="190500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59750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125113" cy="2537252"/>
          </a:xfrm>
        </p:spPr>
        <p:txBody>
          <a:bodyPr/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Pojmenuj pomůcky na předešlém obrázku a uveď příklady různých věcí v přírodě, které bys mohl těmito pomůckami pozorovat.</a:t>
            </a:r>
            <a:br>
              <a:rPr lang="cs-CZ" sz="1600" b="1" dirty="0" smtClean="0">
                <a:solidFill>
                  <a:srgbClr val="FF0000"/>
                </a:solidFill>
              </a:rPr>
            </a:br>
            <a:r>
              <a:rPr lang="cs-CZ" sz="1600" b="1" dirty="0" smtClean="0">
                <a:solidFill>
                  <a:srgbClr val="FF0000"/>
                </a:solidFill>
              </a:rPr>
              <a:t>Můžeš vybrat z následující nabídky:</a:t>
            </a:r>
            <a:br>
              <a:rPr lang="cs-CZ" sz="1600" b="1" dirty="0" smtClean="0">
                <a:solidFill>
                  <a:srgbClr val="FF0000"/>
                </a:solidFill>
              </a:rPr>
            </a:br>
            <a:r>
              <a:rPr lang="cs-CZ" sz="1600" b="1" dirty="0" smtClean="0">
                <a:solidFill>
                  <a:srgbClr val="FF0000"/>
                </a:solidFill>
              </a:rPr>
              <a:t/>
            </a:r>
            <a:br>
              <a:rPr lang="cs-CZ" sz="1600" b="1" dirty="0" smtClean="0">
                <a:solidFill>
                  <a:srgbClr val="FF0000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jelen – stavba květu – list – vnitřní stavba stonku – letící poštolka – mechová rostlinka – chlup psa – stavba těla kobylky zelené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/>
            </a:r>
            <a:br>
              <a:rPr lang="cs-CZ" sz="1600" b="1" dirty="0" smtClean="0">
                <a:solidFill>
                  <a:schemeClr val="tx1"/>
                </a:solidFill>
              </a:rPr>
            </a:b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924944"/>
            <a:ext cx="7125112" cy="295232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3400" dirty="0" smtClean="0"/>
              <a:t>Nejvíce detailů nám poskytne pozorování mikroskopem, abychom viděli co nejvíce věcí, musíme si umět připravit mikroskopický preparát a také s mikroskopem umět pracovat.</a:t>
            </a:r>
          </a:p>
          <a:p>
            <a:r>
              <a:rPr lang="cs-CZ" sz="3400" dirty="0" smtClean="0"/>
              <a:t>Mikroskop je optický přístroj pro zobrazení malého </a:t>
            </a:r>
            <a:r>
              <a:rPr lang="cs-CZ" sz="3400" dirty="0"/>
              <a:t>sledovaného objektu ve větším </a:t>
            </a:r>
            <a:r>
              <a:rPr lang="cs-CZ" sz="3400" dirty="0" smtClean="0"/>
              <a:t>zvětšení.</a:t>
            </a:r>
            <a:endParaRPr lang="cs-CZ" sz="3400" dirty="0"/>
          </a:p>
          <a:p>
            <a:r>
              <a:rPr lang="cs-CZ" sz="3400" dirty="0"/>
              <a:t>Pod označením mikroskop je obvykle myšlen optický mikroskop, který pro zobrazení využívá světelných paprsků, existují však i jiné mikroskopy, např. elektronový mikroskop</a:t>
            </a:r>
            <a:r>
              <a:rPr lang="cs-CZ" sz="3400" dirty="0" smtClean="0"/>
              <a:t>.</a:t>
            </a:r>
          </a:p>
          <a:p>
            <a:endParaRPr lang="cs-CZ" sz="3400" dirty="0"/>
          </a:p>
          <a:p>
            <a:pPr marL="0" indent="0">
              <a:buNone/>
            </a:pP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xmlns="" val="1247243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/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Části mikroskopu: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1800" b="1" dirty="0" smtClean="0"/>
              <a:t>a) stativ neboli stojan</a:t>
            </a:r>
            <a:br>
              <a:rPr lang="cs-CZ" sz="1800" b="1" dirty="0" smtClean="0"/>
            </a:br>
            <a:r>
              <a:rPr lang="cs-CZ" sz="1800" b="1" dirty="0" smtClean="0"/>
              <a:t>b) zrcátko</a:t>
            </a:r>
            <a:br>
              <a:rPr lang="cs-CZ" sz="1800" b="1" dirty="0" smtClean="0"/>
            </a:br>
            <a:r>
              <a:rPr lang="cs-CZ" sz="1800" b="1" dirty="0" smtClean="0"/>
              <a:t>c) stolek se svorkami</a:t>
            </a:r>
            <a:br>
              <a:rPr lang="cs-CZ" sz="1800" b="1" dirty="0" smtClean="0"/>
            </a:br>
            <a:r>
              <a:rPr lang="cs-CZ" sz="1800" b="1" dirty="0" smtClean="0"/>
              <a:t>d) objektivy</a:t>
            </a:r>
            <a:br>
              <a:rPr lang="cs-CZ" sz="1800" b="1" dirty="0" smtClean="0"/>
            </a:br>
            <a:r>
              <a:rPr lang="cs-CZ" sz="1800" b="1" dirty="0" smtClean="0"/>
              <a:t>e) tubus s okulárem</a:t>
            </a:r>
            <a:br>
              <a:rPr lang="cs-CZ" sz="1800" b="1" dirty="0" smtClean="0"/>
            </a:br>
            <a:r>
              <a:rPr lang="cs-CZ" sz="1800" b="1" dirty="0" smtClean="0"/>
              <a:t>f) zaostřovací šroub</a:t>
            </a:r>
            <a:br>
              <a:rPr lang="cs-CZ" sz="1800" b="1" dirty="0" smtClean="0"/>
            </a:br>
            <a:endParaRPr lang="cs-CZ" sz="18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2708920"/>
            <a:ext cx="7667011" cy="38164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Zkus vysvětlit, k čemu se využívají jednotlivé části                                                              mikroskopu. </a:t>
            </a:r>
          </a:p>
          <a:p>
            <a:pPr marL="0" indent="0">
              <a:buNone/>
            </a:pPr>
            <a:r>
              <a:rPr lang="cs-CZ" b="1" dirty="0" smtClean="0"/>
              <a:t>Aby bylo pozorování co nejpřesnější, je třeba připravit správně mikroskopický preparát a k jeho přípravě využít vhodné pomůcky.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6632"/>
            <a:ext cx="2880320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64006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567484"/>
            <a:ext cx="7125113" cy="737052"/>
          </a:xfrm>
        </p:spPr>
        <p:txBody>
          <a:bodyPr/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Pomůcky pro přípravu mikroskopického preparátu: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75134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4" y="1844824"/>
            <a:ext cx="7125112" cy="3096344"/>
          </a:xfrm>
        </p:spPr>
        <p:txBody>
          <a:bodyPr>
            <a:normAutofit fontScale="62500" lnSpcReduction="20000"/>
          </a:bodyPr>
          <a:lstStyle/>
          <a:p>
            <a:r>
              <a:rPr lang="cs-CZ" sz="2600" b="1" dirty="0" smtClean="0"/>
              <a:t>Podložní sklíčko</a:t>
            </a:r>
          </a:p>
          <a:p>
            <a:r>
              <a:rPr lang="cs-CZ" sz="2600" b="1" dirty="0" smtClean="0"/>
              <a:t>Krycí sklíčko</a:t>
            </a:r>
          </a:p>
          <a:p>
            <a:r>
              <a:rPr lang="cs-CZ" sz="2600" b="1" dirty="0" smtClean="0"/>
              <a:t>Preparační jehla nebo špendlík</a:t>
            </a:r>
          </a:p>
          <a:p>
            <a:r>
              <a:rPr lang="cs-CZ" sz="2600" b="1" dirty="0" smtClean="0"/>
              <a:t>Kapátko</a:t>
            </a:r>
          </a:p>
          <a:p>
            <a:r>
              <a:rPr lang="cs-CZ" sz="2600" b="1" dirty="0" smtClean="0"/>
              <a:t>Nůžky</a:t>
            </a:r>
          </a:p>
          <a:p>
            <a:r>
              <a:rPr lang="cs-CZ" sz="2600" b="1" dirty="0" smtClean="0"/>
              <a:t>Pinzeta                    </a:t>
            </a:r>
            <a:r>
              <a:rPr lang="cs-CZ" sz="2600" b="1" dirty="0" smtClean="0">
                <a:solidFill>
                  <a:srgbClr val="FF0000"/>
                </a:solidFill>
              </a:rPr>
              <a:t>Příklad preparační soupravy:</a:t>
            </a:r>
            <a:endParaRPr lang="cs-CZ" sz="2600" b="1" dirty="0" smtClean="0"/>
          </a:p>
          <a:p>
            <a:r>
              <a:rPr lang="cs-CZ" sz="2600" b="1" dirty="0" smtClean="0"/>
              <a:t>Skalpel</a:t>
            </a:r>
          </a:p>
          <a:p>
            <a:r>
              <a:rPr lang="cs-CZ" sz="2600" b="1" dirty="0" smtClean="0"/>
              <a:t>Hadřík</a:t>
            </a:r>
          </a:p>
          <a:p>
            <a:r>
              <a:rPr lang="cs-CZ" sz="2600" b="1" dirty="0" err="1" smtClean="0"/>
              <a:t>Petriho</a:t>
            </a:r>
            <a:r>
              <a:rPr lang="cs-CZ" sz="2600" b="1" dirty="0" smtClean="0"/>
              <a:t> miska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9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01008"/>
            <a:ext cx="4464496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66825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737052"/>
          </a:xfrm>
        </p:spPr>
        <p:txBody>
          <a:bodyPr/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Postup při přípravě mikroskopického preparátu: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556792"/>
            <a:ext cx="7125112" cy="489654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Kapátkem naneseme na podložní </a:t>
            </a:r>
            <a:r>
              <a:rPr lang="cs-CZ" b="1" dirty="0" smtClean="0"/>
              <a:t>sklíčko dostatečně velkou kapku </a:t>
            </a:r>
            <a:r>
              <a:rPr lang="cs-CZ" b="1" dirty="0"/>
              <a:t>vody</a:t>
            </a:r>
          </a:p>
          <a:p>
            <a:endParaRPr lang="cs-CZ" b="1" dirty="0"/>
          </a:p>
          <a:p>
            <a:r>
              <a:rPr lang="cs-CZ" b="1" dirty="0"/>
              <a:t>Do vody za pomoci pinzety nebo skalpelu přeneseme </a:t>
            </a:r>
            <a:r>
              <a:rPr lang="cs-CZ" b="1" dirty="0" smtClean="0"/>
              <a:t>zkoumaný objekt</a:t>
            </a:r>
            <a:endParaRPr lang="cs-CZ" b="1" dirty="0"/>
          </a:p>
          <a:p>
            <a:endParaRPr lang="cs-CZ" b="1" dirty="0"/>
          </a:p>
          <a:p>
            <a:r>
              <a:rPr lang="cs-CZ" b="1" dirty="0" smtClean="0"/>
              <a:t>Pomalu </a:t>
            </a:r>
            <a:r>
              <a:rPr lang="cs-CZ" b="1" dirty="0"/>
              <a:t>překryjeme zkoumaný vzorek krycím </a:t>
            </a:r>
            <a:r>
              <a:rPr lang="cs-CZ" b="1" dirty="0" smtClean="0"/>
              <a:t>sklíčkem tak, že sklíčko kolmo přiložíme ke kapce vody a opatrně pokládáme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Přebytečnou vodu odsajeme savým papírem</a:t>
            </a:r>
          </a:p>
          <a:p>
            <a:endParaRPr lang="cs-CZ" b="1" dirty="0"/>
          </a:p>
          <a:p>
            <a:r>
              <a:rPr lang="cs-CZ" b="1" dirty="0"/>
              <a:t>Pokud jste připravili mikroskopický preparát dobře, nejsou pod mikroskopem vidět žádné vzduchové bublinky. Pokud jste pouštěli krycí sklíčko příliš rychle, vytvoří se v preparátu bublinky, které </a:t>
            </a:r>
            <a:r>
              <a:rPr lang="cs-CZ" b="1" dirty="0" smtClean="0"/>
              <a:t>zhoršují kvalitu preparátu pro pozorování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09336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7"/>
            <a:ext cx="7125113" cy="720080"/>
          </a:xfrm>
        </p:spPr>
        <p:txBody>
          <a:bodyPr/>
          <a:lstStyle/>
          <a:p>
            <a:r>
              <a:rPr lang="cs-CZ" sz="1800" b="1" dirty="0" smtClean="0">
                <a:solidFill>
                  <a:srgbClr val="FF0000"/>
                </a:solidFill>
              </a:rPr>
              <a:t>Příprava preparátu buněk pokožky cibule kuchyňské a jeho pozorování:</a:t>
            </a:r>
            <a:endParaRPr lang="cs-CZ" sz="1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3600399"/>
          </a:xfrm>
        </p:spPr>
        <p:txBody>
          <a:bodyPr>
            <a:normAutofit fontScale="92500" lnSpcReduction="20000"/>
          </a:bodyPr>
          <a:lstStyle/>
          <a:p>
            <a:r>
              <a:rPr lang="cs-CZ" sz="2000" b="1" u="sng" dirty="0" smtClean="0">
                <a:latin typeface="Arial"/>
              </a:rPr>
              <a:t>Postup práce:</a:t>
            </a:r>
            <a:endParaRPr lang="cs-CZ" sz="2000" b="1" u="sng" dirty="0">
              <a:latin typeface="Arial"/>
            </a:endParaRPr>
          </a:p>
          <a:p>
            <a:pPr marR="10810"/>
            <a:r>
              <a:rPr lang="cs-CZ" sz="2000" dirty="0">
                <a:latin typeface="Arial"/>
              </a:rPr>
              <a:t> </a:t>
            </a:r>
            <a:r>
              <a:rPr lang="cs-CZ" b="1" dirty="0">
                <a:latin typeface="Arial"/>
              </a:rPr>
              <a:t>Vyřízneme si malý kousek suknice cibule – asi o velikosti menší než 1 cm2. Stáhneme vnitřní pokožku pinzetou a zhotovíme dočasný preparát v kapce vody </a:t>
            </a:r>
            <a:r>
              <a:rPr lang="cs-CZ" b="1" dirty="0" smtClean="0">
                <a:latin typeface="Arial"/>
              </a:rPr>
              <a:t>podle návodu na předchozí stránce</a:t>
            </a:r>
          </a:p>
          <a:p>
            <a:pPr marR="10810"/>
            <a:r>
              <a:rPr lang="cs-CZ" b="1" dirty="0" smtClean="0">
                <a:latin typeface="Arial"/>
              </a:rPr>
              <a:t>Preparát na podložním sklíčku upevníme na stolek se svorkami</a:t>
            </a:r>
          </a:p>
          <a:p>
            <a:pPr marR="10810"/>
            <a:r>
              <a:rPr lang="cs-CZ" b="1" dirty="0" smtClean="0">
                <a:latin typeface="Arial"/>
              </a:rPr>
              <a:t>Pomocí zrcátka preparát nasvětlíme</a:t>
            </a:r>
          </a:p>
          <a:p>
            <a:pPr marR="10810"/>
            <a:r>
              <a:rPr lang="cs-CZ" b="1" dirty="0" smtClean="0">
                <a:latin typeface="Arial"/>
              </a:rPr>
              <a:t>Nastavíme nejmenší zvětšení objektivu a vyhledáme několik buněk</a:t>
            </a:r>
          </a:p>
          <a:p>
            <a:pPr marR="10810"/>
            <a:r>
              <a:rPr lang="cs-CZ" b="1" dirty="0" smtClean="0">
                <a:latin typeface="Arial"/>
              </a:rPr>
              <a:t>Pokusíme se zakreslit co nejpřesněji tvar buněk</a:t>
            </a:r>
          </a:p>
          <a:p>
            <a:pPr marR="10810"/>
            <a:r>
              <a:rPr lang="cs-CZ" b="1" dirty="0" smtClean="0">
                <a:latin typeface="Arial"/>
              </a:rPr>
              <a:t>Zapíšeme celkové zvětšení, při kterém jsme pozorovali </a:t>
            </a:r>
            <a:r>
              <a:rPr lang="cs-CZ" b="1" dirty="0" smtClean="0">
                <a:latin typeface="Arial"/>
              </a:rPr>
              <a:t>(zvětšení </a:t>
            </a:r>
            <a:r>
              <a:rPr lang="cs-CZ" b="1" dirty="0" smtClean="0">
                <a:latin typeface="Arial"/>
              </a:rPr>
              <a:t>okuláru x zvětšení objektivu).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691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Použité zdroje: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268760"/>
            <a:ext cx="7125112" cy="5112567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http://www.mikroskopy-optika.cz/?</a:t>
            </a:r>
            <a:r>
              <a:rPr lang="cs-CZ" sz="1400" dirty="0" smtClean="0">
                <a:hlinkClick r:id="rId2"/>
              </a:rPr>
              <a:t>utm_source=adwords&amp;utm_medium=ppc&amp;utm_campaign=mikroskopy_prislusenstvi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cs.wikipedia.org/wiki/Mikroskop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cs.wikipedia.org/wiki/Lupa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cs.wikipedia.org/wiki/Dalekohled</a:t>
            </a:r>
            <a:endParaRPr lang="cs-CZ" sz="1400" dirty="0" smtClean="0"/>
          </a:p>
          <a:p>
            <a:r>
              <a:rPr lang="cs-CZ" sz="1400" dirty="0"/>
              <a:t>KVASNIČKOVÁ D. a kolektiv, Ekologický přírodopis pro 6. ročník</a:t>
            </a:r>
            <a:r>
              <a:rPr lang="cs-CZ" sz="1400" dirty="0" smtClean="0"/>
              <a:t>,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FORTUNA </a:t>
            </a:r>
            <a:r>
              <a:rPr lang="cs-CZ" sz="1400" dirty="0" smtClean="0"/>
              <a:t>1997</a:t>
            </a:r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cs.wikipedia.org/wiki/Soubor:Mag_glass_request.jpg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cs.wikipedia.org/wiki/Soubor:Szinhazitavcso.jpg</a:t>
            </a:r>
            <a:endParaRPr lang="cs-CZ" sz="1400" dirty="0" smtClean="0"/>
          </a:p>
          <a:p>
            <a:r>
              <a:rPr lang="cs-CZ" sz="1400">
                <a:hlinkClick r:id="rId8"/>
              </a:rPr>
              <a:t>http://cs.wikipedia.org/wiki/Soubor:Optical_microscope_nikon_alphaphot_%</a:t>
            </a:r>
            <a:r>
              <a:rPr lang="cs-CZ" sz="1400" smtClean="0">
                <a:hlinkClick r:id="rId8"/>
              </a:rPr>
              <a:t>2B.jpg</a:t>
            </a:r>
            <a:endParaRPr lang="cs-CZ" sz="140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2545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138</TotalTime>
  <Words>439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Snímek 1</vt:lpstr>
      <vt:lpstr>Snímek 2</vt:lpstr>
      <vt:lpstr>Pojmenuj pomůcky na předešlém obrázku a uveď příklady různých věcí v přírodě, které bys mohl těmito pomůckami pozorovat. Můžeš vybrat z následující nabídky:  jelen – stavba květu – list – vnitřní stavba stonku – letící poštolka – mechová rostlinka – chlup psa – stavba těla kobylky zelené  </vt:lpstr>
      <vt:lpstr>Části mikroskopu:  a) stativ neboli stojan b) zrcátko c) stolek se svorkami d) objektivy e) tubus s okulárem f) zaostřovací šroub </vt:lpstr>
      <vt:lpstr>Pomůcky pro přípravu mikroskopického preparátu:</vt:lpstr>
      <vt:lpstr>Postup při přípravě mikroskopického preparátu:</vt:lpstr>
      <vt:lpstr>Příprava preparátu buněk pokožky cibule kuchyňské a jeho pozorování: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17</cp:revision>
  <dcterms:created xsi:type="dcterms:W3CDTF">2013-08-16T13:41:21Z</dcterms:created>
  <dcterms:modified xsi:type="dcterms:W3CDTF">2014-05-05T10:22:42Z</dcterms:modified>
</cp:coreProperties>
</file>