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6D23F607-3817-4ACA-89AE-B88376296A5F}" type="datetimeFigureOut">
              <a:rPr lang="cs-CZ" smtClean="0"/>
              <a:t>14.1.2014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D23F607-3817-4ACA-89AE-B88376296A5F}" type="datetimeFigureOut">
              <a:rPr lang="cs-CZ" smtClean="0"/>
              <a:t>14.1.2014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6D23F607-3817-4ACA-89AE-B88376296A5F}" type="datetimeFigureOut">
              <a:rPr lang="cs-CZ" smtClean="0"/>
              <a:t>14.1.2014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6D23F607-3817-4ACA-89AE-B88376296A5F}" type="datetimeFigureOut">
              <a:rPr lang="cs-CZ" smtClean="0"/>
              <a:t>14.1.2014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87AC83D-0869-46E4-AA68-440EAB6B0B21}" type="slidenum">
              <a:rPr lang="cs-CZ" smtClean="0"/>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6D23F607-3817-4ACA-89AE-B88376296A5F}" type="datetimeFigureOut">
              <a:rPr lang="cs-CZ" smtClean="0"/>
              <a:t>14.1.2014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6D23F607-3817-4ACA-89AE-B88376296A5F}" type="datetimeFigureOut">
              <a:rPr lang="cs-CZ" smtClean="0"/>
              <a:t>14.1.2014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D23F607-3817-4ACA-89AE-B88376296A5F}" type="datetimeFigureOut">
              <a:rPr lang="cs-CZ" smtClean="0"/>
              <a:t>14.1.2014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D23F607-3817-4ACA-89AE-B88376296A5F}" type="datetimeFigureOut">
              <a:rPr lang="cs-CZ" smtClean="0"/>
              <a:t>14.1.2014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87AC83D-0869-46E4-AA68-440EAB6B0B21}" type="slidenum">
              <a:rPr lang="cs-CZ" smtClean="0"/>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6D23F607-3817-4ACA-89AE-B88376296A5F}" type="datetimeFigureOut">
              <a:rPr lang="cs-CZ" smtClean="0"/>
              <a:t>14.1.2014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87AC83D-0869-46E4-AA68-440EAB6B0B21}" type="slidenum">
              <a:rPr lang="cs-CZ" smtClean="0"/>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D23F607-3817-4ACA-89AE-B88376296A5F}" type="datetimeFigureOut">
              <a:rPr lang="cs-CZ" smtClean="0"/>
              <a:t>14.1.2014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D23F607-3817-4ACA-89AE-B88376296A5F}" type="datetimeFigureOut">
              <a:rPr lang="cs-CZ" smtClean="0"/>
              <a:t>14.1.2014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D23F607-3817-4ACA-89AE-B88376296A5F}" type="datetimeFigureOut">
              <a:rPr lang="cs-CZ" smtClean="0"/>
              <a:t>14.1.2014</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087AC83D-0869-46E4-AA68-440EAB6B0B21}" type="slidenum">
              <a:rPr lang="cs-CZ" smtClean="0"/>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hyperlink" Target="http://cs.wikipedia.org/wiki/Soubor:Fylite-micro.jpghttp:/cs.wikipedia.org/wiki/Soubor:Svor,_hornina.jpg" TargetMode="External"/><Relationship Id="rId3" Type="http://schemas.openxmlformats.org/officeDocument/2006/relationships/hyperlink" Target="http://cs.wikipedia.org/wiki/Soubor:2006_01_21_Ath%C3%A8nes_Parth%C3%A9non.JPG" TargetMode="External"/><Relationship Id="rId7" Type="http://schemas.openxmlformats.org/officeDocument/2006/relationships/hyperlink" Target="http://cs.wikipedia.org/wiki/Soubor:PhylliteUSGOV.jpg" TargetMode="External"/><Relationship Id="rId2" Type="http://schemas.openxmlformats.org/officeDocument/2006/relationships/hyperlink" Target="http://de.wikipedia.org/w/index.php?title=Datei:NorvRo.jpg&amp;filetimestamp=20080314194145&amp;" TargetMode="External"/><Relationship Id="rId1" Type="http://schemas.openxmlformats.org/officeDocument/2006/relationships/slideLayout" Target="../slideLayouts/slideLayout2.xml"/><Relationship Id="rId6" Type="http://schemas.openxmlformats.org/officeDocument/2006/relationships/hyperlink" Target="http://cs.wikipedia.org/wiki/Metamorfovan%C3%A1_hornina" TargetMode="External"/><Relationship Id="rId11" Type="http://schemas.openxmlformats.org/officeDocument/2006/relationships/hyperlink" Target="http://cs.wikipedia.org/wiki/Soubor:Mineraly.sk_-_pararula.jpg" TargetMode="External"/><Relationship Id="rId5" Type="http://schemas.openxmlformats.org/officeDocument/2006/relationships/hyperlink" Target="http://cs.wikipedia.org/wiki/Soubor:MarbleUSGOV.jpg" TargetMode="External"/><Relationship Id="rId10" Type="http://schemas.openxmlformats.org/officeDocument/2006/relationships/hyperlink" Target="http://cs.wikipedia.org/wiki/Soubor:Ortogneis.jpg" TargetMode="External"/><Relationship Id="rId4" Type="http://schemas.openxmlformats.org/officeDocument/2006/relationships/hyperlink" Target="http://cs.wikipedia.org/wiki/Soubor:Capitoline_Aphrodite_Louvre_Ma_571.jpg" TargetMode="External"/><Relationship Id="rId9" Type="http://schemas.openxmlformats.org/officeDocument/2006/relationships/hyperlink" Target="http://cs.wikipedia.org/wiki/Soubor:Augen-gneiss-2.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548680"/>
            <a:ext cx="7772400" cy="288032"/>
          </a:xfrm>
        </p:spPr>
        <p:txBody>
          <a:bodyPr>
            <a:normAutofit fontScale="90000"/>
          </a:bodyPr>
          <a:lstStyle/>
          <a:p>
            <a:endParaRPr lang="cs-CZ" dirty="0"/>
          </a:p>
        </p:txBody>
      </p:sp>
      <p:sp>
        <p:nvSpPr>
          <p:cNvPr id="3" name="Podnadpis 2"/>
          <p:cNvSpPr>
            <a:spLocks noGrp="1"/>
          </p:cNvSpPr>
          <p:nvPr>
            <p:ph type="subTitle" idx="1"/>
          </p:nvPr>
        </p:nvSpPr>
        <p:spPr>
          <a:xfrm>
            <a:off x="971600" y="980728"/>
            <a:ext cx="7344816" cy="5040560"/>
          </a:xfrm>
        </p:spPr>
        <p:txBody>
          <a:bodyPr/>
          <a:lstStyle/>
          <a:p>
            <a:endParaRPr lang="cs-CZ"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052736"/>
            <a:ext cx="5904656" cy="1152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54113" y="2420888"/>
            <a:ext cx="5775325" cy="3389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3042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2132856"/>
            <a:ext cx="7408333" cy="3993307"/>
          </a:xfrm>
        </p:spPr>
        <p:txBody>
          <a:bodyPr>
            <a:normAutofit/>
          </a:bodyPr>
          <a:lstStyle/>
          <a:p>
            <a:endParaRPr lang="cs-CZ" sz="3200" b="1" dirty="0"/>
          </a:p>
          <a:p>
            <a:r>
              <a:rPr lang="cs-CZ" sz="3600" b="1" dirty="0" smtClean="0"/>
              <a:t>HORNINY</a:t>
            </a:r>
          </a:p>
          <a:p>
            <a:r>
              <a:rPr lang="cs-CZ" sz="3600" b="1" dirty="0"/>
              <a:t> </a:t>
            </a:r>
            <a:r>
              <a:rPr lang="cs-CZ" sz="3600" b="1" dirty="0" smtClean="0"/>
              <a:t> PŘEMĚNĚNÉ</a:t>
            </a:r>
            <a:endParaRPr lang="cs-CZ" sz="3600" b="1" dirty="0"/>
          </a:p>
        </p:txBody>
      </p:sp>
      <p:sp>
        <p:nvSpPr>
          <p:cNvPr id="3" name="Nadpis 2"/>
          <p:cNvSpPr>
            <a:spLocks noGrp="1"/>
          </p:cNvSpPr>
          <p:nvPr>
            <p:ph type="title"/>
          </p:nvPr>
        </p:nvSpPr>
        <p:spPr/>
        <p:txBody>
          <a:bodyPr/>
          <a:lstStyle/>
          <a:p>
            <a:endParaRPr lang="cs-CZ"/>
          </a:p>
        </p:txBody>
      </p:sp>
    </p:spTree>
    <p:extLst>
      <p:ext uri="{BB962C8B-B14F-4D97-AF65-F5344CB8AC3E}">
        <p14:creationId xmlns:p14="http://schemas.microsoft.com/office/powerpoint/2010/main" val="3396251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073427"/>
          </a:xfrm>
        </p:spPr>
        <p:txBody>
          <a:bodyPr/>
          <a:lstStyle/>
          <a:p>
            <a:r>
              <a:rPr lang="cs-CZ" b="1" dirty="0"/>
              <a:t>Metamorfované </a:t>
            </a:r>
            <a:r>
              <a:rPr lang="cs-CZ" b="1" dirty="0" smtClean="0"/>
              <a:t>neboli přeměněné </a:t>
            </a:r>
            <a:r>
              <a:rPr lang="cs-CZ" b="1" dirty="0"/>
              <a:t>horniny </a:t>
            </a:r>
            <a:r>
              <a:rPr lang="cs-CZ" dirty="0"/>
              <a:t>vznikají ze všech druhů hornin v důsledku vysokých teplot, tlaků a chemizmu prostředí, kterým jsou horniny v zemské kůře vystaveny. Stavba hornin se přizpůsobuje novým podmínkám, které jsou odlišné od podmínek, za kterých vznikaly. Výsledný stupeň přeměny závisí na délce působení a velikosti těchto činitelů</a:t>
            </a:r>
            <a:r>
              <a:rPr lang="cs-CZ" dirty="0" smtClean="0"/>
              <a:t>.</a:t>
            </a:r>
          </a:p>
          <a:p>
            <a:r>
              <a:rPr lang="cs-CZ" dirty="0"/>
              <a:t>Od magmatických procesů </a:t>
            </a:r>
            <a:r>
              <a:rPr lang="cs-CZ" dirty="0" smtClean="0"/>
              <a:t>je přeměna </a:t>
            </a:r>
            <a:r>
              <a:rPr lang="cs-CZ" dirty="0"/>
              <a:t>odlišná tím, že horninový materiál zůstává v průběhu metamorfózy v pevném stavu (nevzniká magma). Při metamorfóze horniny vznikají nové, metamorfní </a:t>
            </a:r>
            <a:r>
              <a:rPr lang="cs-CZ" dirty="0" smtClean="0"/>
              <a:t>minerály</a:t>
            </a:r>
            <a:r>
              <a:rPr lang="cs-CZ" dirty="0"/>
              <a:t>.</a:t>
            </a:r>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spTree>
    <p:extLst>
      <p:ext uri="{BB962C8B-B14F-4D97-AF65-F5344CB8AC3E}">
        <p14:creationId xmlns:p14="http://schemas.microsoft.com/office/powerpoint/2010/main" val="3003168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24744"/>
            <a:ext cx="7408333" cy="5001419"/>
          </a:xfrm>
        </p:spPr>
        <p:txBody>
          <a:bodyPr/>
          <a:lstStyle/>
          <a:p>
            <a:r>
              <a:rPr lang="cs-CZ" b="1" u="sng" dirty="0" smtClean="0"/>
              <a:t>Příklady přeměněných hornin:</a:t>
            </a:r>
          </a:p>
          <a:p>
            <a:r>
              <a:rPr lang="cs-CZ" b="1" dirty="0" smtClean="0"/>
              <a:t>Fylit:</a:t>
            </a:r>
          </a:p>
          <a:p>
            <a:r>
              <a:rPr lang="cs-CZ" dirty="0"/>
              <a:t>Fylit je metamorfovaná hornina, která vznikla částečnou přeměnou jílových usazených hornin, </a:t>
            </a:r>
            <a:r>
              <a:rPr lang="cs-CZ" dirty="0" smtClean="0"/>
              <a:t>především břidlice. </a:t>
            </a:r>
          </a:p>
          <a:p>
            <a:r>
              <a:rPr lang="cs-CZ" dirty="0" smtClean="0"/>
              <a:t>Je složen z chloritu, živce, křemene a tmavé slídy, je jemně zrnitý. Dobře se štípe, proto se využívá jako střešní krytina.</a:t>
            </a:r>
            <a:endParaRPr lang="cs-CZ" dirty="0"/>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4149080"/>
            <a:ext cx="2520280" cy="1901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4434053"/>
            <a:ext cx="2095500"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7385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073427"/>
          </a:xfrm>
        </p:spPr>
        <p:txBody>
          <a:bodyPr/>
          <a:lstStyle/>
          <a:p>
            <a:r>
              <a:rPr lang="cs-CZ" b="1" dirty="0" smtClean="0"/>
              <a:t>Svor:</a:t>
            </a:r>
          </a:p>
          <a:p>
            <a:r>
              <a:rPr lang="cs-CZ" dirty="0"/>
              <a:t>Je složen ze zřetelných šupin světlé slídy a hrubších zrn křemene, je druhem krystalické břidlice. Vzniká silnou metamorfózou, nejčastěji jílovitých sedimentů. Svor se skládá ze slídy, křemene, granátu, kyanitu či turmalínu. Vyskytuje se běžně v horách Českého masívu, např. v Hrubém </a:t>
            </a:r>
            <a:r>
              <a:rPr lang="cs-CZ" dirty="0" smtClean="0"/>
              <a:t>Jeseníku.</a:t>
            </a:r>
          </a:p>
          <a:p>
            <a:endParaRPr lang="cs-CZ" dirty="0"/>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0512" y="4077072"/>
            <a:ext cx="2095500"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5492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980728"/>
            <a:ext cx="7408333" cy="5145435"/>
          </a:xfrm>
        </p:spPr>
        <p:txBody>
          <a:bodyPr>
            <a:normAutofit/>
          </a:bodyPr>
          <a:lstStyle/>
          <a:p>
            <a:r>
              <a:rPr lang="cs-CZ" b="1" dirty="0" smtClean="0"/>
              <a:t>Rula:</a:t>
            </a:r>
          </a:p>
          <a:p>
            <a:r>
              <a:rPr lang="cs-CZ" dirty="0" smtClean="0"/>
              <a:t> </a:t>
            </a:r>
            <a:r>
              <a:rPr lang="cs-CZ" dirty="0"/>
              <a:t>Ruly vzniklé z vyvřelin se nazývají </a:t>
            </a:r>
            <a:r>
              <a:rPr lang="cs-CZ" dirty="0" err="1"/>
              <a:t>ortoruly</a:t>
            </a:r>
            <a:r>
              <a:rPr lang="cs-CZ" dirty="0"/>
              <a:t>, ruly vzniklé metamorfózou sedimentů jsou pararuly. Je silně pravděpodobné, že rula tvoří velký podíl z hlubší části kontinentální kůry</a:t>
            </a:r>
            <a:r>
              <a:rPr lang="cs-CZ" dirty="0" smtClean="0"/>
              <a:t>.</a:t>
            </a:r>
            <a:endParaRPr lang="cs-CZ" dirty="0"/>
          </a:p>
          <a:p>
            <a:r>
              <a:rPr lang="cs-CZ" dirty="0"/>
              <a:t>Ruly se vyznačují rovnoběžnou stavbou (</a:t>
            </a:r>
            <a:r>
              <a:rPr lang="cs-CZ" dirty="0" smtClean="0"/>
              <a:t>břidličnatostí). </a:t>
            </a:r>
            <a:r>
              <a:rPr lang="cs-CZ" dirty="0"/>
              <a:t>Zrno mají ruly jemné až hrubé. Jedna z nejhrubších rul je např. rula vyskytující se na Liberecku, tzv. ještědská rula. Barva je světle šedá, šedá, tmavošedá, žlutavá, hnědá až červenavá</a:t>
            </a:r>
            <a:r>
              <a:rPr lang="cs-CZ" dirty="0" smtClean="0"/>
              <a:t>.</a:t>
            </a:r>
          </a:p>
          <a:p>
            <a:r>
              <a:rPr lang="cs-CZ" dirty="0"/>
              <a:t>Podstatnou součástí ruly je křemen, slída (muskovit, biotit) a živec (ortoklas, plagioklasy). </a:t>
            </a:r>
          </a:p>
          <a:p>
            <a:endParaRPr lang="cs-CZ" dirty="0"/>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spTree>
    <p:extLst>
      <p:ext uri="{BB962C8B-B14F-4D97-AF65-F5344CB8AC3E}">
        <p14:creationId xmlns:p14="http://schemas.microsoft.com/office/powerpoint/2010/main" val="4251770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073427"/>
          </a:xfrm>
        </p:spPr>
        <p:txBody>
          <a:bodyPr/>
          <a:lstStyle/>
          <a:p>
            <a:endParaRPr lang="cs-CZ" dirty="0" smtClean="0"/>
          </a:p>
          <a:p>
            <a:endParaRPr lang="cs-CZ" dirty="0"/>
          </a:p>
        </p:txBody>
      </p:sp>
      <p:sp>
        <p:nvSpPr>
          <p:cNvPr id="3" name="Nadpis 2"/>
          <p:cNvSpPr>
            <a:spLocks noGrp="1"/>
          </p:cNvSpPr>
          <p:nvPr>
            <p:ph type="title"/>
          </p:nvPr>
        </p:nvSpPr>
        <p:spPr>
          <a:xfrm>
            <a:off x="457200" y="338328"/>
            <a:ext cx="8229600" cy="354368"/>
          </a:xfrm>
        </p:spPr>
        <p:txBody>
          <a:bodyPr>
            <a:normAutofit fontScale="90000"/>
          </a:bodyPr>
          <a:lstStyle/>
          <a:p>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276872"/>
            <a:ext cx="2095500"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2060848"/>
            <a:ext cx="2095500"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4250" y="4365104"/>
            <a:ext cx="2095500"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bdélník 3"/>
          <p:cNvSpPr/>
          <p:nvPr/>
        </p:nvSpPr>
        <p:spPr>
          <a:xfrm>
            <a:off x="5796136" y="1387624"/>
            <a:ext cx="1850504"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ortorula</a:t>
            </a:r>
            <a:endParaRPr lang="cs-CZ" dirty="0"/>
          </a:p>
        </p:txBody>
      </p:sp>
      <p:sp>
        <p:nvSpPr>
          <p:cNvPr id="5" name="Obdélník 4"/>
          <p:cNvSpPr/>
          <p:nvPr/>
        </p:nvSpPr>
        <p:spPr>
          <a:xfrm>
            <a:off x="6012160" y="4581128"/>
            <a:ext cx="163448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pararula</a:t>
            </a:r>
            <a:endParaRPr lang="cs-CZ" dirty="0"/>
          </a:p>
        </p:txBody>
      </p:sp>
    </p:spTree>
    <p:extLst>
      <p:ext uri="{BB962C8B-B14F-4D97-AF65-F5344CB8AC3E}">
        <p14:creationId xmlns:p14="http://schemas.microsoft.com/office/powerpoint/2010/main" val="3596360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256584"/>
          </a:xfrm>
        </p:spPr>
        <p:txBody>
          <a:bodyPr>
            <a:normAutofit lnSpcReduction="10000"/>
          </a:bodyPr>
          <a:lstStyle/>
          <a:p>
            <a:r>
              <a:rPr lang="cs-CZ" dirty="0"/>
              <a:t>Ruly tvoří u nás rozsáhlá tělesa v oblastech krystalinik (Šumava, Orlické hory, Českomoravská vrchovina aj.) Pevné, nezvětralé ruly se místně používají jako stavební kámen. Rula však snadno zvětrává, proto jako stavební materiál není příliš vhodná. Přesto se zejména pro svou dekorativnost ve stavebnictví používá na schody a chodníky nebo jako </a:t>
            </a:r>
            <a:r>
              <a:rPr lang="cs-CZ" dirty="0" smtClean="0"/>
              <a:t>štěrk.</a:t>
            </a:r>
          </a:p>
          <a:p>
            <a:endParaRPr lang="cs-CZ" dirty="0"/>
          </a:p>
          <a:p>
            <a:r>
              <a:rPr lang="cs-CZ" b="1" dirty="0" smtClean="0"/>
              <a:t>Mramor:</a:t>
            </a:r>
          </a:p>
          <a:p>
            <a:r>
              <a:rPr lang="cs-CZ" dirty="0" smtClean="0"/>
              <a:t>Mramor </a:t>
            </a:r>
            <a:r>
              <a:rPr lang="cs-CZ" dirty="0"/>
              <a:t>je hornina, která obsahuje více než 95 % kalcitu. Přimíšeny mohou být jílové hmoty, různé nerosty (grafit, limonit, hematit aj.) i organické látky, které původně bílý mramor zabarvují. V širším slova smyslu se slovem mramor označuje každý vápenec, který se dá </a:t>
            </a:r>
            <a:r>
              <a:rPr lang="cs-CZ" dirty="0" smtClean="0"/>
              <a:t>leštit.</a:t>
            </a:r>
          </a:p>
          <a:p>
            <a:endParaRPr lang="cs-CZ" dirty="0"/>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spTree>
    <p:extLst>
      <p:ext uri="{BB962C8B-B14F-4D97-AF65-F5344CB8AC3E}">
        <p14:creationId xmlns:p14="http://schemas.microsoft.com/office/powerpoint/2010/main" val="332918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836712"/>
            <a:ext cx="7408333" cy="5289451"/>
          </a:xfrm>
        </p:spPr>
        <p:txBody>
          <a:bodyPr>
            <a:normAutofit lnSpcReduction="10000"/>
          </a:bodyPr>
          <a:lstStyle/>
          <a:p>
            <a:r>
              <a:rPr lang="cs-CZ" dirty="0"/>
              <a:t>Mramor vzniká přeměnou (metamorfózou) vápenců. Vlivem vysokého tlaku a teploty v zemské kůře došlo k překrystalování kalcitu původní horniny - většinou organogenního vápence. Proto v mramoru nenajdeme schránky živočichů nebo </a:t>
            </a:r>
            <a:r>
              <a:rPr lang="cs-CZ" dirty="0" smtClean="0"/>
              <a:t>rostlin.</a:t>
            </a:r>
          </a:p>
          <a:p>
            <a:r>
              <a:rPr lang="cs-CZ" dirty="0" smtClean="0"/>
              <a:t>Jako </a:t>
            </a:r>
            <a:r>
              <a:rPr lang="cs-CZ" dirty="0"/>
              <a:t>materiál na stavby slouží </a:t>
            </a:r>
            <a:r>
              <a:rPr lang="cs-CZ" dirty="0" smtClean="0"/>
              <a:t>mramor i v  </a:t>
            </a:r>
            <a:r>
              <a:rPr lang="cs-CZ" dirty="0"/>
              <a:t>současnosti. Díky své rozmanité struktuře a barevnosti se používá k dekorativním účelům. Z důvodu vysoké ceny originálu je často </a:t>
            </a:r>
            <a:r>
              <a:rPr lang="cs-CZ" dirty="0" smtClean="0"/>
              <a:t>napodobován. </a:t>
            </a:r>
            <a:r>
              <a:rPr lang="cs-CZ" dirty="0"/>
              <a:t>Na podlahy není příliš vhodný, protože je málo odolný proti otěru</a:t>
            </a:r>
            <a:r>
              <a:rPr lang="cs-CZ" dirty="0" smtClean="0"/>
              <a:t>.</a:t>
            </a:r>
            <a:endParaRPr lang="cs-CZ" dirty="0"/>
          </a:p>
          <a:p>
            <a:r>
              <a:rPr lang="cs-CZ" dirty="0"/>
              <a:t>Nařezaný na kostky se mramor používá při dláždění </a:t>
            </a:r>
            <a:r>
              <a:rPr lang="cs-CZ" dirty="0" smtClean="0"/>
              <a:t>chodníků</a:t>
            </a:r>
            <a:r>
              <a:rPr lang="cs-CZ" dirty="0"/>
              <a:t>.</a:t>
            </a:r>
            <a:r>
              <a:rPr lang="cs-CZ" dirty="0" smtClean="0"/>
              <a:t> </a:t>
            </a:r>
            <a:r>
              <a:rPr lang="cs-CZ" dirty="0"/>
              <a:t>Jemný mramorový prach se používá jako brusivo v brusných </a:t>
            </a:r>
            <a:r>
              <a:rPr lang="cs-CZ" dirty="0" smtClean="0"/>
              <a:t>pastách, </a:t>
            </a:r>
            <a:r>
              <a:rPr lang="cs-CZ" dirty="0"/>
              <a:t>plnidlo při </a:t>
            </a:r>
            <a:r>
              <a:rPr lang="cs-CZ" dirty="0" smtClean="0"/>
              <a:t>výrobě křídového papíru.</a:t>
            </a:r>
            <a:endParaRPr lang="cs-CZ" dirty="0"/>
          </a:p>
          <a:p>
            <a:endParaRPr lang="cs-CZ" dirty="0"/>
          </a:p>
        </p:txBody>
      </p:sp>
      <p:sp>
        <p:nvSpPr>
          <p:cNvPr id="3" name="Nadpis 2"/>
          <p:cNvSpPr>
            <a:spLocks noGrp="1"/>
          </p:cNvSpPr>
          <p:nvPr>
            <p:ph type="title"/>
          </p:nvPr>
        </p:nvSpPr>
        <p:spPr>
          <a:xfrm>
            <a:off x="457200" y="338328"/>
            <a:ext cx="8229600" cy="282360"/>
          </a:xfrm>
        </p:spPr>
        <p:txBody>
          <a:bodyPr>
            <a:normAutofit fontScale="90000"/>
          </a:bodyPr>
          <a:lstStyle/>
          <a:p>
            <a:endParaRPr lang="cs-CZ" dirty="0"/>
          </a:p>
        </p:txBody>
      </p:sp>
    </p:spTree>
    <p:extLst>
      <p:ext uri="{BB962C8B-B14F-4D97-AF65-F5344CB8AC3E}">
        <p14:creationId xmlns:p14="http://schemas.microsoft.com/office/powerpoint/2010/main" val="4284087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412776"/>
            <a:ext cx="7408333" cy="4713387"/>
          </a:xfrm>
        </p:spPr>
        <p:txBody>
          <a:bodyPr/>
          <a:lstStyle/>
          <a:p>
            <a:endParaRPr lang="cs-CZ" dirty="0" smtClean="0"/>
          </a:p>
          <a:p>
            <a:endParaRPr lang="cs-CZ" dirty="0"/>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412776"/>
            <a:ext cx="7620000" cy="4873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bdélník 3"/>
          <p:cNvSpPr/>
          <p:nvPr/>
        </p:nvSpPr>
        <p:spPr>
          <a:xfrm>
            <a:off x="6228184" y="1556792"/>
            <a:ext cx="1947664"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Pantheon</a:t>
            </a:r>
            <a:endParaRPr lang="cs-CZ" dirty="0"/>
          </a:p>
        </p:txBody>
      </p:sp>
    </p:spTree>
    <p:extLst>
      <p:ext uri="{BB962C8B-B14F-4D97-AF65-F5344CB8AC3E}">
        <p14:creationId xmlns:p14="http://schemas.microsoft.com/office/powerpoint/2010/main" val="3345275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96752"/>
            <a:ext cx="7408333" cy="4929411"/>
          </a:xfrm>
        </p:spPr>
        <p:txBody>
          <a:bodyPr/>
          <a:lstStyle/>
          <a:p>
            <a:endParaRPr lang="cs-CZ" dirty="0"/>
          </a:p>
        </p:txBody>
      </p:sp>
      <p:sp>
        <p:nvSpPr>
          <p:cNvPr id="3" name="Nadpis 2"/>
          <p:cNvSpPr>
            <a:spLocks noGrp="1"/>
          </p:cNvSpPr>
          <p:nvPr>
            <p:ph type="title"/>
          </p:nvPr>
        </p:nvSpPr>
        <p:spPr>
          <a:xfrm>
            <a:off x="457200" y="338328"/>
            <a:ext cx="8229600" cy="642400"/>
          </a:xfrm>
        </p:spPr>
        <p:txBody>
          <a:bodyPr>
            <a:normAutofit fontScale="90000"/>
          </a:bodyPr>
          <a:lstStyle/>
          <a:p>
            <a:endParaRPr lang="cs-CZ"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895475"/>
            <a:ext cx="1503040" cy="2037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2190364"/>
            <a:ext cx="2232248" cy="1742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192" y="2420888"/>
            <a:ext cx="1512168" cy="167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8713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24744"/>
            <a:ext cx="7408333" cy="5001419"/>
          </a:xfrm>
        </p:spPr>
        <p:txBody>
          <a:bodyPr>
            <a:normAutofit/>
          </a:bodyPr>
          <a:lstStyle/>
          <a:p>
            <a:r>
              <a:rPr lang="cs-CZ" dirty="0" smtClean="0"/>
              <a:t>Použité odkazy:</a:t>
            </a:r>
          </a:p>
          <a:p>
            <a:r>
              <a:rPr lang="cs-CZ" sz="1700" dirty="0">
                <a:hlinkClick r:id="rId2"/>
              </a:rPr>
              <a:t>http://de.wikipedia.org/w/</a:t>
            </a:r>
            <a:r>
              <a:rPr lang="cs-CZ" sz="1700" dirty="0" err="1">
                <a:hlinkClick r:id="rId2"/>
              </a:rPr>
              <a:t>index.php?title</a:t>
            </a:r>
            <a:r>
              <a:rPr lang="cs-CZ" sz="1700" dirty="0">
                <a:hlinkClick r:id="rId2"/>
              </a:rPr>
              <a:t>=</a:t>
            </a:r>
            <a:r>
              <a:rPr lang="cs-CZ" sz="1700" dirty="0" err="1">
                <a:hlinkClick r:id="rId2"/>
              </a:rPr>
              <a:t>Datei:NorvRo.jpg&amp;filetimestamp</a:t>
            </a:r>
            <a:r>
              <a:rPr lang="cs-CZ" sz="1700" dirty="0">
                <a:hlinkClick r:id="rId2"/>
              </a:rPr>
              <a:t>=20080314194145</a:t>
            </a:r>
            <a:r>
              <a:rPr lang="cs-CZ" sz="1700" dirty="0" smtClean="0">
                <a:hlinkClick r:id="rId2"/>
              </a:rPr>
              <a:t>&amp;</a:t>
            </a:r>
            <a:endParaRPr lang="cs-CZ" sz="1700" dirty="0" smtClean="0"/>
          </a:p>
          <a:p>
            <a:r>
              <a:rPr lang="cs-CZ" sz="1700" dirty="0">
                <a:hlinkClick r:id="rId3"/>
              </a:rPr>
              <a:t>http://</a:t>
            </a:r>
            <a:r>
              <a:rPr lang="cs-CZ" sz="1700" dirty="0" smtClean="0">
                <a:hlinkClick r:id="rId3"/>
              </a:rPr>
              <a:t>cs.wikipedia.org/wiki/Soubor:2006_01_21_Ath%C3%A8nes_Parth%C3%A9non.JPG</a:t>
            </a:r>
            <a:endParaRPr lang="cs-CZ" sz="1700" dirty="0" smtClean="0"/>
          </a:p>
          <a:p>
            <a:r>
              <a:rPr lang="cs-CZ" sz="1700" dirty="0">
                <a:hlinkClick r:id="rId4"/>
              </a:rPr>
              <a:t>http://</a:t>
            </a:r>
            <a:r>
              <a:rPr lang="cs-CZ" sz="1700" dirty="0" smtClean="0">
                <a:hlinkClick r:id="rId4"/>
              </a:rPr>
              <a:t>cs.wikipedia.org/wiki/Soubor:Capitoline_Aphrodite_Louvre_Ma_571.jpg</a:t>
            </a:r>
            <a:endParaRPr lang="cs-CZ" sz="1700" dirty="0" smtClean="0"/>
          </a:p>
          <a:p>
            <a:r>
              <a:rPr lang="cs-CZ" sz="1700" dirty="0">
                <a:hlinkClick r:id="rId5"/>
              </a:rPr>
              <a:t>http://</a:t>
            </a:r>
            <a:r>
              <a:rPr lang="cs-CZ" sz="1700" dirty="0" smtClean="0">
                <a:hlinkClick r:id="rId5"/>
              </a:rPr>
              <a:t>cs.wikipedia.org/wiki/Soubor:MarbleUSGOV.jpg</a:t>
            </a:r>
            <a:endParaRPr lang="cs-CZ" sz="1700" dirty="0" smtClean="0"/>
          </a:p>
          <a:p>
            <a:r>
              <a:rPr lang="cs-CZ" sz="1700" dirty="0">
                <a:hlinkClick r:id="rId6"/>
              </a:rPr>
              <a:t>http://</a:t>
            </a:r>
            <a:r>
              <a:rPr lang="cs-CZ" sz="1700" dirty="0" smtClean="0">
                <a:hlinkClick r:id="rId6"/>
              </a:rPr>
              <a:t>cs.wikipedia.org/wiki/Metamorfovan%C3%A1_hornina</a:t>
            </a:r>
            <a:endParaRPr lang="cs-CZ" sz="1700" dirty="0" smtClean="0"/>
          </a:p>
          <a:p>
            <a:r>
              <a:rPr lang="cs-CZ" sz="1700" dirty="0">
                <a:hlinkClick r:id="rId7"/>
              </a:rPr>
              <a:t>http://</a:t>
            </a:r>
            <a:r>
              <a:rPr lang="cs-CZ" sz="1700" dirty="0" smtClean="0">
                <a:hlinkClick r:id="rId7"/>
              </a:rPr>
              <a:t>cs.wikipedia.org/wiki/Soubor:PhylliteUSGOV.jpg</a:t>
            </a:r>
            <a:endParaRPr lang="cs-CZ" sz="1700" dirty="0" smtClean="0"/>
          </a:p>
          <a:p>
            <a:r>
              <a:rPr lang="cs-CZ" sz="1700" dirty="0">
                <a:hlinkClick r:id="rId8"/>
              </a:rPr>
              <a:t>http://</a:t>
            </a:r>
            <a:r>
              <a:rPr lang="cs-CZ" sz="1700" dirty="0" smtClean="0">
                <a:hlinkClick r:id="rId8"/>
              </a:rPr>
              <a:t>cs.wikipedia.org/wiki/Soubor:Fylite-micro.jpg</a:t>
            </a:r>
            <a:r>
              <a:rPr lang="cs-CZ" sz="1700" dirty="0">
                <a:hlinkClick r:id="rId8"/>
              </a:rPr>
              <a:t>http://cs.wikipedia.org/wiki/Soubor:Svor,_</a:t>
            </a:r>
            <a:r>
              <a:rPr lang="cs-CZ" sz="1700" dirty="0" smtClean="0">
                <a:hlinkClick r:id="rId8"/>
              </a:rPr>
              <a:t>hornina.jpg</a:t>
            </a:r>
            <a:endParaRPr lang="cs-CZ" sz="1700" dirty="0" smtClean="0"/>
          </a:p>
          <a:p>
            <a:r>
              <a:rPr lang="cs-CZ" sz="1600" dirty="0">
                <a:hlinkClick r:id="rId9"/>
              </a:rPr>
              <a:t>http://</a:t>
            </a:r>
            <a:r>
              <a:rPr lang="cs-CZ" sz="1600" dirty="0" smtClean="0">
                <a:hlinkClick r:id="rId9"/>
              </a:rPr>
              <a:t>cs.wikipedia.org/wiki/Soubor:Augen-gneiss-2.jpg</a:t>
            </a:r>
            <a:endParaRPr lang="cs-CZ" sz="1600" dirty="0" smtClean="0"/>
          </a:p>
          <a:p>
            <a:r>
              <a:rPr lang="cs-CZ" sz="1600" dirty="0">
                <a:hlinkClick r:id="rId10"/>
              </a:rPr>
              <a:t>http://</a:t>
            </a:r>
            <a:r>
              <a:rPr lang="cs-CZ" sz="1600" dirty="0" smtClean="0">
                <a:hlinkClick r:id="rId10"/>
              </a:rPr>
              <a:t>cs.wikipedia.org/wiki/Soubor:Ortogneis.jpg</a:t>
            </a:r>
            <a:endParaRPr lang="cs-CZ" sz="1600" dirty="0" smtClean="0"/>
          </a:p>
          <a:p>
            <a:r>
              <a:rPr lang="cs-CZ" sz="1600" dirty="0">
                <a:hlinkClick r:id="rId11"/>
              </a:rPr>
              <a:t>http://cs.wikipedia.org/wiki/Soubor:Mineraly.sk_-_</a:t>
            </a:r>
            <a:r>
              <a:rPr lang="cs-CZ" sz="1600" dirty="0" smtClean="0">
                <a:hlinkClick r:id="rId11"/>
              </a:rPr>
              <a:t>pararula.jpg</a:t>
            </a:r>
            <a:endParaRPr lang="cs-CZ" sz="1600" dirty="0" smtClean="0"/>
          </a:p>
          <a:p>
            <a:endParaRPr lang="cs-CZ" sz="1600" dirty="0"/>
          </a:p>
          <a:p>
            <a:endParaRPr lang="cs-CZ" sz="1700" dirty="0" smtClean="0"/>
          </a:p>
          <a:p>
            <a:endParaRPr lang="cs-CZ" dirty="0"/>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spTree>
    <p:extLst>
      <p:ext uri="{BB962C8B-B14F-4D97-AF65-F5344CB8AC3E}">
        <p14:creationId xmlns:p14="http://schemas.microsoft.com/office/powerpoint/2010/main" val="2263615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59</TotalTime>
  <Words>560</Words>
  <Application>Microsoft Office PowerPoint</Application>
  <PresentationFormat>Předvádění na obrazovce (4:3)</PresentationFormat>
  <Paragraphs>37</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Vlnění</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kateka</dc:creator>
  <cp:lastModifiedBy>Wernerová</cp:lastModifiedBy>
  <cp:revision>8</cp:revision>
  <dcterms:created xsi:type="dcterms:W3CDTF">2013-10-20T08:35:23Z</dcterms:created>
  <dcterms:modified xsi:type="dcterms:W3CDTF">2014-01-14T14:24:05Z</dcterms:modified>
</cp:coreProperties>
</file>