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56" r:id="rId4"/>
    <p:sldId id="259" r:id="rId5"/>
    <p:sldId id="257" r:id="rId6"/>
    <p:sldId id="264" r:id="rId7"/>
    <p:sldId id="261" r:id="rId8"/>
    <p:sldId id="262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319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1485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460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659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150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356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745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4305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2516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90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745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14B060-5861-4CA1-8837-7A76372DFCF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B9230C-B7DA-4669-877A-27074533C9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6679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jpeg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32792"/>
            <a:ext cx="8229600" cy="1143000"/>
          </a:xfrm>
        </p:spPr>
        <p:txBody>
          <a:bodyPr>
            <a:noAutofit/>
          </a:bodyPr>
          <a:lstStyle/>
          <a:p>
            <a:r>
              <a:rPr lang="pl-PL" sz="3200" b="1" dirty="0">
                <a:solidFill>
                  <a:srgbClr val="000000"/>
                </a:solidFill>
                <a:latin typeface="Times New Roman"/>
              </a:rPr>
              <a:t>Základní škola a Mateřská škola, Baška, p. o.</a:t>
            </a:r>
            <a:br>
              <a:rPr lang="pl-PL" sz="3200" b="1" dirty="0">
                <a:solidFill>
                  <a:srgbClr val="000000"/>
                </a:solidFill>
                <a:latin typeface="Times New Roman"/>
              </a:rPr>
            </a:br>
            <a:r>
              <a:rPr lang="sv-SE" sz="3200" dirty="0">
                <a:solidFill>
                  <a:srgbClr val="000000"/>
                </a:solidFill>
                <a:latin typeface="Times New Roman"/>
              </a:rPr>
              <a:t>Baška 137, 739 01 Baška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303262"/>
            <a:ext cx="8229600" cy="2520280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2400" dirty="0" smtClean="0"/>
              <a:t>Anotace: </a:t>
            </a:r>
            <a:r>
              <a:rPr lang="cs-CZ" sz="2400" dirty="0" smtClean="0"/>
              <a:t>Výklad </a:t>
            </a:r>
            <a:r>
              <a:rPr lang="cs-CZ" sz="2400" dirty="0"/>
              <a:t>nového </a:t>
            </a:r>
            <a:r>
              <a:rPr lang="cs-CZ" sz="2400" dirty="0" smtClean="0"/>
              <a:t>učiva.</a:t>
            </a:r>
            <a:endParaRPr lang="cs-CZ" sz="2400" dirty="0"/>
          </a:p>
          <a:p>
            <a:pPr marL="0" lvl="0" indent="0" algn="ctr">
              <a:buNone/>
            </a:pPr>
            <a:r>
              <a:rPr lang="cs-CZ" sz="2400" dirty="0"/>
              <a:t>Autor</a:t>
            </a:r>
            <a:r>
              <a:rPr lang="cs-CZ" sz="2400" dirty="0" smtClean="0"/>
              <a:t>: Mgr. Eva </a:t>
            </a:r>
            <a:r>
              <a:rPr lang="cs-CZ" sz="2400" dirty="0"/>
              <a:t>Palovská,2011</a:t>
            </a:r>
          </a:p>
          <a:p>
            <a:pPr marL="0" lvl="0" indent="0" algn="ctr">
              <a:buNone/>
            </a:pPr>
            <a:r>
              <a:rPr lang="cs-CZ" sz="2400" dirty="0"/>
              <a:t>Ověření ve </a:t>
            </a:r>
            <a:r>
              <a:rPr lang="cs-CZ" sz="2400" dirty="0" err="1" smtClean="0"/>
              <a:t>vyuce</a:t>
            </a:r>
            <a:r>
              <a:rPr lang="cs-CZ" sz="2400" dirty="0" smtClean="0"/>
              <a:t>: 13.1.2012,2.třída</a:t>
            </a:r>
            <a:endParaRPr lang="cs-CZ" sz="2400" dirty="0"/>
          </a:p>
          <a:p>
            <a:pPr marL="0" lvl="0" indent="0" algn="ctr">
              <a:buNone/>
            </a:pPr>
            <a:r>
              <a:rPr lang="cs-CZ" sz="2400" dirty="0" smtClean="0"/>
              <a:t>Vyučovací předmět: Prvouka</a:t>
            </a:r>
          </a:p>
          <a:p>
            <a:pPr marL="0" lvl="0" indent="0" algn="ctr">
              <a:buNone/>
            </a:pPr>
            <a:r>
              <a:rPr lang="cs-CZ" sz="2400" dirty="0" smtClean="0"/>
              <a:t>Vzdělávací oblast: Člověk a jeho zdraví</a:t>
            </a:r>
            <a:endParaRPr lang="cs-CZ" sz="2400" dirty="0"/>
          </a:p>
          <a:p>
            <a:pPr marL="0" lvl="0" indent="0" algn="ctr">
              <a:buNone/>
            </a:pPr>
            <a:r>
              <a:rPr lang="cs-CZ" sz="2400" dirty="0"/>
              <a:t>Číslo </a:t>
            </a:r>
            <a:r>
              <a:rPr lang="cs-CZ" sz="2400" dirty="0" smtClean="0"/>
              <a:t>materiálu</a:t>
            </a:r>
            <a:r>
              <a:rPr lang="cs-CZ" sz="2400" dirty="0" smtClean="0"/>
              <a:t>: VY_32_INOVACE_04_Prv </a:t>
            </a:r>
            <a:r>
              <a:rPr lang="cs-CZ" sz="2400" dirty="0" smtClean="0"/>
              <a:t>III.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196752"/>
            <a:ext cx="2880320" cy="23762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779912" y="3573016"/>
            <a:ext cx="122629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Úraz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28844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27879" y="2386017"/>
            <a:ext cx="7488241" cy="2160590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4"/>
          <p:cNvSpPr txBox="1"/>
          <p:nvPr/>
        </p:nvSpPr>
        <p:spPr>
          <a:xfrm>
            <a:off x="2412205" y="5049838"/>
            <a:ext cx="4895853" cy="6461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ZŠ a MŠ Baška př. org.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    739 01 Baška 137  </a:t>
            </a:r>
          </a:p>
        </p:txBody>
      </p:sp>
      <p:sp>
        <p:nvSpPr>
          <p:cNvPr id="10" name="TextovéPole 4"/>
          <p:cNvSpPr txBox="1"/>
          <p:nvPr/>
        </p:nvSpPr>
        <p:spPr>
          <a:xfrm>
            <a:off x="970754" y="1162046"/>
            <a:ext cx="7200900" cy="5842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Práce zpracovaná v rámci projektu:</a:t>
            </a:r>
          </a:p>
        </p:txBody>
      </p:sp>
    </p:spTree>
    <p:extLst>
      <p:ext uri="{BB962C8B-B14F-4D97-AF65-F5344CB8AC3E}">
        <p14:creationId xmlns:p14="http://schemas.microsoft.com/office/powerpoint/2010/main" val="191486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8"/>
            <a:ext cx="7772400" cy="1470025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Úraz</a:t>
            </a:r>
            <a:endParaRPr lang="cs-CZ" dirty="0"/>
          </a:p>
        </p:txBody>
      </p:sp>
      <p:pic>
        <p:nvPicPr>
          <p:cNvPr id="1026" name="Picture 2" descr="C:\Users\Eva\AppData\Local\Microsoft\Windows\Temporary Internet Files\Content.IE5\3QY49SEO\MC90019774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04864"/>
            <a:ext cx="6036015" cy="4181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990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Co je to úraz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dirty="0" smtClean="0"/>
              <a:t>Úraz je porucha zdraví, ke které nejčastěji dochází na hřišti nebo v tělocvičně.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Může k úrazům dojít jinde než na hřišti                     a v tělocvičně?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944" y="5168739"/>
            <a:ext cx="2060575" cy="156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Eva\AppData\Local\Microsoft\Windows\Temporary Internet Files\Content.IE5\O17SPH0L\MC900332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6401" y="2928575"/>
            <a:ext cx="1657599" cy="392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2555776" y="4419799"/>
            <a:ext cx="4320480" cy="2315803"/>
          </a:xfrm>
          <a:prstGeom prst="wedgeRectCallout">
            <a:avLst>
              <a:gd name="adj1" fmla="val 83065"/>
              <a:gd name="adj2" fmla="val -936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Hádej, kde a jak mohlo dojít k tomuto </a:t>
            </a:r>
            <a:r>
              <a:rPr lang="cs-CZ" sz="4000" dirty="0" smtClean="0"/>
              <a:t>zranění.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45941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442" y="260648"/>
            <a:ext cx="8340725" cy="13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44824"/>
            <a:ext cx="2536156" cy="109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13176"/>
            <a:ext cx="3163887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 descr="C:\Users\Eva\AppData\Local\Microsoft\Windows\Temporary Internet Files\Content.IE5\RZ1P5W5M\MC900232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678" y="1554809"/>
            <a:ext cx="2235346" cy="244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va\AppData\Local\Microsoft\Windows\Temporary Internet Files\Content.IE5\3QY49SEO\MC90033257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68577"/>
            <a:ext cx="1932291" cy="2532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9828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42617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Zásady, které dodržujeme, když jsme svědky úrazu: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44824"/>
            <a:ext cx="8579296" cy="475252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3600" dirty="0" smtClean="0"/>
              <a:t>Okamžitě zavolat dospělého a nahlásit mu úraz.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dirty="0" smtClean="0"/>
              <a:t>Zajistit zraněnému první pomoc.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3600" dirty="0" smtClean="0"/>
              <a:t>V případě potřeby přivolat záchrannou službu na telefonním čísle 155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8" name="Picture 4" descr="C:\Users\Eva\AppData\Local\Microsoft\Windows\Temporary Internet Files\Content.IE5\Y2R7PKU5\MC90043363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8831" y="4615819"/>
            <a:ext cx="3096344" cy="2242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0892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Co má být v lékárničce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/>
              <a:t>Vyber a pojmenuj z následujících věcí ty, které patří do lékárničky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098" name="Picture 2" descr="C:\Users\Eva\AppData\Local\Microsoft\Windows\Temporary Internet Files\Content.IE5\O17SPH0L\MC900215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498" y="5723562"/>
            <a:ext cx="2963501" cy="95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va\AppData\Local\Microsoft\Windows\Temporary Internet Files\Content.IE5\3QY49SEO\MP9003372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179" y="3149582"/>
            <a:ext cx="2044807" cy="145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Eva\AppData\Local\Microsoft\Windows\Temporary Internet Files\Content.IE5\RZ1P5W5M\MC9003404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1497" y="3372801"/>
            <a:ext cx="1874520" cy="1323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va\AppData\Local\Microsoft\Windows\Temporary Internet Files\Content.IE5\Y2R7PKU5\MP90039884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497" y="2924944"/>
            <a:ext cx="1904256" cy="1360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Eva\AppData\Local\Microsoft\Windows\Temporary Internet Files\Content.IE5\Y2R7PKU5\MP9001754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6865" y="5157192"/>
            <a:ext cx="2321892" cy="154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Eva\AppData\Local\Microsoft\Windows\Temporary Internet Files\Content.IE5\3QY49SEO\MC9004136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518" y="3605035"/>
            <a:ext cx="954459" cy="143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Eva\AppData\Local\Microsoft\Windows\Temporary Internet Files\Content.IE5\O17SPH0L\MC90037135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49582"/>
            <a:ext cx="1166419" cy="343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249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1642" y="260648"/>
            <a:ext cx="8229600" cy="1143000"/>
          </a:xfr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515000" y="1628800"/>
            <a:ext cx="3018185" cy="2012123"/>
            <a:chOff x="515000" y="1628800"/>
            <a:chExt cx="3018185" cy="2012123"/>
          </a:xfrm>
        </p:grpSpPr>
        <p:pic>
          <p:nvPicPr>
            <p:cNvPr id="8" name="Picture 7" descr="C:\Users\Eva\AppData\Local\Microsoft\Windows\Temporary Internet Files\Content.IE5\Y2R7PKU5\MP900175484[1]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5000" y="1628800"/>
              <a:ext cx="3018185" cy="20121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043608" y="2060848"/>
              <a:ext cx="126989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nůžky</a:t>
              </a:r>
              <a:endParaRPr lang="cs-CZ" sz="36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539552" y="4521454"/>
            <a:ext cx="2044807" cy="2047202"/>
            <a:chOff x="539552" y="4521454"/>
            <a:chExt cx="2044807" cy="2047202"/>
          </a:xfrm>
        </p:grpSpPr>
        <p:pic>
          <p:nvPicPr>
            <p:cNvPr id="9" name="Picture 3" descr="C:\Users\Eva\AppData\Local\Microsoft\Windows\Temporary Internet Files\Content.IE5\3QY49SEO\MP900337275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5110027"/>
              <a:ext cx="2044807" cy="14586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40379" y="4521454"/>
              <a:ext cx="183095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obinadlo</a:t>
              </a:r>
              <a:endParaRPr lang="cs-CZ" sz="36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686390" y="3015695"/>
            <a:ext cx="2209566" cy="3275413"/>
            <a:chOff x="4644008" y="3138196"/>
            <a:chExt cx="2209566" cy="3275413"/>
          </a:xfrm>
        </p:grpSpPr>
        <p:pic>
          <p:nvPicPr>
            <p:cNvPr id="11" name="Picture 8" descr="C:\Users\Eva\AppData\Local\Microsoft\Windows\Temporary Internet Files\Content.IE5\3QY49SEO\MC900413624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3778653"/>
              <a:ext cx="1752408" cy="26349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940999" y="3138196"/>
              <a:ext cx="191257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teploměr</a:t>
              </a:r>
              <a:endParaRPr lang="cs-CZ" sz="36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436095" y="1693834"/>
            <a:ext cx="3276365" cy="4875038"/>
            <a:chOff x="5256075" y="1766530"/>
            <a:chExt cx="3276365" cy="4875038"/>
          </a:xfrm>
        </p:grpSpPr>
        <p:pic>
          <p:nvPicPr>
            <p:cNvPr id="12" name="Picture 9" descr="C:\Users\Eva\AppData\Local\Microsoft\Windows\Temporary Internet Files\Content.IE5\O17SPH0L\MC900371350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76256" y="1766530"/>
              <a:ext cx="1656184" cy="487503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5256075" y="5318279"/>
              <a:ext cx="2272615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/>
                <a:t>d</a:t>
              </a:r>
              <a:r>
                <a:rPr lang="cs-CZ" sz="3600" dirty="0" smtClean="0"/>
                <a:t>ezinfekční prostředek</a:t>
              </a:r>
              <a:endParaRPr lang="cs-CZ" sz="3600" dirty="0"/>
            </a:p>
          </p:txBody>
        </p:sp>
      </p:grpSp>
    </p:spTree>
    <p:extLst>
      <p:ext uri="{BB962C8B-B14F-4D97-AF65-F5344CB8AC3E}">
        <p14:creationId xmlns:p14="http://schemas.microsoft.com/office/powerpoint/2010/main" val="3460547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548680"/>
            <a:ext cx="8640960" cy="6309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Zdroje informací:</a:t>
            </a:r>
            <a:endParaRPr lang="cs-CZ" b="1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9.1.2012:,clipart:Microsoftoffice 2010</a:t>
            </a: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9.1.2012:,MÜHLHAUSEROVÁ</a:t>
            </a:r>
            <a:r>
              <a:rPr lang="cs-CZ" sz="1600" dirty="0"/>
              <a:t>, Hana; SVOBODOVÁ, Jaromíra. PRVOUKA 2. Brno : Nová škola, 2001. Nemoc a </a:t>
            </a:r>
            <a:r>
              <a:rPr lang="cs-CZ" sz="1600" dirty="0" err="1" smtClean="0"/>
              <a:t>ůraz</a:t>
            </a:r>
            <a:r>
              <a:rPr lang="cs-CZ" sz="1600" dirty="0" smtClean="0"/>
              <a:t> , </a:t>
            </a:r>
            <a:r>
              <a:rPr lang="cs-CZ" sz="1600" dirty="0"/>
              <a:t>s. 63.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263810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206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Základní škola a Mateřská škola, Baška, p. o. Baška 137, 739 01 Baška</vt:lpstr>
      <vt:lpstr>Prezentace aplikace PowerPoint</vt:lpstr>
      <vt:lpstr>Úraz</vt:lpstr>
      <vt:lpstr>Co je to úraz ?</vt:lpstr>
      <vt:lpstr>Prezentace aplikace PowerPoint</vt:lpstr>
      <vt:lpstr>Zásady, které dodržujeme, když jsme svědky úrazu:</vt:lpstr>
      <vt:lpstr>Co má být v lékárničce</vt:lpstr>
      <vt:lpstr>Správné 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33</cp:revision>
  <dcterms:created xsi:type="dcterms:W3CDTF">2011-10-15T12:21:46Z</dcterms:created>
  <dcterms:modified xsi:type="dcterms:W3CDTF">2012-04-02T19:56:22Z</dcterms:modified>
</cp:coreProperties>
</file>