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168DB5-CD68-47E9-945F-B6B792C771ED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EC9B46-4803-42FC-BD88-9CD66B5FC0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4932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EC9B46-4803-42FC-BD88-9CD66B5FC0F0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EC9B46-4803-42FC-BD88-9CD66B5FC0F0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EC9B46-4803-42FC-BD88-9CD66B5FC0F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EC9B46-4803-42FC-BD88-9CD66B5FC0F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EC9B46-4803-42FC-BD88-9CD66B5FC0F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EC9B46-4803-42FC-BD88-9CD66B5FC0F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EC9B46-4803-42FC-BD88-9CD66B5FC0F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62087-34E7-4977-9A24-7F82401B8E45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7600A44-9E9B-4C73-9DC6-235FF0CACE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62087-34E7-4977-9A24-7F82401B8E45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7600A44-9E9B-4C73-9DC6-235FF0CACE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62087-34E7-4977-9A24-7F82401B8E45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00A44-9E9B-4C73-9DC6-235FF0CACE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62087-34E7-4977-9A24-7F82401B8E45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00A44-9E9B-4C73-9DC6-235FF0CACE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62087-34E7-4977-9A24-7F82401B8E45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7600A44-9E9B-4C73-9DC6-235FF0CACE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62087-34E7-4977-9A24-7F82401B8E45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00A44-9E9B-4C73-9DC6-235FF0CACE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62087-34E7-4977-9A24-7F82401B8E45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00A44-9E9B-4C73-9DC6-235FF0CACE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62087-34E7-4977-9A24-7F82401B8E45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00A44-9E9B-4C73-9DC6-235FF0CACE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62087-34E7-4977-9A24-7F82401B8E45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00A44-9E9B-4C73-9DC6-235FF0CACE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62087-34E7-4977-9A24-7F82401B8E45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00A44-9E9B-4C73-9DC6-235FF0CACE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62087-34E7-4977-9A24-7F82401B8E45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00A44-9E9B-4C73-9DC6-235FF0CACE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F362087-34E7-4977-9A24-7F82401B8E45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7600A44-9E9B-4C73-9DC6-235FF0CACE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381000" y="6075786"/>
            <a:ext cx="7503368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81000" y="6309320"/>
            <a:ext cx="6351240" cy="144016"/>
          </a:xfrm>
        </p:spPr>
        <p:txBody>
          <a:bodyPr>
            <a:normAutofit fontScale="25000" lnSpcReduction="20000"/>
          </a:bodyPr>
          <a:lstStyle/>
          <a:p>
            <a:endParaRPr lang="cs-CZ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260648"/>
            <a:ext cx="6624736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5245937"/>
              </p:ext>
            </p:extLst>
          </p:nvPr>
        </p:nvGraphicFramePr>
        <p:xfrm>
          <a:off x="863588" y="2005140"/>
          <a:ext cx="7128792" cy="38829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29.2.2012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VY_32_INOVACE_20_DĚJEPIS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Nejnovější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dějiny – Pád komunistických režimů, Československo, politické změny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  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Pád komunistických režimů,Československo, polit.  změny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b="1" dirty="0" smtClean="0"/>
              <a:t>1. Přiřaď správnou odpověď: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Co znamená slovo perestrojka a s jakým politikem je spojená? Vyber správnou odpověď.</a:t>
            </a: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1691680" y="4005064"/>
            <a:ext cx="2304256" cy="129614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Přestavba, </a:t>
            </a:r>
            <a:r>
              <a:rPr lang="cs-CZ" dirty="0" err="1" smtClean="0"/>
              <a:t>Gorbačov</a:t>
            </a:r>
            <a:endParaRPr lang="cs-CZ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5220072" y="4005064"/>
            <a:ext cx="2304256" cy="129614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Přeměna,  Jelcin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None/>
            </a:pPr>
            <a:r>
              <a:rPr lang="cs-CZ" b="1" dirty="0" smtClean="0"/>
              <a:t>2. Rozhodni, zda tvrzení jsou pravdivá: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1. Pád komunismu v Československu odstartoval 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  tvrdý zásah policie proti demonstrujícím   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  studentům 17. listopadu 1989.</a:t>
            </a:r>
          </a:p>
          <a:p>
            <a:pPr marL="514350" indent="-514350">
              <a:buNone/>
            </a:pPr>
            <a:r>
              <a:rPr lang="cs-CZ" dirty="0" smtClean="0"/>
              <a:t>        ANO-NE</a:t>
            </a:r>
          </a:p>
          <a:p>
            <a:pPr marL="514350" indent="-514350">
              <a:buNone/>
            </a:pPr>
            <a:r>
              <a:rPr lang="cs-CZ" dirty="0" smtClean="0"/>
              <a:t>    2</a:t>
            </a:r>
            <a:r>
              <a:rPr lang="cs-CZ" dirty="0"/>
              <a:t>.</a:t>
            </a:r>
            <a:r>
              <a:rPr lang="cs-CZ" dirty="0" smtClean="0"/>
              <a:t> Posledním komunistickým prezidentem byl </a:t>
            </a:r>
          </a:p>
          <a:p>
            <a:pPr marL="514350" indent="-514350">
              <a:buNone/>
            </a:pPr>
            <a:r>
              <a:rPr lang="cs-CZ" dirty="0" smtClean="0"/>
              <a:t>        M. Jakeš.</a:t>
            </a:r>
          </a:p>
          <a:p>
            <a:pPr marL="514350" indent="-514350">
              <a:buNone/>
            </a:pPr>
            <a:r>
              <a:rPr lang="cs-CZ" dirty="0" smtClean="0"/>
              <a:t>        ANO-NE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3. Charta 77 sdružovala umělce, kteří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podporovali komunistický režim.</a:t>
            </a:r>
          </a:p>
          <a:p>
            <a:pPr>
              <a:buNone/>
            </a:pPr>
            <a:r>
              <a:rPr lang="cs-CZ" dirty="0" smtClean="0"/>
              <a:t>     ANO-NE</a:t>
            </a:r>
          </a:p>
          <a:p>
            <a:pPr>
              <a:buNone/>
            </a:pPr>
            <a:r>
              <a:rPr lang="cs-CZ" dirty="0" smtClean="0"/>
              <a:t> 4. Mezi chartisty nepatřil V. Havel.</a:t>
            </a:r>
          </a:p>
          <a:p>
            <a:pPr>
              <a:buNone/>
            </a:pPr>
            <a:r>
              <a:rPr lang="cs-CZ" dirty="0" smtClean="0"/>
              <a:t>     ANO-NE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3. Dokonči větu:</a:t>
            </a:r>
          </a:p>
          <a:p>
            <a:pPr>
              <a:buNone/>
            </a:pPr>
            <a:r>
              <a:rPr lang="cs-CZ" dirty="0" smtClean="0"/>
              <a:t>    V novém demokratickém  Československu byl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zvolen prezidentem …………………………………..   </a:t>
            </a:r>
          </a:p>
          <a:p>
            <a:pPr>
              <a:buNone/>
            </a:pPr>
            <a:r>
              <a:rPr lang="cs-CZ" dirty="0" smtClean="0"/>
              <a:t>    Československo jako společný stát Čechů a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Slováků zaniklo k 31.12. ….  .</a:t>
            </a:r>
          </a:p>
          <a:p>
            <a:pPr>
              <a:buNone/>
            </a:pPr>
            <a:r>
              <a:rPr lang="cs-CZ" dirty="0" smtClean="0"/>
              <a:t>    V roce ………..opustily naši zemi sovětské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jednotky.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4. Vysvětli pojmy:</a:t>
            </a:r>
          </a:p>
          <a:p>
            <a:pPr>
              <a:buNone/>
            </a:pPr>
            <a:r>
              <a:rPr lang="cs-CZ" dirty="0" smtClean="0"/>
              <a:t>    Totalitní režim</a:t>
            </a:r>
          </a:p>
          <a:p>
            <a:pPr>
              <a:buNone/>
            </a:pPr>
            <a:r>
              <a:rPr lang="cs-CZ" dirty="0" smtClean="0"/>
              <a:t>    RVHP</a:t>
            </a:r>
          </a:p>
          <a:p>
            <a:pPr>
              <a:buNone/>
            </a:pPr>
            <a:r>
              <a:rPr lang="cs-CZ" dirty="0" smtClean="0"/>
              <a:t>    Samizdat</a:t>
            </a:r>
          </a:p>
          <a:p>
            <a:pPr>
              <a:buNone/>
            </a:pPr>
            <a:r>
              <a:rPr lang="cs-CZ" dirty="0" smtClean="0"/>
              <a:t>    Sovětský blok</a:t>
            </a:r>
          </a:p>
          <a:p>
            <a:pPr>
              <a:buNone/>
            </a:pPr>
            <a:r>
              <a:rPr lang="cs-CZ" dirty="0" smtClean="0"/>
              <a:t>    Disident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5. Přiřaď rok k události:</a:t>
            </a:r>
          </a:p>
          <a:p>
            <a:pPr>
              <a:buNone/>
            </a:pPr>
            <a:r>
              <a:rPr lang="cs-CZ" dirty="0" smtClean="0"/>
              <a:t>Sjednocení Německa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Rozpad SSSR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První svobodné volby po roce 1989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Vstup ČR do EU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5220072" y="1700808"/>
            <a:ext cx="113042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1990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7092280" y="2348880"/>
            <a:ext cx="12024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1991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5220072" y="2924944"/>
            <a:ext cx="113042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1990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6948264" y="3789040"/>
            <a:ext cx="122413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Řešení:</a:t>
            </a:r>
          </a:p>
          <a:p>
            <a:pPr marL="0" indent="0">
              <a:buNone/>
            </a:pPr>
            <a:r>
              <a:rPr lang="cs-CZ" dirty="0" smtClean="0"/>
              <a:t>1. Perestrojka-M. Gorbačov</a:t>
            </a:r>
          </a:p>
          <a:p>
            <a:pPr marL="514350" indent="-514350">
              <a:buNone/>
            </a:pPr>
            <a:r>
              <a:rPr lang="cs-CZ" dirty="0" smtClean="0"/>
              <a:t>2.  1.Pád </a:t>
            </a:r>
            <a:r>
              <a:rPr lang="cs-CZ" dirty="0"/>
              <a:t>komunismu v Československu odstartoval </a:t>
            </a:r>
            <a:r>
              <a:rPr lang="cs-CZ" dirty="0" smtClean="0"/>
              <a:t>  </a:t>
            </a:r>
          </a:p>
          <a:p>
            <a:pPr marL="514350" indent="-514350">
              <a:buNone/>
            </a:pPr>
            <a:r>
              <a:rPr lang="cs-CZ" dirty="0" smtClean="0"/>
              <a:t>         tvrdý </a:t>
            </a:r>
            <a:r>
              <a:rPr lang="cs-CZ" dirty="0"/>
              <a:t>zásah policie proti demonstrujícím </a:t>
            </a:r>
            <a:r>
              <a:rPr lang="cs-CZ" dirty="0" smtClean="0"/>
              <a:t>  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   studentům </a:t>
            </a:r>
            <a:r>
              <a:rPr lang="cs-CZ" dirty="0"/>
              <a:t>17. listopadu 1989.</a:t>
            </a:r>
          </a:p>
          <a:p>
            <a:pPr marL="514350" indent="-514350">
              <a:buNone/>
            </a:pPr>
            <a:r>
              <a:rPr lang="cs-CZ" dirty="0"/>
              <a:t>      </a:t>
            </a:r>
            <a:r>
              <a:rPr lang="cs-CZ" dirty="0" smtClean="0"/>
              <a:t>   </a:t>
            </a:r>
            <a:r>
              <a:rPr lang="cs-CZ" u="sng" dirty="0" smtClean="0"/>
              <a:t>ANO</a:t>
            </a:r>
            <a:r>
              <a:rPr lang="cs-CZ" dirty="0" smtClean="0"/>
              <a:t>-NE</a:t>
            </a:r>
            <a:endParaRPr lang="cs-CZ" dirty="0"/>
          </a:p>
          <a:p>
            <a:pPr marL="514350" indent="-514350">
              <a:buNone/>
            </a:pPr>
            <a:r>
              <a:rPr lang="cs-CZ" dirty="0" smtClean="0"/>
              <a:t>      2. </a:t>
            </a:r>
            <a:r>
              <a:rPr lang="cs-CZ" dirty="0"/>
              <a:t>Posledním komunistickým prezidentem byl </a:t>
            </a:r>
          </a:p>
          <a:p>
            <a:pPr marL="514350" indent="-514350">
              <a:buNone/>
            </a:pPr>
            <a:r>
              <a:rPr lang="cs-CZ" dirty="0"/>
              <a:t>    </a:t>
            </a:r>
            <a:r>
              <a:rPr lang="cs-CZ" dirty="0" smtClean="0"/>
              <a:t>      M</a:t>
            </a:r>
            <a:r>
              <a:rPr lang="cs-CZ" dirty="0"/>
              <a:t>. Jakeš.</a:t>
            </a:r>
          </a:p>
          <a:p>
            <a:pPr marL="514350" indent="-514350">
              <a:buNone/>
            </a:pPr>
            <a:r>
              <a:rPr lang="cs-CZ" dirty="0"/>
              <a:t>     </a:t>
            </a:r>
            <a:r>
              <a:rPr lang="cs-CZ" dirty="0" smtClean="0"/>
              <a:t>     ANO-</a:t>
            </a:r>
            <a:r>
              <a:rPr lang="cs-CZ" u="sng" dirty="0" smtClean="0"/>
              <a:t>NE</a:t>
            </a:r>
            <a:endParaRPr lang="cs-CZ" u="sng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9437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3. </a:t>
            </a:r>
            <a:r>
              <a:rPr lang="cs-CZ" dirty="0"/>
              <a:t>Charta 77 sdružovala umělce, kteří </a:t>
            </a: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podporovali </a:t>
            </a:r>
            <a:r>
              <a:rPr lang="cs-CZ" dirty="0"/>
              <a:t>komunistický režim.</a:t>
            </a:r>
          </a:p>
          <a:p>
            <a:pPr>
              <a:buNone/>
            </a:pPr>
            <a:r>
              <a:rPr lang="cs-CZ" dirty="0"/>
              <a:t>    </a:t>
            </a:r>
            <a:r>
              <a:rPr lang="cs-CZ" dirty="0" smtClean="0"/>
              <a:t>      ANO-</a:t>
            </a:r>
            <a:r>
              <a:rPr lang="cs-CZ" u="sng" dirty="0" smtClean="0"/>
              <a:t>NE</a:t>
            </a:r>
            <a:endParaRPr lang="cs-CZ" u="sng" dirty="0"/>
          </a:p>
          <a:p>
            <a:pPr>
              <a:buNone/>
            </a:pPr>
            <a:r>
              <a:rPr lang="cs-CZ" dirty="0" smtClean="0"/>
              <a:t>     4. </a:t>
            </a:r>
            <a:r>
              <a:rPr lang="cs-CZ" dirty="0"/>
              <a:t>Mezi chartisty nepatřil V. Havel.</a:t>
            </a:r>
          </a:p>
          <a:p>
            <a:pPr>
              <a:buNone/>
            </a:pPr>
            <a:r>
              <a:rPr lang="cs-CZ" dirty="0"/>
              <a:t>   </a:t>
            </a:r>
            <a:r>
              <a:rPr lang="cs-CZ" dirty="0" smtClean="0"/>
              <a:t>       ANO-</a:t>
            </a:r>
            <a:r>
              <a:rPr lang="cs-CZ" u="sng" dirty="0" smtClean="0"/>
              <a:t>NE</a:t>
            </a:r>
            <a:endParaRPr lang="cs-CZ" u="sng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5112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3.Dokončení vět: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/>
              <a:t>V novém demokratickém  Československu byl zvolen </a:t>
            </a:r>
            <a:r>
              <a:rPr lang="cs-CZ" dirty="0" smtClean="0"/>
              <a:t>prezidentem </a:t>
            </a:r>
            <a:r>
              <a:rPr lang="cs-CZ" u="sng" dirty="0" smtClean="0"/>
              <a:t>Václav Havel</a:t>
            </a:r>
            <a:r>
              <a:rPr lang="cs-CZ" dirty="0" smtClean="0"/>
              <a:t>.   </a:t>
            </a:r>
            <a:endParaRPr lang="cs-CZ" dirty="0"/>
          </a:p>
          <a:p>
            <a:pPr>
              <a:buNone/>
            </a:pPr>
            <a:r>
              <a:rPr lang="cs-CZ" dirty="0"/>
              <a:t>  Československo jako společný stát Čechů a Slováků </a:t>
            </a:r>
            <a:r>
              <a:rPr lang="cs-CZ" dirty="0" smtClean="0"/>
              <a:t>zaniklo k 31.12. </a:t>
            </a:r>
            <a:r>
              <a:rPr lang="cs-CZ" u="sng" dirty="0" smtClean="0"/>
              <a:t>1992.</a:t>
            </a:r>
            <a:endParaRPr lang="cs-CZ" u="sng" dirty="0"/>
          </a:p>
          <a:p>
            <a:pPr>
              <a:buNone/>
            </a:pPr>
            <a:r>
              <a:rPr lang="cs-CZ" dirty="0"/>
              <a:t>  V roce </a:t>
            </a:r>
            <a:r>
              <a:rPr lang="cs-CZ" u="sng" dirty="0" smtClean="0"/>
              <a:t>1991</a:t>
            </a:r>
            <a:r>
              <a:rPr lang="cs-CZ" dirty="0" smtClean="0"/>
              <a:t> opustily </a:t>
            </a:r>
            <a:r>
              <a:rPr lang="cs-CZ" dirty="0"/>
              <a:t>naši zemi sovětské jednotky.</a:t>
            </a:r>
          </a:p>
        </p:txBody>
      </p:sp>
    </p:spTree>
    <p:extLst>
      <p:ext uri="{BB962C8B-B14F-4D97-AF65-F5344CB8AC3E}">
        <p14:creationId xmlns:p14="http://schemas.microsoft.com/office/powerpoint/2010/main" val="1758376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4. Vysvětli </a:t>
            </a:r>
            <a:r>
              <a:rPr lang="cs-CZ" b="1" dirty="0"/>
              <a:t>pojmy:</a:t>
            </a:r>
          </a:p>
          <a:p>
            <a:pPr>
              <a:buNone/>
            </a:pPr>
            <a:r>
              <a:rPr lang="cs-CZ" dirty="0"/>
              <a:t>Totalitní </a:t>
            </a:r>
            <a:r>
              <a:rPr lang="cs-CZ" dirty="0" smtClean="0"/>
              <a:t>režim – nedemokratický politický režim</a:t>
            </a:r>
            <a:endParaRPr lang="cs-CZ" dirty="0"/>
          </a:p>
          <a:p>
            <a:pPr>
              <a:buNone/>
            </a:pPr>
            <a:r>
              <a:rPr lang="cs-CZ" dirty="0" smtClean="0"/>
              <a:t>RVHP     -    Rada vzájemné hospodářské pomoci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ekonomická spolupráce komunistických států</a:t>
            </a:r>
            <a:endParaRPr lang="cs-CZ" dirty="0"/>
          </a:p>
          <a:p>
            <a:pPr>
              <a:buNone/>
            </a:pPr>
            <a:r>
              <a:rPr lang="cs-CZ" dirty="0" smtClean="0"/>
              <a:t>Samizdat – vydávání knih, které byly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komunistickému režimu nepohodlné</a:t>
            </a:r>
            <a:endParaRPr lang="cs-CZ" dirty="0"/>
          </a:p>
          <a:p>
            <a:pPr>
              <a:buNone/>
            </a:pPr>
            <a:r>
              <a:rPr lang="cs-CZ" dirty="0"/>
              <a:t>Sovětský </a:t>
            </a:r>
            <a:r>
              <a:rPr lang="cs-CZ" dirty="0" smtClean="0"/>
              <a:t>blok –seskupení států, které byly pod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vlivem SSSR</a:t>
            </a:r>
            <a:endParaRPr lang="cs-CZ" dirty="0"/>
          </a:p>
          <a:p>
            <a:pPr>
              <a:buNone/>
            </a:pPr>
            <a:r>
              <a:rPr lang="cs-CZ" dirty="0" smtClean="0"/>
              <a:t>Disident – člověk, který odmítá politické názory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vládnoucí strany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630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5. Událost-rok:</a:t>
            </a:r>
            <a:endParaRPr lang="cs-CZ" b="1" dirty="0"/>
          </a:p>
          <a:p>
            <a:pPr>
              <a:buNone/>
            </a:pPr>
            <a:r>
              <a:rPr lang="cs-CZ" dirty="0" smtClean="0"/>
              <a:t>    Sjednocení Německa - 1990</a:t>
            </a:r>
            <a:endParaRPr lang="cs-CZ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Rozpad SSSR - 1991</a:t>
            </a:r>
            <a:endParaRPr lang="cs-CZ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První </a:t>
            </a:r>
            <a:r>
              <a:rPr lang="cs-CZ" dirty="0"/>
              <a:t>svobodné volby po roce </a:t>
            </a:r>
            <a:r>
              <a:rPr lang="cs-CZ" dirty="0" smtClean="0"/>
              <a:t>1989 - 1990</a:t>
            </a:r>
            <a:endParaRPr lang="cs-CZ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Vstup </a:t>
            </a:r>
            <a:r>
              <a:rPr lang="cs-CZ" dirty="0"/>
              <a:t>ČR do </a:t>
            </a:r>
            <a:r>
              <a:rPr lang="cs-CZ" dirty="0" smtClean="0"/>
              <a:t>EU - 2004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5175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Zdroj:</a:t>
            </a:r>
          </a:p>
          <a:p>
            <a:pPr marL="0" indent="0">
              <a:buNone/>
            </a:pPr>
            <a:r>
              <a:rPr lang="cs-CZ" smtClean="0"/>
              <a:t>Vlastní tvorba</a:t>
            </a:r>
          </a:p>
          <a:p>
            <a:pPr marL="0" indent="0">
              <a:buNone/>
            </a:pPr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dirty="0" smtClean="0"/>
              <a:t>Žáci si zopakují klíčové události 80.a 90. let 20. století, kdy se hroutil sovětský blok. Uvědomí si dopad těchto událostí na dějiny našeho státu, připomenou si význam Václava Havla.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0650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86</TotalTime>
  <Words>488</Words>
  <Application>Microsoft Office PowerPoint</Application>
  <PresentationFormat>Předvádění na obrazovce (4:3)</PresentationFormat>
  <Paragraphs>99</Paragraphs>
  <Slides>13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Pád komunistických režimů,Československo, polit.  změny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NB</cp:lastModifiedBy>
  <cp:revision>21</cp:revision>
  <dcterms:created xsi:type="dcterms:W3CDTF">2011-11-01T09:54:20Z</dcterms:created>
  <dcterms:modified xsi:type="dcterms:W3CDTF">2012-04-02T20:22:50Z</dcterms:modified>
</cp:coreProperties>
</file>