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24" r:id="rId1"/>
  </p:sldMasterIdLst>
  <p:handoutMasterIdLst>
    <p:handoutMasterId r:id="rId12"/>
  </p:handout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700690-44DF-4924-9CE6-8CA91F93991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2C15D1-12F2-4592-A9EF-694F2CA14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5952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25" r:id="rId1"/>
    <p:sldLayoutId id="2147484226" r:id="rId2"/>
    <p:sldLayoutId id="2147484227" r:id="rId3"/>
    <p:sldLayoutId id="2147484228" r:id="rId4"/>
    <p:sldLayoutId id="2147484229" r:id="rId5"/>
    <p:sldLayoutId id="2147484230" r:id="rId6"/>
    <p:sldLayoutId id="2147484231" r:id="rId7"/>
    <p:sldLayoutId id="2147484232" r:id="rId8"/>
    <p:sldLayoutId id="2147484233" r:id="rId9"/>
    <p:sldLayoutId id="2147484234" r:id="rId10"/>
    <p:sldLayoutId id="214748423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BDelezn%C3%A9_hory" TargetMode="External"/><Relationship Id="rId3" Type="http://schemas.openxmlformats.org/officeDocument/2006/relationships/hyperlink" Target="http://cs.wikipedia.org/wiki/Jihlava" TargetMode="External"/><Relationship Id="rId7" Type="http://schemas.openxmlformats.org/officeDocument/2006/relationships/hyperlink" Target="http://cs.wikipedia.org/wiki/Karel_Havl%C3%AD%C4%8Dek_Borovsk%C3%BD" TargetMode="External"/><Relationship Id="rId2" Type="http://schemas.openxmlformats.org/officeDocument/2006/relationships/hyperlink" Target="http://cs.wikipedia.org/wiki/Kraj_Vyso%C4%8D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el%C4%8D" TargetMode="External"/><Relationship Id="rId5" Type="http://schemas.openxmlformats.org/officeDocument/2006/relationships/hyperlink" Target="http://cs.wikipedia.org/wiki/%C5%BD%C4%8F%C3%A1r_nad_S%C3%A1zavou_(kl%C3%A1%C5%A1ter)" TargetMode="External"/><Relationship Id="rId4" Type="http://schemas.openxmlformats.org/officeDocument/2006/relationships/hyperlink" Target="http://cs.wikipedia.org/wiki/Pelh%C5%99im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70708601"/>
              </p:ext>
            </p:extLst>
          </p:nvPr>
        </p:nvGraphicFramePr>
        <p:xfrm>
          <a:off x="179512" y="260648"/>
          <a:ext cx="5791200" cy="8047038"/>
        </p:xfrm>
        <a:graphic>
          <a:graphicData uri="http://schemas.openxmlformats.org/presentationml/2006/ole">
            <p:oleObj spid="_x0000_s1049" name="Document" r:id="rId3" imgW="6355444" imgH="8849403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80528" y="0"/>
            <a:ext cx="8748464" cy="1584176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Kraj Vysočina</a:t>
            </a:r>
            <a:endParaRPr lang="cs-CZ" sz="8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  <a:latin typeface="Segoe Script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44824"/>
            <a:ext cx="3480048" cy="4797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229600" cy="1399032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Obsah</a:t>
            </a:r>
            <a:endParaRPr lang="cs-CZ" sz="7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Základní informace</a:t>
            </a:r>
          </a:p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Navštěvované oblasti</a:t>
            </a:r>
          </a:p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Zdroje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68960"/>
            <a:ext cx="5895975" cy="33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0"/>
            <a:ext cx="10153128" cy="1399032"/>
          </a:xfrm>
        </p:spPr>
        <p:txBody>
          <a:bodyPr>
            <a:noAutofit/>
          </a:bodyPr>
          <a:lstStyle/>
          <a:p>
            <a:r>
              <a:rPr lang="cs-CZ" sz="6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Základní informace</a:t>
            </a:r>
            <a:endParaRPr lang="cs-CZ" sz="6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388424" cy="6048672"/>
          </a:xfrm>
        </p:spPr>
        <p:txBody>
          <a:bodyPr>
            <a:normAutofit/>
          </a:bodyPr>
          <a:lstStyle/>
          <a:p>
            <a:pPr lvl="1"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Poloha: pomezí Čech a Moravy, střed ČR</a:t>
            </a:r>
          </a:p>
          <a:p>
            <a:pPr lvl="1"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Krajské město - Jihlava</a:t>
            </a:r>
          </a:p>
          <a:p>
            <a:pPr lvl="1"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Dělí se na 5 okresů</a:t>
            </a:r>
          </a:p>
          <a:p>
            <a:pPr lvl="1"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Kraj vznikl v roce 2000 jako vyšší územní samosprávný celek</a:t>
            </a:r>
          </a:p>
          <a:p>
            <a:pPr lvl="1"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u="sng" dirty="0" smtClean="0"/>
              <a:t>Název kraje:</a:t>
            </a:r>
            <a:r>
              <a:rPr lang="cs-CZ" sz="2400" dirty="0" smtClean="0"/>
              <a:t> do r. 2001Jihlavský kraj, do července 2011 Vysočina, dnes </a:t>
            </a:r>
            <a:r>
              <a:rPr lang="cs-CZ" sz="2400" b="1" dirty="0" smtClean="0"/>
              <a:t>Kraj Vysočina</a:t>
            </a:r>
            <a:endParaRPr lang="cs-CZ" sz="2400" dirty="0" smtClean="0"/>
          </a:p>
          <a:p>
            <a:pPr lvl="1"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Nalezneme zde mnoho kulturních památek</a:t>
            </a:r>
          </a:p>
          <a:p>
            <a:pPr lvl="1"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u="sng" dirty="0" smtClean="0"/>
              <a:t>Největší města:</a:t>
            </a:r>
            <a:r>
              <a:rPr lang="cs-CZ" sz="2400" dirty="0" smtClean="0"/>
              <a:t> Jihlava, Pelhřimov,</a:t>
            </a:r>
          </a:p>
          <a:p>
            <a:pPr>
              <a:buClr>
                <a:srgbClr val="C00000"/>
              </a:buClr>
              <a:buNone/>
            </a:pPr>
            <a:r>
              <a:rPr lang="cs-CZ" sz="2800" dirty="0" smtClean="0"/>
              <a:t>     	</a:t>
            </a:r>
            <a:r>
              <a:rPr lang="cs-CZ" sz="2400" dirty="0" smtClean="0"/>
              <a:t>Třebíč, Havlíčkův Brod, Žďár nad Sázavou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672"/>
            <a:ext cx="6120680" cy="61221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			Jihlava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Starobylé královské město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Leží na řece Jihlavě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Dříve těžba stříbra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Název podle kamenů na dně řeky (jehla = staročesky jihla)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1249 – sepsáno “horní právo“ (pravidla pro těžbu kovů)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Na příkaz Marie Terezie jsou zde kameny znázorňující hranici Čech a Moravy (tzv. hraničníky)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ZOO, výroba piva Ježek</a:t>
            </a:r>
          </a:p>
          <a:p>
            <a:pPr>
              <a:buClr>
                <a:srgbClr val="C00000"/>
              </a:buClr>
              <a:buNone/>
            </a:pP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6930" y="1196752"/>
            <a:ext cx="2709863" cy="310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32656"/>
            <a:ext cx="5832648" cy="6122152"/>
          </a:xfrm>
        </p:spPr>
        <p:txBody>
          <a:bodyPr/>
          <a:lstStyle/>
          <a:p>
            <a:pPr>
              <a:buNone/>
            </a:pPr>
            <a:r>
              <a:rPr lang="cs-CZ" sz="36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Pelhřimov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Muzeum výkonů českých a světových rekordmanů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None/>
            </a:pPr>
            <a:r>
              <a:rPr lang="cs-CZ" sz="36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Třebíč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u="sng" dirty="0" smtClean="0"/>
              <a:t>Památky UNESCO:</a:t>
            </a:r>
          </a:p>
          <a:p>
            <a:pPr>
              <a:buClr>
                <a:srgbClr val="C00000"/>
              </a:buClr>
              <a:buNone/>
            </a:pPr>
            <a:r>
              <a:rPr lang="cs-CZ" sz="2400" dirty="0" smtClean="0"/>
              <a:t>     Židovská čtvrť</a:t>
            </a:r>
          </a:p>
          <a:p>
            <a:pPr>
              <a:buClr>
                <a:srgbClr val="C00000"/>
              </a:buClr>
              <a:buNone/>
            </a:pPr>
            <a:r>
              <a:rPr lang="cs-CZ" sz="2400" dirty="0" smtClean="0"/>
              <a:t>     Židovský hřbitov</a:t>
            </a:r>
          </a:p>
          <a:p>
            <a:pPr>
              <a:buClr>
                <a:srgbClr val="C00000"/>
              </a:buClr>
              <a:buNone/>
            </a:pPr>
            <a:r>
              <a:rPr lang="cs-CZ" sz="2400" dirty="0" smtClean="0"/>
              <a:t>     Bazilika sv. Prokopa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88840"/>
            <a:ext cx="4355976" cy="2804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5040560" cy="6050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Žďár nad Sázavou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Zasahuje do CHKO Žďárské vrchy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Leží na řece Sázavě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Památka UNESCO – Kostel sv. Jana Nepomuckého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None/>
            </a:pPr>
            <a:r>
              <a:rPr lang="cs-CZ" sz="36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Telč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Památka UNESCO – historické centrum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082107"/>
            <a:ext cx="3659560" cy="2766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96916"/>
            <a:ext cx="4873896" cy="2361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672"/>
            <a:ext cx="5328592" cy="6050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Havlíčkův Brod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Dříve Německý Brod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Jméno podle Karla Havlíčka Borovského (spisovatele, který zde žil)</a:t>
            </a:r>
          </a:p>
          <a:p>
            <a:pPr>
              <a:buClr>
                <a:srgbClr val="C00000"/>
              </a:buClr>
              <a:buNone/>
            </a:pPr>
            <a:endParaRPr lang="cs-CZ" sz="2400" dirty="0" smtClean="0">
              <a:effectLst>
                <a:glow rad="63500">
                  <a:schemeClr val="accent6">
                    <a:satMod val="175000"/>
                    <a:alpha val="40000"/>
                  </a:schemeClr>
                </a:glow>
                <a:reflection blurRad="6350" stA="60000" endA="900" endPos="58000" dir="5400000" sy="-100000" algn="bl" rotWithShape="0"/>
              </a:effectLst>
            </a:endParaRPr>
          </a:p>
          <a:p>
            <a:pPr>
              <a:buNone/>
            </a:pPr>
            <a:r>
              <a:rPr lang="cs-CZ" sz="40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Vodstvo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Řeky: Sázava, Jihlava, Svratka, </a:t>
            </a:r>
            <a:r>
              <a:rPr lang="cs-CZ" sz="2400" dirty="0" err="1" smtClean="0"/>
              <a:t>Želivka</a:t>
            </a:r>
            <a:r>
              <a:rPr lang="cs-CZ" sz="2400" dirty="0" smtClean="0"/>
              <a:t>, Doubrava…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Rybník Velké </a:t>
            </a:r>
            <a:r>
              <a:rPr lang="cs-CZ" sz="2400" dirty="0" err="1" smtClean="0"/>
              <a:t>Dářko</a:t>
            </a: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Přehradní nádrž </a:t>
            </a:r>
            <a:r>
              <a:rPr lang="cs-CZ" sz="2400" dirty="0" err="1" smtClean="0"/>
              <a:t>Dalešice</a:t>
            </a: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Na řece </a:t>
            </a:r>
            <a:r>
              <a:rPr lang="cs-CZ" sz="2400" dirty="0" err="1" smtClean="0"/>
              <a:t>Želivce</a:t>
            </a:r>
            <a:r>
              <a:rPr lang="cs-CZ" sz="2400" dirty="0" smtClean="0"/>
              <a:t> nádrž </a:t>
            </a:r>
            <a:r>
              <a:rPr lang="cs-CZ" sz="2400" dirty="0" err="1" smtClean="0"/>
              <a:t>Švihov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162"/>
          <a:stretch/>
        </p:blipFill>
        <p:spPr bwMode="auto">
          <a:xfrm>
            <a:off x="5724128" y="836712"/>
            <a:ext cx="2448272" cy="2765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0"/>
            <a:ext cx="8363272" cy="1399032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Navštěvované oblasti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8363272" cy="51140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Území kraje leží v oblasti Českomoravské vrchoviny</a:t>
            </a:r>
          </a:p>
          <a:p>
            <a:pPr>
              <a:buClr>
                <a:srgbClr val="C00000"/>
              </a:buClr>
              <a:buNone/>
            </a:pPr>
            <a:r>
              <a:rPr lang="cs-CZ" sz="32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Žďárské vrchy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Na severu území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CHKO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Nejvyšší vrchol – Devět skal (836 m)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None/>
            </a:pPr>
            <a:endParaRPr lang="cs-CZ" sz="2400" dirty="0" smtClean="0"/>
          </a:p>
          <a:p>
            <a:pPr>
              <a:buClr>
                <a:srgbClr val="C00000"/>
              </a:buClr>
              <a:buNone/>
            </a:pPr>
            <a:r>
              <a:rPr lang="cs-CZ" sz="3200" dirty="0" smtClean="0">
                <a:solidFill>
                  <a:srgbClr val="C000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  <a:reflection blurRad="6350" stA="60000" endA="900" endPos="58000" dir="5400000" sy="-100000" algn="bl" rotWithShape="0"/>
                </a:effectLst>
              </a:rPr>
              <a:t>Železné hory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CHKO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 smtClean="0"/>
              <a:t>Nejvyšší vrchol – Vestec (668 m)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61048"/>
            <a:ext cx="3381400" cy="2302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404664"/>
            <a:ext cx="8229600" cy="1399032"/>
          </a:xfrm>
        </p:spPr>
        <p:txBody>
          <a:bodyPr>
            <a:noAutofit/>
          </a:bodyPr>
          <a:lstStyle/>
          <a:p>
            <a:pPr algn="ctr"/>
            <a:r>
              <a:rPr lang="cs-CZ" sz="1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Autor prohlašuje, že tento materiál je jeho prací, nebo je stažen z uvedených zdrojů.</a:t>
            </a:r>
            <a:endParaRPr lang="cs-CZ" sz="1800" dirty="0">
              <a:solidFill>
                <a:schemeClr val="tx1"/>
              </a:solidFill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229600" cy="544522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cs.wikipedia.org/wiki/Kraj_Vyso%C4%8Dina#mediaviewer/Soubor:Vysocina_Region_CoA_CZ.svg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cs.wikipedia.org/wiki/Kraj_Vyso%C4%8Dina#mediaviewer/Soubor:2004_Kraj_Vysocina.PNG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3"/>
              </a:rPr>
              <a:t>http://cs.wikipedia.org/wiki/Jihlava#mediaviewer/Soubor:Jihlava_%28CZE%29_-_</a:t>
            </a:r>
            <a:r>
              <a:rPr lang="cs-CZ" sz="1400" dirty="0" smtClean="0">
                <a:hlinkClick r:id="rId3"/>
              </a:rPr>
              <a:t>coat_of_arms.gif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4"/>
              </a:rPr>
              <a:t>http://cs.wikipedia.org/wiki/Pelh%C5%99imov#mediaviewer/Soubor:Pilgrams_-_</a:t>
            </a:r>
            <a:r>
              <a:rPr lang="cs-CZ" sz="1400" dirty="0" smtClean="0">
                <a:hlinkClick r:id="rId4"/>
              </a:rPr>
              <a:t>alte_Wappen.jpg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5"/>
              </a:rPr>
              <a:t>http://cs.wikipedia.org/wiki/%C5%BD%C4%8F%C3%A1r_nad_S%C3%A1zavou_(kl%C3%A1%C5%A1ter)#mediaviewer/Soubor:%C5%BD%C4%8F%C3%A1r_nad_S%C3%A1zavou_-_</a:t>
            </a:r>
            <a:r>
              <a:rPr lang="cs-CZ" sz="1400" dirty="0" smtClean="0">
                <a:hlinkClick r:id="rId5"/>
              </a:rPr>
              <a:t>05.jpg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cs.wikipedia.org/wiki/Tel%C4%8D#mediaviewer/Soubor:Telc109.jpg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7"/>
              </a:rPr>
              <a:t>http://cs.wikipedia.org/wiki/Karel_Havl%C3%AD%C4%8Dek_Borovsk%C3%BD#mediaviewer/Soubor:Jan_Vil%C3%ADmek_-_</a:t>
            </a:r>
            <a:r>
              <a:rPr lang="cs-CZ" sz="1400" dirty="0" smtClean="0">
                <a:hlinkClick r:id="rId7"/>
              </a:rPr>
              <a:t>Karel_Havl%C3%AD%C4%8Dek_Borovsk%C3%BD.jpg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1400" dirty="0">
                <a:hlinkClick r:id="rId8"/>
              </a:rPr>
              <a:t>http://cs.wikipedia.org/wiki/%</a:t>
            </a:r>
            <a:r>
              <a:rPr lang="cs-CZ" sz="1400" dirty="0" smtClean="0">
                <a:hlinkClick r:id="rId8"/>
              </a:rPr>
              <a:t>C5%BDelezn%C3%A9_hory#mediaviewer/Soubor:Lichnice-leden.jpg</a:t>
            </a:r>
            <a:endParaRPr lang="cs-CZ" sz="1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327</TotalTime>
  <Words>256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Talent</vt:lpstr>
      <vt:lpstr>Document</vt:lpstr>
      <vt:lpstr>Snímek 1</vt:lpstr>
      <vt:lpstr>Kraj Vysočina</vt:lpstr>
      <vt:lpstr>Obsah</vt:lpstr>
      <vt:lpstr>Základní informace</vt:lpstr>
      <vt:lpstr>Snímek 5</vt:lpstr>
      <vt:lpstr>Snímek 6</vt:lpstr>
      <vt:lpstr>Snímek 7</vt:lpstr>
      <vt:lpstr>Snímek 8</vt:lpstr>
      <vt:lpstr>Navštěvované oblasti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Klárka</dc:creator>
  <cp:lastModifiedBy>Dum</cp:lastModifiedBy>
  <cp:revision>60</cp:revision>
  <dcterms:created xsi:type="dcterms:W3CDTF">2011-12-12T18:27:27Z</dcterms:created>
  <dcterms:modified xsi:type="dcterms:W3CDTF">2014-05-05T18:20:52Z</dcterms:modified>
</cp:coreProperties>
</file>