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DF2D1-22BC-482E-BA2B-E59EA09A044A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3C5ED8-1F92-4A0B-998F-0BD89A723B8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672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3C5ED8-1F92-4A0B-998F-0BD89A723B8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ud%C4%9Bjovick%C3%BD_Budvar#mediaviewer/Soubor:Budvar_UK_retouched.jpg" TargetMode="External"/><Relationship Id="rId3" Type="http://schemas.openxmlformats.org/officeDocument/2006/relationships/hyperlink" Target="http://cs.wikipedia.org/wiki/Jiho%C4%8Desk%C3%BD_kraj#mediaviewer/Soubor:2004_Jihocesky_kraj.PNG" TargetMode="External"/><Relationship Id="rId7" Type="http://schemas.openxmlformats.org/officeDocument/2006/relationships/hyperlink" Target="http://cs.wikipedia.org/wiki/Z%C3%A1mek_%C4%8Cerven%C3%A1_Lhota#mediaviewer/Soubor:Cervena_Lhota%2C_Czech_Republic.jpg" TargetMode="External"/><Relationship Id="rId2" Type="http://schemas.openxmlformats.org/officeDocument/2006/relationships/hyperlink" Target="http://cs.wikipedia.org/wiki/Jiho%C4%8Desk%C3%BD_kraj#mediaviewer/Soubor:South_Bohemian_Region_CoA_CZ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ola%C5%A1ovice#mediaviewer/Soubor:Hola%C5%A1ovice.jpg" TargetMode="External"/><Relationship Id="rId5" Type="http://schemas.openxmlformats.org/officeDocument/2006/relationships/hyperlink" Target="http://cs.wikipedia.org/wiki/%C4%8Cesk%C3%BD_Krumlov#mediaviewer/Soubor:Ceskykrumlov.JPG" TargetMode="External"/><Relationship Id="rId4" Type="http://schemas.openxmlformats.org/officeDocument/2006/relationships/hyperlink" Target="http://cs.wikipedia.org/wiki/Kapr#mediaviewer/Soubor:Cycar_u0.gif" TargetMode="External"/><Relationship Id="rId9" Type="http://schemas.openxmlformats.org/officeDocument/2006/relationships/hyperlink" Target="http://cs.wikipedia.org/wiki/Jadern%C3%A1_elektr%C3%A1rna_Temel%C3%ADn#mediaviewer/Soubor:JETE-chladici_vez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9981774"/>
              </p:ext>
            </p:extLst>
          </p:nvPr>
        </p:nvGraphicFramePr>
        <p:xfrm>
          <a:off x="1115616" y="188640"/>
          <a:ext cx="5745162" cy="8199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0" name="Document" r:id="rId3" imgW="6205734" imgH="8846520" progId="Word.Document.8">
                  <p:embed/>
                </p:oleObj>
              </mc:Choice>
              <mc:Fallback>
                <p:oleObj name="Document" r:id="rId3" imgW="6205734" imgH="8846520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188640"/>
                        <a:ext cx="5745162" cy="8199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2780928"/>
            <a:ext cx="7851648" cy="1828800"/>
          </a:xfrm>
        </p:spPr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11500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Informal Roman" pitchFamily="66" charset="0"/>
              </a:rPr>
              <a:t>J</a:t>
            </a:r>
            <a:r>
              <a:rPr lang="cs-CZ" sz="9600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Informal Roman" pitchFamily="66" charset="0"/>
              </a:rPr>
              <a:t>ihočesk</a:t>
            </a:r>
            <a:r>
              <a:rPr lang="cs-CZ" sz="11500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Informal Roman" pitchFamily="66" charset="0"/>
              </a:rPr>
              <a:t>ý</a:t>
            </a:r>
            <a:br>
              <a:rPr lang="cs-CZ" sz="11500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Informal Roman" pitchFamily="66" charset="0"/>
              </a:rPr>
            </a:br>
            <a:r>
              <a:rPr lang="cs-CZ" sz="11500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Informal Roman" pitchFamily="66" charset="0"/>
              </a:rPr>
              <a:t>kraj       </a:t>
            </a:r>
            <a:endParaRPr lang="cs-CZ" sz="11500" dirty="0">
              <a:ln/>
              <a:solidFill>
                <a:schemeClr val="accent3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  <a:reflection blurRad="6350" stA="60000" endA="900" endPos="58000" dir="5400000" sy="-100000" algn="bl" rotWithShape="0"/>
              </a:effectLst>
              <a:latin typeface="Informal Roman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3696072" cy="4562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9600" b="1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Informal Roman" pitchFamily="66" charset="0"/>
              </a:rPr>
              <a:t>Obsah</a:t>
            </a:r>
            <a:endParaRPr lang="cs-CZ" sz="5400" b="1" dirty="0">
              <a:ln/>
              <a:solidFill>
                <a:schemeClr val="accent3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229600" cy="4389120"/>
          </a:xfrm>
        </p:spPr>
        <p:txBody>
          <a:bodyPr>
            <a:normAutofit/>
          </a:bodyPr>
          <a:lstStyle/>
          <a:p>
            <a:pPr marL="514350" indent="-514350">
              <a:buSzPct val="256000"/>
              <a:buFont typeface="+mj-lt"/>
              <a:buAutoNum type="arabicPeriod"/>
            </a:pPr>
            <a:r>
              <a:rPr lang="cs-CZ" sz="3200" dirty="0" smtClean="0"/>
              <a:t>Základní informace</a:t>
            </a:r>
          </a:p>
          <a:p>
            <a:pPr marL="514350" indent="-514350">
              <a:buSzPct val="256000"/>
              <a:buFont typeface="+mj-lt"/>
              <a:buAutoNum type="arabicPeriod"/>
            </a:pPr>
            <a:r>
              <a:rPr lang="cs-CZ" sz="3200" dirty="0" smtClean="0"/>
              <a:t>Navštěvované oblasti</a:t>
            </a:r>
          </a:p>
          <a:p>
            <a:pPr marL="514350" indent="-514350">
              <a:buSzPct val="256000"/>
              <a:buFont typeface="+mj-lt"/>
              <a:buAutoNum type="arabicPeriod"/>
            </a:pPr>
            <a:r>
              <a:rPr lang="cs-CZ" sz="3200" dirty="0" smtClean="0"/>
              <a:t>Zdroje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65376"/>
            <a:ext cx="5319911" cy="3030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229600" cy="1143000"/>
          </a:xfrm>
        </p:spPr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Informal Roman" pitchFamily="66" charset="0"/>
              </a:rPr>
              <a:t>Základní informace</a:t>
            </a:r>
            <a:endParaRPr lang="cs-CZ" sz="6600" b="1" dirty="0">
              <a:ln/>
              <a:solidFill>
                <a:schemeClr val="accent3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7848872" cy="4389120"/>
          </a:xfrm>
        </p:spPr>
        <p:txBody>
          <a:bodyPr/>
          <a:lstStyle/>
          <a:p>
            <a:r>
              <a:rPr lang="cs-CZ" dirty="0" smtClean="0"/>
              <a:t>Dříve – Budějovický kraj</a:t>
            </a:r>
          </a:p>
          <a:p>
            <a:r>
              <a:rPr lang="cs-CZ" dirty="0" smtClean="0"/>
              <a:t>Leží na jihu Čech</a:t>
            </a:r>
          </a:p>
          <a:p>
            <a:r>
              <a:rPr lang="cs-CZ" dirty="0" smtClean="0"/>
              <a:t>Dělí se na 7 okresů</a:t>
            </a:r>
          </a:p>
          <a:p>
            <a:r>
              <a:rPr lang="cs-CZ" dirty="0" smtClean="0"/>
              <a:t>Nízká hustota zalidnění</a:t>
            </a:r>
          </a:p>
          <a:p>
            <a:r>
              <a:rPr lang="cs-CZ" dirty="0" smtClean="0"/>
              <a:t>Značka vozidel – C</a:t>
            </a:r>
          </a:p>
          <a:p>
            <a:r>
              <a:rPr lang="cs-CZ" dirty="0" smtClean="0"/>
              <a:t>Krajské město – České Budějovice</a:t>
            </a:r>
          </a:p>
          <a:p>
            <a:r>
              <a:rPr lang="cs-CZ" dirty="0" smtClean="0"/>
              <a:t>Velká města: </a:t>
            </a:r>
            <a:r>
              <a:rPr lang="cs-CZ" dirty="0" smtClean="0"/>
              <a:t>České </a:t>
            </a:r>
            <a:r>
              <a:rPr lang="cs-CZ" dirty="0" smtClean="0"/>
              <a:t>Budějovice, Tábor, Písek, Strakonice, Jindřichův Hradec, Český Krumlov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53344"/>
            <a:ext cx="9144000" cy="590465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Přírodní podmínky:</a:t>
            </a:r>
          </a:p>
          <a:p>
            <a:pPr>
              <a:buNone/>
            </a:pPr>
            <a:r>
              <a:rPr lang="cs-CZ" sz="2200" dirty="0" smtClean="0"/>
              <a:t>      - rybníky: Rožmberk, </a:t>
            </a:r>
            <a:r>
              <a:rPr lang="cs-CZ" sz="2200" dirty="0" smtClean="0"/>
              <a:t>Horusický, </a:t>
            </a:r>
            <a:r>
              <a:rPr lang="cs-CZ" sz="2200" dirty="0" smtClean="0"/>
              <a:t>Bezdrev …</a:t>
            </a:r>
          </a:p>
          <a:p>
            <a:pPr>
              <a:buNone/>
            </a:pPr>
            <a:r>
              <a:rPr lang="cs-CZ" sz="2200" dirty="0" smtClean="0"/>
              <a:t>      - vodní nádrže: Lipno, Orlík …  </a:t>
            </a:r>
          </a:p>
          <a:p>
            <a:pPr>
              <a:buNone/>
            </a:pPr>
            <a:r>
              <a:rPr lang="cs-CZ" sz="2200" dirty="0" smtClean="0"/>
              <a:t>      - řeky: Vltava, Lužnice, Otava, </a:t>
            </a:r>
            <a:r>
              <a:rPr lang="cs-CZ" sz="2200" dirty="0" err="1" smtClean="0"/>
              <a:t>Blanice</a:t>
            </a:r>
            <a:r>
              <a:rPr lang="cs-CZ" sz="2200" dirty="0" smtClean="0"/>
              <a:t>, </a:t>
            </a:r>
            <a:r>
              <a:rPr lang="cs-CZ" sz="2200" dirty="0" err="1" smtClean="0"/>
              <a:t>Malše</a:t>
            </a:r>
            <a:r>
              <a:rPr lang="cs-CZ" sz="2200" dirty="0" smtClean="0"/>
              <a:t> …</a:t>
            </a:r>
          </a:p>
          <a:p>
            <a:pPr>
              <a:buNone/>
            </a:pPr>
            <a:r>
              <a:rPr lang="cs-CZ" sz="2200" dirty="0" smtClean="0"/>
              <a:t>      - Českobudějovická a Třeboňská pánev</a:t>
            </a:r>
          </a:p>
          <a:p>
            <a:pPr>
              <a:buNone/>
            </a:pPr>
            <a:r>
              <a:rPr lang="cs-CZ" sz="2200" dirty="0" smtClean="0"/>
              <a:t>      - Středočeská pahorkatina, Českomoravská vrchovina</a:t>
            </a:r>
          </a:p>
          <a:p>
            <a:pPr>
              <a:buNone/>
            </a:pPr>
            <a:r>
              <a:rPr lang="cs-CZ" sz="2200" dirty="0" smtClean="0"/>
              <a:t>      - Novohradské hory, Blanický les</a:t>
            </a:r>
          </a:p>
          <a:p>
            <a:pPr>
              <a:buNone/>
            </a:pPr>
            <a:r>
              <a:rPr lang="cs-CZ" sz="2200" dirty="0" smtClean="0"/>
              <a:t>      - Šumava</a:t>
            </a:r>
          </a:p>
          <a:p>
            <a:pPr>
              <a:buNone/>
            </a:pPr>
            <a:r>
              <a:rPr lang="cs-CZ" sz="2200" dirty="0" smtClean="0"/>
              <a:t>                nejvyšší hora – </a:t>
            </a:r>
            <a:r>
              <a:rPr lang="cs-CZ" sz="2200" dirty="0" err="1" smtClean="0"/>
              <a:t>Plechý</a:t>
            </a:r>
            <a:r>
              <a:rPr lang="cs-CZ" sz="2200" dirty="0" smtClean="0"/>
              <a:t> (1378 m)</a:t>
            </a:r>
          </a:p>
          <a:p>
            <a:pPr>
              <a:buNone/>
            </a:pPr>
            <a:r>
              <a:rPr lang="cs-CZ" sz="2200" dirty="0" smtClean="0"/>
              <a:t>                2. nejvyšší pohoří Čech</a:t>
            </a:r>
          </a:p>
          <a:p>
            <a:pPr>
              <a:buNone/>
            </a:pPr>
            <a:r>
              <a:rPr lang="cs-CZ" sz="2200" dirty="0" smtClean="0"/>
              <a:t>                národní park i CHKO </a:t>
            </a:r>
          </a:p>
          <a:p>
            <a:pPr>
              <a:buNone/>
            </a:pPr>
            <a:r>
              <a:rPr lang="cs-CZ" sz="2200" dirty="0" smtClean="0"/>
              <a:t>                NP – součást rezervace </a:t>
            </a:r>
            <a:r>
              <a:rPr lang="cs-CZ" sz="2200" dirty="0" smtClean="0"/>
              <a:t>Bavorský </a:t>
            </a:r>
            <a:r>
              <a:rPr lang="cs-CZ" sz="2200" dirty="0" smtClean="0"/>
              <a:t>les</a:t>
            </a:r>
          </a:p>
          <a:p>
            <a:pPr>
              <a:buNone/>
            </a:pPr>
            <a:r>
              <a:rPr lang="cs-CZ" sz="2200" dirty="0" smtClean="0"/>
              <a:t>      - další rezervace - Třeboňsko</a:t>
            </a:r>
            <a:endParaRPr lang="cs-CZ" sz="2200" dirty="0"/>
          </a:p>
        </p:txBody>
      </p:sp>
      <p:sp>
        <p:nvSpPr>
          <p:cNvPr id="4" name="Elipsa 3"/>
          <p:cNvSpPr/>
          <p:nvPr/>
        </p:nvSpPr>
        <p:spPr>
          <a:xfrm>
            <a:off x="899592" y="4437112"/>
            <a:ext cx="144016" cy="7200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899592" y="4869160"/>
            <a:ext cx="144016" cy="7200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899592" y="5229200"/>
            <a:ext cx="144016" cy="7200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899592" y="5589240"/>
            <a:ext cx="144016" cy="7200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229600" cy="438912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Hospodářství</a:t>
            </a:r>
          </a:p>
          <a:p>
            <a:pPr>
              <a:buNone/>
            </a:pPr>
            <a:r>
              <a:rPr lang="cs-CZ" sz="2400" dirty="0" smtClean="0"/>
              <a:t>      - Bohatstvím kraje jsou lesy (smrk, borovice)</a:t>
            </a:r>
          </a:p>
          <a:p>
            <a:pPr>
              <a:buNone/>
            </a:pPr>
            <a:r>
              <a:rPr lang="cs-CZ" sz="2400" dirty="0" smtClean="0"/>
              <a:t>      - Těžba: kámen, vápenec, grafit</a:t>
            </a:r>
          </a:p>
          <a:p>
            <a:pPr>
              <a:buNone/>
            </a:pPr>
            <a:r>
              <a:rPr lang="cs-CZ" sz="2400" dirty="0" smtClean="0"/>
              <a:t>      - Rybníkářství</a:t>
            </a:r>
          </a:p>
          <a:p>
            <a:pPr>
              <a:buNone/>
            </a:pPr>
            <a:r>
              <a:rPr lang="cs-CZ" sz="2400" dirty="0" smtClean="0"/>
              <a:t>              chov kaprů</a:t>
            </a:r>
          </a:p>
          <a:p>
            <a:pPr>
              <a:buNone/>
            </a:pPr>
            <a:r>
              <a:rPr lang="cs-CZ" sz="2400" dirty="0" smtClean="0"/>
              <a:t>              polovina produkce ČR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1043608" y="3068960"/>
            <a:ext cx="144016" cy="7200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043608" y="3501008"/>
            <a:ext cx="144016" cy="7200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33056"/>
            <a:ext cx="3696072" cy="2574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6600" b="1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Informal Roman" pitchFamily="66" charset="0"/>
              </a:rPr>
              <a:t>Navšt</a:t>
            </a:r>
            <a:r>
              <a:rPr lang="cs-CZ" sz="6600" b="1" i="1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Gabriola" pitchFamily="82" charset="0"/>
              </a:rPr>
              <a:t>ě</a:t>
            </a:r>
            <a:r>
              <a:rPr lang="cs-CZ" sz="6600" b="1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Informal Roman" pitchFamily="66" charset="0"/>
              </a:rPr>
              <a:t>vované oblasti</a:t>
            </a:r>
            <a:endParaRPr lang="cs-CZ" sz="6000" b="1" dirty="0">
              <a:ln/>
              <a:solidFill>
                <a:schemeClr val="accent3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Český Krumlov – centrum = památka  UNESCO</a:t>
            </a:r>
          </a:p>
          <a:p>
            <a:r>
              <a:rPr lang="cs-CZ" dirty="0" smtClean="0"/>
              <a:t>Klášter ve Vyšším Brodě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697" y="2996952"/>
            <a:ext cx="5074631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352928" cy="5199856"/>
          </a:xfrm>
        </p:spPr>
        <p:txBody>
          <a:bodyPr>
            <a:normAutofit/>
          </a:bodyPr>
          <a:lstStyle/>
          <a:p>
            <a:r>
              <a:rPr lang="cs-CZ" dirty="0" smtClean="0"/>
              <a:t>Venkov</a:t>
            </a:r>
          </a:p>
          <a:p>
            <a:pPr>
              <a:buNone/>
            </a:pPr>
            <a:r>
              <a:rPr lang="cs-CZ" dirty="0" smtClean="0"/>
              <a:t>        - 16 vesnických památkových rezervací</a:t>
            </a:r>
          </a:p>
          <a:p>
            <a:pPr>
              <a:buNone/>
            </a:pPr>
            <a:r>
              <a:rPr lang="cs-CZ" dirty="0" smtClean="0"/>
              <a:t>        - nejznámější rezervace – </a:t>
            </a:r>
            <a:r>
              <a:rPr lang="cs-CZ" dirty="0" err="1" smtClean="0"/>
              <a:t>Holašovice</a:t>
            </a:r>
            <a:r>
              <a:rPr lang="cs-CZ" dirty="0" smtClean="0"/>
              <a:t> (UNESCO)</a:t>
            </a:r>
          </a:p>
          <a:p>
            <a:pPr>
              <a:buNone/>
            </a:pPr>
            <a:r>
              <a:rPr lang="cs-CZ" dirty="0" smtClean="0"/>
              <a:t>        - jihočeská lidová architektura – „selské baroko“</a:t>
            </a:r>
          </a:p>
          <a:p>
            <a:pPr>
              <a:buNone/>
            </a:pPr>
            <a:r>
              <a:rPr lang="cs-CZ" dirty="0" smtClean="0"/>
              <a:t>            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77239"/>
            <a:ext cx="5037584" cy="3108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363272" cy="5127848"/>
          </a:xfrm>
        </p:spPr>
        <p:txBody>
          <a:bodyPr/>
          <a:lstStyle/>
          <a:p>
            <a:r>
              <a:rPr lang="cs-CZ" dirty="0" smtClean="0"/>
              <a:t>Hrady a zámky</a:t>
            </a:r>
          </a:p>
          <a:p>
            <a:pPr>
              <a:buNone/>
            </a:pPr>
            <a:r>
              <a:rPr lang="cs-CZ" dirty="0" smtClean="0"/>
              <a:t>       - Bechyně, Blatná, Červená Lhota, Český Krumlov,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Dašice</a:t>
            </a:r>
            <a:r>
              <a:rPr lang="cs-CZ" dirty="0" smtClean="0"/>
              <a:t>, Hluboká …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564904"/>
            <a:ext cx="5253608" cy="3930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4038600" cy="4434840"/>
          </a:xfrm>
        </p:spPr>
        <p:txBody>
          <a:bodyPr/>
          <a:lstStyle/>
          <a:p>
            <a:r>
              <a:rPr lang="cs-CZ" dirty="0" smtClean="0"/>
              <a:t>České Budějovice</a:t>
            </a:r>
          </a:p>
          <a:p>
            <a:pPr>
              <a:buNone/>
            </a:pPr>
            <a:r>
              <a:rPr lang="cs-CZ" dirty="0" smtClean="0"/>
              <a:t>     - pivo Budvar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95936" y="1340768"/>
            <a:ext cx="5540424" cy="4434840"/>
          </a:xfrm>
        </p:spPr>
        <p:txBody>
          <a:bodyPr/>
          <a:lstStyle/>
          <a:p>
            <a:r>
              <a:rPr lang="cs-CZ" dirty="0" smtClean="0"/>
              <a:t>Temelín – jaderná elektrárna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760" y="2612682"/>
            <a:ext cx="1596008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492896"/>
            <a:ext cx="4955704" cy="3428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Autor prohlašuje, že tento materiál je jeho prací, nebo je stažen z uvedených zdrojů.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cs.wikipedia.org/wiki/Jiho%C4%8Desk%C3%BD_kraj#mediaviewer/Soubor:South_Bohemian_Region_CoA_CZ.svg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cs.wikipedia.org/wiki/Jiho%C4%8Desk%C3%BD_kraj#mediaviewer/Soubor:2004_Jihocesky_kraj.PNG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cs.wikipedia.org/wiki/Kapr#mediaviewer/Soubor:Cycar_u0.gif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http://cs.wikipedia.org/wiki/%</a:t>
            </a:r>
            <a:r>
              <a:rPr lang="cs-CZ" sz="1600" dirty="0" smtClean="0">
                <a:hlinkClick r:id="rId5"/>
              </a:rPr>
              <a:t>C4%8Cesk%C3%BD_Krumlov#mediaviewer/Soubor:Ceskykrumlov.JPG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cs.wikipedia.org/wiki/Hola%C5%A1ovice#mediaviewer/Soubor:Hola%C5%A1ovice.jpg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http://cs.wikipedia.org/wiki/Z%C3%A1mek_%</a:t>
            </a:r>
            <a:r>
              <a:rPr lang="cs-CZ" sz="1600" dirty="0" smtClean="0">
                <a:hlinkClick r:id="rId7"/>
              </a:rPr>
              <a:t>C4%8Cerven%C3%A1_Lhota#mediaviewer/Soubor:Cervena_Lhota%2C_Czech_Republic.jpg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cs.wikipedia.org/wiki/Bud%C4%9Bjovick%C3%BD_Budvar#mediaviewer/Soubor:Budvar_UK_retouched.jpg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cs.wikipedia.org/wiki/Jadern%C3%A1_elektr%C3%A1rna_Temel%C3%ADn#mediaviewer/Soubor:JETE-chladici_veze.jpg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58909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149</TotalTime>
  <Words>290</Words>
  <Application>Microsoft Office PowerPoint</Application>
  <PresentationFormat>Předvádění na obrazovce (4:3)</PresentationFormat>
  <Paragraphs>56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Tok</vt:lpstr>
      <vt:lpstr>Microsoft Word 97 - 2003 Document</vt:lpstr>
      <vt:lpstr>Prezentace aplikace PowerPoint</vt:lpstr>
      <vt:lpstr>Jihočeský kraj       </vt:lpstr>
      <vt:lpstr>Obsah</vt:lpstr>
      <vt:lpstr>Základní informace</vt:lpstr>
      <vt:lpstr>Prezentace aplikace PowerPoint</vt:lpstr>
      <vt:lpstr>Prezentace aplikace PowerPoint</vt:lpstr>
      <vt:lpstr>Navštěvované oblasti</vt:lpstr>
      <vt:lpstr>Prezentace aplikace PowerPoint</vt:lpstr>
      <vt:lpstr>Prezentace aplikace PowerPoint</vt:lpstr>
      <vt:lpstr>Prezentace aplikace PowerPoint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Klárka</dc:creator>
  <cp:lastModifiedBy>Administrator</cp:lastModifiedBy>
  <cp:revision>42</cp:revision>
  <dcterms:created xsi:type="dcterms:W3CDTF">2011-12-29T20:22:07Z</dcterms:created>
  <dcterms:modified xsi:type="dcterms:W3CDTF">2014-04-26T07:01:26Z</dcterms:modified>
</cp:coreProperties>
</file>