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8" r:id="rId5"/>
    <p:sldId id="261" r:id="rId6"/>
    <p:sldId id="262" r:id="rId7"/>
    <p:sldId id="263" r:id="rId8"/>
    <p:sldId id="259" r:id="rId9"/>
    <p:sldId id="264" r:id="rId10"/>
    <p:sldId id="265" r:id="rId11"/>
    <p:sldId id="266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youtube.com/watch?v=rHIFUnOmkbs&amp;feature=results_video&amp;playnext=1&amp;list=PL41CE624880807815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Doma%C5%BElice#mediaviewer/Soubor:Domazlice_namesti.jpg" TargetMode="External"/><Relationship Id="rId3" Type="http://schemas.openxmlformats.org/officeDocument/2006/relationships/hyperlink" Target="http://cs.wikipedia.org/wiki/Plze%C5%88sk%C3%BD_kraj#mediaviewer/Soubor:2004_Plzensky_kraj.png" TargetMode="External"/><Relationship Id="rId7" Type="http://schemas.openxmlformats.org/officeDocument/2006/relationships/hyperlink" Target="http://cs.wikipedia.org/wiki/Fanfrnoch#mediaviewer/Soubor:Fanfrnochy03.jpg" TargetMode="External"/><Relationship Id="rId2" Type="http://schemas.openxmlformats.org/officeDocument/2006/relationships/hyperlink" Target="http://cs.wikipedia.org/wiki/Plze%C5%88sk%C3%BD_kraj#mediaviewer/Soubor:Plzen_Region_CoA_CZ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lze%C5%88#mediaviewer/Soubor:Plze%C5%88_12.3.2012.jpg" TargetMode="External"/><Relationship Id="rId11" Type="http://schemas.openxmlformats.org/officeDocument/2006/relationships/hyperlink" Target="http://cs.wikipedia.org/wiki/Rotunda_svat%C3%A9ho_Petra_a_Pavla_(Star%C3%BD_Plzenec)#mediaviewer/Soubor:Rotunda_svat%C3%A9ho_Petra_a_Pavla_%28Star%C3%BD_Plzenec%29_1.JPG" TargetMode="External"/><Relationship Id="rId5" Type="http://schemas.openxmlformats.org/officeDocument/2006/relationships/hyperlink" Target="http://cs.wikipedia.org/wiki/Plze%C5%88#mediaviewer/Soubor:Great_Synagogue_in_Pilsen-2010.jpg" TargetMode="External"/><Relationship Id="rId10" Type="http://schemas.openxmlformats.org/officeDocument/2006/relationships/hyperlink" Target="http://cs.wikipedia.org/wiki/Kl%C3%A1%C5%A1ter_Plasy#mediaviewer/Soubor:Konvent_Plasy.jpg" TargetMode="External"/><Relationship Id="rId4" Type="http://schemas.openxmlformats.org/officeDocument/2006/relationships/hyperlink" Target="http://cs.wikipedia.org/wiki/Plze%C5%88#mediaviewer/Soubor:Plzen_small_CoA.png" TargetMode="External"/><Relationship Id="rId9" Type="http://schemas.openxmlformats.org/officeDocument/2006/relationships/hyperlink" Target="http://cs.wikipedia.org/wiki/Kladrubsk%C3%BD_kl%C3%A1%C5%A1ter#mediaviewer/Soubor:Kladruby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19088653"/>
              </p:ext>
            </p:extLst>
          </p:nvPr>
        </p:nvGraphicFramePr>
        <p:xfrm>
          <a:off x="398463" y="0"/>
          <a:ext cx="5592762" cy="792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5" name="Document" r:id="rId3" imgW="6223368" imgH="8843276" progId="Word.Document.8">
                  <p:embed/>
                </p:oleObj>
              </mc:Choice>
              <mc:Fallback>
                <p:oleObj name="Document" r:id="rId3" imgW="6223368" imgH="8843276" progId="Word.Document.8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8463" y="0"/>
                        <a:ext cx="5592762" cy="7924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H="1">
            <a:off x="2231232" y="-819472"/>
            <a:ext cx="6912768" cy="6984776"/>
          </a:xfrm>
        </p:spPr>
        <p:txBody>
          <a:bodyPr vert="wordArtVert"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r>
              <a:rPr lang="cs-CZ" sz="4400" cap="none" dirty="0" smtClean="0">
                <a:ln>
                  <a:prstDash val="solid"/>
                </a:ln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Berlin Sans FB Demi" pitchFamily="34" charset="0"/>
              </a:rPr>
              <a:t>PLZE</a:t>
            </a:r>
            <a:r>
              <a:rPr lang="cs-CZ" sz="4000" cap="none" dirty="0" smtClean="0">
                <a:ln>
                  <a:prstDash val="solid"/>
                </a:ln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Berlin Sans FB Demi" pitchFamily="34" charset="0"/>
                <a:ea typeface="Malgun Gothic" pitchFamily="34" charset="-127"/>
              </a:rPr>
              <a:t>Ň</a:t>
            </a:r>
            <a:r>
              <a:rPr lang="cs-CZ" sz="4400" cap="none" dirty="0" smtClean="0">
                <a:ln>
                  <a:prstDash val="solid"/>
                </a:ln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Berlin Sans FB Demi" pitchFamily="34" charset="0"/>
              </a:rPr>
              <a:t>SKÝ   °°KRAJ°°</a:t>
            </a:r>
            <a:endParaRPr lang="cs-CZ" sz="4400" cap="none" dirty="0">
              <a:ln>
                <a:prstDash val="solid"/>
              </a:ln>
              <a:solidFill>
                <a:schemeClr val="bg1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  <a:reflection blurRad="6350" stA="60000" endA="900" endPos="58000" dir="5400000" sy="-100000" algn="bl" rotWithShape="0"/>
              </a:effectLst>
              <a:latin typeface="Berlin Sans FB Demi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7191" y="476672"/>
            <a:ext cx="4608512" cy="60030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7239000" cy="1143000"/>
          </a:xfrm>
        </p:spPr>
        <p:txBody>
          <a:bodyPr>
            <a:normAutofit/>
          </a:bodyPr>
          <a:lstStyle/>
          <a:p>
            <a:r>
              <a:rPr lang="cs-CZ" sz="6000" cap="none" dirty="0" smtClean="0">
                <a:ln>
                  <a:prstDash val="solid"/>
                </a:ln>
                <a:solidFill>
                  <a:schemeClr val="tx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Berlin Sans FB Demi" pitchFamily="34" charset="0"/>
              </a:rPr>
              <a:t>OBSAH</a:t>
            </a:r>
            <a:endParaRPr lang="cs-CZ" sz="5400" dirty="0">
              <a:solidFill>
                <a:schemeClr val="tx1"/>
              </a:solidFill>
              <a:latin typeface="Berlin Sans FB Dem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7239000" cy="4846320"/>
          </a:xfrm>
        </p:spPr>
        <p:txBody>
          <a:bodyPr>
            <a:normAutofit/>
          </a:bodyPr>
          <a:lstStyle/>
          <a:p>
            <a:pPr marL="514350" indent="-514350">
              <a:buSzPct val="150000"/>
              <a:buAutoNum type="arabicPeriod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Základní informace</a:t>
            </a:r>
          </a:p>
          <a:p>
            <a:pPr marL="514350" indent="-514350">
              <a:buSzPct val="150000"/>
              <a:buAutoNum type="arabicPeriod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Navštěvované oblasti</a:t>
            </a:r>
          </a:p>
          <a:p>
            <a:pPr marL="514350" indent="-514350">
              <a:buSzPct val="150000"/>
              <a:buAutoNum type="arabicPeriod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Zdroje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9222" y="3068960"/>
            <a:ext cx="5895975" cy="339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1143000"/>
          </a:xfrm>
        </p:spPr>
        <p:txBody>
          <a:bodyPr>
            <a:normAutofit/>
          </a:bodyPr>
          <a:lstStyle/>
          <a:p>
            <a:r>
              <a:rPr lang="cs-CZ" sz="4800" cap="none" dirty="0" smtClean="0">
                <a:ln>
                  <a:prstDash val="solid"/>
                </a:ln>
                <a:solidFill>
                  <a:schemeClr val="tx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Berlin Sans FB" pitchFamily="34" charset="0"/>
              </a:rPr>
              <a:t>ZÁKLADNÍ INFORMACE</a:t>
            </a:r>
            <a:endParaRPr lang="cs-CZ" sz="4400" dirty="0">
              <a:latin typeface="Berlin Sans FB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5248584"/>
          </a:xfrm>
        </p:spPr>
        <p:txBody>
          <a:bodyPr/>
          <a:lstStyle/>
          <a:p>
            <a:pPr>
              <a:buSzPct val="100000"/>
              <a:buFont typeface="Wingdings" pitchFamily="2" charset="2"/>
              <a:buChar char="q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Leží na jihozápadě Čech</a:t>
            </a:r>
          </a:p>
          <a:p>
            <a:pPr>
              <a:buSzPct val="100000"/>
              <a:buFont typeface="Wingdings" pitchFamily="2" charset="2"/>
              <a:buChar char="q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Dělí se na 7 okresů</a:t>
            </a:r>
          </a:p>
          <a:p>
            <a:pPr>
              <a:buSzPct val="100000"/>
              <a:buFont typeface="Wingdings" pitchFamily="2" charset="2"/>
              <a:buChar char="q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Nízká hustota zalidnění</a:t>
            </a:r>
          </a:p>
          <a:p>
            <a:pPr>
              <a:buSzPct val="100000"/>
              <a:buFont typeface="Wingdings" pitchFamily="2" charset="2"/>
              <a:buChar char="q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Značka vozidel – P </a:t>
            </a:r>
          </a:p>
          <a:p>
            <a:pPr>
              <a:buSzPct val="100000"/>
              <a:buFont typeface="Wingdings" pitchFamily="2" charset="2"/>
              <a:buChar char="q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Krajské město – Plzeň</a:t>
            </a:r>
          </a:p>
          <a:p>
            <a:pPr>
              <a:buSzPct val="100000"/>
              <a:buFont typeface="Wingdings" pitchFamily="2" charset="2"/>
              <a:buChar char="q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Velká města:</a:t>
            </a:r>
          </a:p>
          <a:p>
            <a:pPr>
              <a:buSzPct val="100000"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Klatovy</a:t>
            </a:r>
          </a:p>
          <a:p>
            <a:pPr>
              <a:buSzPct val="100000"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Rokycany</a:t>
            </a:r>
          </a:p>
          <a:p>
            <a:pPr>
              <a:buSzPct val="100000"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Tachov</a:t>
            </a:r>
          </a:p>
          <a:p>
            <a:pPr>
              <a:buSzPct val="100000"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Domažlice</a:t>
            </a:r>
          </a:p>
          <a:p>
            <a:pPr>
              <a:buSzPct val="100000"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Sušice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04664"/>
            <a:ext cx="7848872" cy="6597352"/>
          </a:xfrm>
        </p:spPr>
        <p:txBody>
          <a:bodyPr>
            <a:normAutofit/>
          </a:bodyPr>
          <a:lstStyle/>
          <a:p>
            <a:pPr>
              <a:buSzPct val="100000"/>
              <a:buNone/>
            </a:pPr>
            <a:r>
              <a:rPr lang="cs-CZ" sz="3600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Přírodní podmínky</a:t>
            </a:r>
          </a:p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Životní prostředí čistější</a:t>
            </a:r>
          </a:p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Hodně lesů</a:t>
            </a:r>
          </a:p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Pohoří: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Šumava (NP)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Plechý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1378 m)</a:t>
            </a:r>
          </a:p>
          <a:p>
            <a:pPr>
              <a:buSzPct val="100000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Český les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Čerchov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1042 m)</a:t>
            </a:r>
            <a:endParaRPr lang="cs-CZ" sz="24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Plzeňská pahorkatina</a:t>
            </a:r>
          </a:p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Plzeňská kotlina</a:t>
            </a:r>
          </a:p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Částečně Brdy</a:t>
            </a:r>
          </a:p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Vodní nádrže: Lučina</a:t>
            </a:r>
          </a:p>
          <a:p>
            <a:pPr>
              <a:buSzPct val="100000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Nýrsko</a:t>
            </a:r>
          </a:p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Řeky: Berounka, Radbuza, Mže, </a:t>
            </a:r>
          </a:p>
          <a:p>
            <a:pPr>
              <a:buSzPct val="100000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Otava,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Úslava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Úhlava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Jezera: Černé j., Čertovo j.,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Prášilské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j., Laka,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Odlezelské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j.</a:t>
            </a:r>
          </a:p>
          <a:p>
            <a:pPr>
              <a:buSzPct val="100000"/>
              <a:buFont typeface="Wingdings" pitchFamily="2" charset="2"/>
              <a:buChar char="q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Font typeface="Wingdings" pitchFamily="2" charset="2"/>
              <a:buChar char="q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7776864" cy="67687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plzeň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Pivo značky Prazdroj, Gambrinus</a:t>
            </a:r>
          </a:p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Strojírenství – Škoda Plzeň</a:t>
            </a:r>
          </a:p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Divadlo Spejbla a Hurvínka</a:t>
            </a:r>
          </a:p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Stock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Plzeň, Bohemia sekt</a:t>
            </a:r>
          </a:p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Leží na soutoku čtyř řek</a:t>
            </a:r>
          </a:p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4. největší město ČR</a:t>
            </a:r>
          </a:p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Hokej, fotbal</a:t>
            </a:r>
          </a:p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ZOO, mnoho památných stromů</a:t>
            </a:r>
          </a:p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Věznice Bory</a:t>
            </a:r>
          </a:p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Rodáci: Karel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Gott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Petr Čech, Petr Sýkora, Martin</a:t>
            </a:r>
          </a:p>
          <a:p>
            <a:pPr>
              <a:buSzPct val="100000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Straka, Helena Růžičková…</a:t>
            </a:r>
          </a:p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Významné osobnosti: J. K. Tyl, Bedřich Smetana, </a:t>
            </a:r>
          </a:p>
          <a:p>
            <a:pPr>
              <a:buSzPct val="100000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	    Emil Škoda, František Křižík</a:t>
            </a:r>
          </a:p>
          <a:p>
            <a:pPr>
              <a:buFont typeface="Wingdings" pitchFamily="2" charset="2"/>
              <a:buChar char="q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6474" y="908720"/>
            <a:ext cx="2581077" cy="28900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332656"/>
            <a:ext cx="7242048" cy="804704"/>
          </a:xfrm>
        </p:spPr>
        <p:txBody>
          <a:bodyPr>
            <a:normAutofit/>
          </a:bodyPr>
          <a:lstStyle/>
          <a:p>
            <a:r>
              <a:rPr lang="cs-CZ" sz="3200" dirty="0" smtClean="0">
                <a:ln w="9000" cmpd="sng">
                  <a:solidFill>
                    <a:schemeClr val="tx1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Plzeň - památky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268760"/>
            <a:ext cx="3520440" cy="4525963"/>
          </a:xfrm>
        </p:spPr>
        <p:txBody>
          <a:bodyPr>
            <a:normAutofit/>
          </a:bodyPr>
          <a:lstStyle/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Velká synagoga              </a:t>
            </a:r>
          </a:p>
          <a:p>
            <a:pPr>
              <a:buSzPct val="100000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- největší v ČR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067944" y="1268760"/>
            <a:ext cx="3960440" cy="4525963"/>
          </a:xfrm>
        </p:spPr>
        <p:txBody>
          <a:bodyPr>
            <a:normAutofit/>
          </a:bodyPr>
          <a:lstStyle/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Chrám sv. Bartoloměje</a:t>
            </a:r>
          </a:p>
          <a:p>
            <a:pPr>
              <a:buSzPct val="100000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- nejvyšší věž v ČR – 102 m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37"/>
          <a:stretch/>
        </p:blipFill>
        <p:spPr bwMode="auto">
          <a:xfrm>
            <a:off x="611560" y="2493817"/>
            <a:ext cx="2736304" cy="41368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636912"/>
            <a:ext cx="3816424" cy="3589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075240" cy="1143000"/>
          </a:xfrm>
        </p:spPr>
        <p:txBody>
          <a:bodyPr>
            <a:noAutofit/>
          </a:bodyPr>
          <a:lstStyle/>
          <a:p>
            <a:r>
              <a:rPr lang="cs-CZ" sz="4800" cap="none" dirty="0" smtClean="0">
                <a:ln>
                  <a:prstDash val="solid"/>
                </a:ln>
                <a:solidFill>
                  <a:schemeClr val="tx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Berlin Sans FB Demi" pitchFamily="34" charset="0"/>
              </a:rPr>
              <a:t>NAVŠT</a:t>
            </a:r>
            <a:r>
              <a:rPr lang="cs-CZ" sz="4400" cap="none" dirty="0" smtClean="0">
                <a:ln>
                  <a:prstDash val="solid"/>
                </a:ln>
                <a:solidFill>
                  <a:schemeClr val="tx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Berlin Sans FB Demi" pitchFamily="34" charset="0"/>
              </a:rPr>
              <a:t>Ě</a:t>
            </a:r>
            <a:r>
              <a:rPr lang="cs-CZ" sz="4800" cap="none" dirty="0" smtClean="0">
                <a:ln>
                  <a:prstDash val="solid"/>
                </a:ln>
                <a:solidFill>
                  <a:schemeClr val="tx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Berlin Sans FB Demi" pitchFamily="34" charset="0"/>
              </a:rPr>
              <a:t>VOVANÉ OBLASTI</a:t>
            </a:r>
            <a:endParaRPr lang="cs-CZ" sz="4400" dirty="0">
              <a:latin typeface="Berlin Sans FB Dem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7920880" cy="5040560"/>
          </a:xfrm>
        </p:spPr>
        <p:txBody>
          <a:bodyPr/>
          <a:lstStyle/>
          <a:p>
            <a:pPr>
              <a:buSzPct val="100000"/>
              <a:buFont typeface="Wingdings" pitchFamily="2" charset="2"/>
              <a:buChar char="q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Chodsko</a:t>
            </a:r>
          </a:p>
          <a:p>
            <a:pPr>
              <a:buSzPct val="100000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- území při hranici s Německem</a:t>
            </a:r>
          </a:p>
          <a:p>
            <a:pPr>
              <a:buSzPct val="100000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- 12 obcí kolem Domažlic</a:t>
            </a:r>
          </a:p>
          <a:p>
            <a:pPr>
              <a:buSzPct val="100000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(např.: Klenčí pod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Čerchovem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SzPct val="100000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- výrazné nářečí, kroje a zvyky </a:t>
            </a:r>
          </a:p>
          <a:p>
            <a:pPr>
              <a:buSzPct val="100000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- chodské slavnosti (v Domažlicích)</a:t>
            </a:r>
          </a:p>
          <a:p>
            <a:pPr>
              <a:buSzPct val="100000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- hudební nástroje: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fanfrnoch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dudy</a:t>
            </a:r>
          </a:p>
          <a:p>
            <a:pPr>
              <a:buSzPct val="100000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- 14. – 17.  století: místní sedláci strážili hranice           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:-)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085184"/>
            <a:ext cx="3333750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8640"/>
            <a:ext cx="7848872" cy="6336704"/>
          </a:xfrm>
        </p:spPr>
        <p:txBody>
          <a:bodyPr>
            <a:normAutofit lnSpcReduction="10000"/>
          </a:bodyPr>
          <a:lstStyle/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Domažlice</a:t>
            </a:r>
          </a:p>
          <a:p>
            <a:pPr>
              <a:buSzPct val="100000"/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    - městská památková rezervace</a:t>
            </a:r>
          </a:p>
          <a:p>
            <a:pPr>
              <a:buSzPct val="100000"/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    - býval zde chodský hrad (privilegia, pečeť, prapor)</a:t>
            </a:r>
          </a:p>
          <a:p>
            <a:pPr>
              <a:buSzPct val="10000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Font typeface="Wingdings" pitchFamily="2" charset="2"/>
              <a:buChar char="q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Hrady: 	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Rabí, </a:t>
            </a:r>
          </a:p>
          <a:p>
            <a:pPr marL="1051560" lvl="4" indent="0">
              <a:buSzPct val="100000"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Kašperk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pPr marL="1051560" lvl="4" indent="0">
              <a:buSzPct val="100000"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Velhartice,  </a:t>
            </a:r>
          </a:p>
          <a:p>
            <a:pPr marL="1051560" lvl="4" indent="0">
              <a:buSzPct val="100000"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Horšovský Týn,</a:t>
            </a:r>
          </a:p>
          <a:p>
            <a:pPr marL="1051560" lvl="4" indent="0">
              <a:buSzPct val="100000"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Kozel,</a:t>
            </a:r>
          </a:p>
          <a:p>
            <a:pPr>
              <a:buSzPct val="10000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               	Manětín, </a:t>
            </a:r>
          </a:p>
          <a:p>
            <a:pPr>
              <a:buSzPct val="100000"/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		Zbiroh, </a:t>
            </a:r>
          </a:p>
          <a:p>
            <a:pPr>
              <a:buSzPct val="100000"/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		Švihov, Radyně</a:t>
            </a:r>
          </a:p>
          <a:p>
            <a:pPr>
              <a:buSzPct val="10000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6596390"/>
            <a:ext cx="269336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>
                <a:solidFill>
                  <a:schemeClr val="bg1">
                    <a:lumMod val="65000"/>
                  </a:schemeClr>
                </a:solidFill>
              </a:rPr>
              <a:t>http://www.</a:t>
            </a:r>
            <a:r>
              <a:rPr lang="cs-CZ" sz="1100" dirty="0" err="1" smtClean="0">
                <a:solidFill>
                  <a:schemeClr val="bg1">
                    <a:lumMod val="65000"/>
                  </a:schemeClr>
                </a:solidFill>
              </a:rPr>
              <a:t>portalsusice.cz</a:t>
            </a:r>
            <a:r>
              <a:rPr lang="cs-CZ" sz="1100" dirty="0" smtClean="0">
                <a:solidFill>
                  <a:schemeClr val="bg1">
                    <a:lumMod val="65000"/>
                  </a:schemeClr>
                </a:solidFill>
              </a:rPr>
              <a:t>/hrad-rabi/</a:t>
            </a:r>
            <a:endParaRPr lang="cs-CZ" sz="1100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64088" y="6396335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65000"/>
                  </a:schemeClr>
                </a:solidFill>
              </a:rPr>
              <a:t>http://cestovani.lidovky.cz/jak-se-topilo-na-hradech-kasperk-chysta-zimni-akce-f7l-/aktuality.asp?c=A111220_152817_aktuality_glu</a:t>
            </a:r>
            <a:endParaRPr lang="cs-CZ" sz="800" dirty="0">
              <a:solidFill>
                <a:schemeClr val="bg1">
                  <a:lumMod val="65000"/>
                </a:schemeClr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700808"/>
            <a:ext cx="4173488" cy="3814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7444680" cy="6051072"/>
          </a:xfrm>
        </p:spPr>
        <p:txBody>
          <a:bodyPr>
            <a:normAutofit/>
          </a:bodyPr>
          <a:lstStyle/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Kladrubský klášter</a:t>
            </a:r>
          </a:p>
          <a:p>
            <a:pPr>
              <a:buSzPct val="100000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- autorem Jan Blažej </a:t>
            </a:r>
          </a:p>
          <a:p>
            <a:pPr>
              <a:buSzPct val="100000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Santini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Klášter Plasy</a:t>
            </a:r>
          </a:p>
          <a:p>
            <a:pPr>
              <a:buSzPct val="100000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- autorem také J. B.</a:t>
            </a:r>
          </a:p>
          <a:p>
            <a:pPr>
              <a:buSzPct val="100000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Santini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24" t="22066" b="9216"/>
          <a:stretch/>
        </p:blipFill>
        <p:spPr bwMode="auto">
          <a:xfrm>
            <a:off x="3203848" y="1340768"/>
            <a:ext cx="4957967" cy="24323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365104"/>
            <a:ext cx="3816424" cy="2147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32656"/>
            <a:ext cx="7372672" cy="6123080"/>
          </a:xfrm>
        </p:spPr>
        <p:txBody>
          <a:bodyPr>
            <a:normAutofit/>
          </a:bodyPr>
          <a:lstStyle/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Rotunda sv. Petra a Pavla – Starý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Plzenec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- nejstarší stavba západních Čech</a:t>
            </a:r>
          </a:p>
          <a:p>
            <a:pPr>
              <a:buSzPct val="10000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Klatovy </a:t>
            </a:r>
          </a:p>
          <a:p>
            <a:pPr>
              <a:buSzPct val="100000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- katakomby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2531" y="1268760"/>
            <a:ext cx="3816424" cy="5373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cap="none" dirty="0" smtClean="0">
                <a:ln>
                  <a:prstDash val="solid"/>
                </a:ln>
                <a:solidFill>
                  <a:schemeClr val="tx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reflection blurRad="6350" stA="60000" endA="900" endPos="58000" dir="5400000" sy="-100000" algn="bl" rotWithShape="0"/>
                </a:effectLst>
                <a:latin typeface="Bradley Hand ITC" pitchFamily="66" charset="0"/>
              </a:rPr>
              <a:t>Autor prohlašuje, že tento materiál je jeho prací, nebo je stažen z uvedených zdrojů.</a:t>
            </a:r>
            <a:endParaRPr lang="cs-CZ" sz="2000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reflection blurRad="6350" stA="60000" endA="900" endPos="58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SzPct val="100000"/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cs.wikipedia.org/wiki/Plze%C5%88sk%C3%BD_kraj#mediaviewer/Soubor:Plzen_Region_CoA_CZ.svg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cs.wikipedia.org/wiki/Plze%C5%88sk%C3%BD_kraj#mediaviewer/Soubor:2004_Plzensky_kraj.png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cs.wikipedia.org/wiki/Plze%C5%88#mediaviewer/Soubor:Plzen_small_CoA.png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cs.wikipedia.org/wiki/Plze%C5%88#mediaviewer/Soubor:Great_Synagogue_in_Pilsen-2010.jpg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cs.wikipedia.org/wiki/Plze%C5%88#mediaviewer/Soubor:Plze%C5%88_12.3.2012.jpg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cs.wikipedia.org/wiki/Fanfrnoch#mediaviewer/Soubor:Fanfrnochy03.jpg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8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cs.wikipedia.org/wiki/Doma%C5%BElice#mediaviewer/Soubor:Domazlice_namesti.jpg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cs.wikipedia.org/wiki/Kladrubsk%C3%BD_kl%C3%A1%C5%A1ter#mediaviewer/Soubor:Kladruby5.JPG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10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cs.wikipedia.org/wiki/Kl%C3%A1%C5%A1ter_Plasy#mediaviewer/Soubor:Konvent_Plasy.jpg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  <a:hlinkClick r:id="rId11"/>
              </a:rPr>
              <a:t>http://cs.wikipedia.org/wiki/Rotunda_svat%C3%A9ho_Petra_a_Pavla_(Star%C3%BD_Plzenec)#mediaviewer/Soubor:Rotunda_svat%C3%A9ho_Petra_a_Pavla_%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11"/>
              </a:rPr>
              <a:t>28Star%C3%BD_Plzenec%29_1.JPG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SzPct val="100000"/>
              <a:buNone/>
            </a:pP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253</TotalTime>
  <Words>420</Words>
  <Application>Microsoft Office PowerPoint</Application>
  <PresentationFormat>Předvádění na obrazovce (4:3)</PresentationFormat>
  <Paragraphs>114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Bohatý</vt:lpstr>
      <vt:lpstr>Document</vt:lpstr>
      <vt:lpstr>Prezentace aplikace PowerPoint</vt:lpstr>
      <vt:lpstr>PLZEŇSKÝ   °°KRAJ°°</vt:lpstr>
      <vt:lpstr>OBSAH</vt:lpstr>
      <vt:lpstr>ZÁKLADNÍ INFORMACE</vt:lpstr>
      <vt:lpstr>Prezentace aplikace PowerPoint</vt:lpstr>
      <vt:lpstr>Prezentace aplikace PowerPoint</vt:lpstr>
      <vt:lpstr>Plzeň - památky</vt:lpstr>
      <vt:lpstr>NAVŠTĚVOVANÉ OBLASTI</vt:lpstr>
      <vt:lpstr>Prezentace aplikace PowerPoint</vt:lpstr>
      <vt:lpstr>Prezentace aplikace PowerPoint</vt:lpstr>
      <vt:lpstr>Prezentace aplikace PowerPoint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PLZEŇSKÝ   KRAJ</dc:title>
  <dc:creator>Klárinka</dc:creator>
  <cp:lastModifiedBy>Administrator</cp:lastModifiedBy>
  <cp:revision>57</cp:revision>
  <dcterms:created xsi:type="dcterms:W3CDTF">2012-01-30T10:55:54Z</dcterms:created>
  <dcterms:modified xsi:type="dcterms:W3CDTF">2014-04-26T07:22:09Z</dcterms:modified>
</cp:coreProperties>
</file>