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70" r:id="rId2"/>
    <p:sldId id="256" r:id="rId3"/>
    <p:sldId id="257" r:id="rId4"/>
    <p:sldId id="258" r:id="rId5"/>
    <p:sldId id="259" r:id="rId6"/>
    <p:sldId id="260" r:id="rId7"/>
    <p:sldId id="265" r:id="rId8"/>
    <p:sldId id="267" r:id="rId9"/>
    <p:sldId id="268" r:id="rId10"/>
    <p:sldId id="269" r:id="rId11"/>
    <p:sldId id="261" r:id="rId12"/>
    <p:sldId id="266" r:id="rId13"/>
    <p:sldId id="262" r:id="rId14"/>
    <p:sldId id="263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704452-DCA8-4082-AEC0-EADA6154F9B2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790AA-A87D-4A15-9428-1CE048BB4F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600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utn%C3%A1_Hora#mediaviewer/Soubor:KUTNA_HORA_%28js%29_13.jpg" TargetMode="External"/><Relationship Id="rId3" Type="http://schemas.openxmlformats.org/officeDocument/2006/relationships/hyperlink" Target="http://cs.wikipedia.org/wiki/St%C5%99edo%C4%8Desk%C3%BD_kraj#mediaviewer/Soubor:2004_Stredocesky_kraj.PNG" TargetMode="External"/><Relationship Id="rId7" Type="http://schemas.openxmlformats.org/officeDocument/2006/relationships/hyperlink" Target="http://cs.wikipedia.org/wiki/Kutn%C3%A1_Hora#mediaviewer/Soubor:KUTNA_HORA_%28js%29_11.jpg" TargetMode="External"/><Relationship Id="rId12" Type="http://schemas.openxmlformats.org/officeDocument/2006/relationships/hyperlink" Target="http://cs.wikipedia.org/wiki/Pam%C3%A1tn%C3%ADk_Lidice#mediaviewer/Soubor:Ze%C4%8F_zahrady_Hor%C3%A1kova_statku_02.JPG" TargetMode="External"/><Relationship Id="rId2" Type="http://schemas.openxmlformats.org/officeDocument/2006/relationships/hyperlink" Target="http://cs.wikipedia.org/wiki/St%C5%99edo%C4%8Desk%C3%BD_kraj#mediaviewer/Soubor:Central_Bohemian_Region_CoA_CZ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utn%C3%A1_Hora#mediaviewer/Soubor:KUTNA_HORA_%28js%29_14.jpg" TargetMode="External"/><Relationship Id="rId11" Type="http://schemas.openxmlformats.org/officeDocument/2006/relationships/hyperlink" Target="http://cs.wikipedia.org/wiki/K%C5%99ivokl%C3%A1t#mediaviewer/Soubor:K%C5%99ivokl%C3%A1t%2C_hrad_z_vyhl%C3%ADdky.jpg" TargetMode="External"/><Relationship Id="rId5" Type="http://schemas.openxmlformats.org/officeDocument/2006/relationships/hyperlink" Target="http://cs.wikipedia.org/wiki/Kutn%C3%A1_Hora#mediaviewer/Soubor:Wloski-dwor.jpg" TargetMode="External"/><Relationship Id="rId10" Type="http://schemas.openxmlformats.org/officeDocument/2006/relationships/hyperlink" Target="http://cs.wikipedia.org/wiki/Konopi%C5%A1t%C4%9B#mediaviewer/Soubor:Konopi%C5%A1t%C4%9B5.jpg" TargetMode="External"/><Relationship Id="rId4" Type="http://schemas.openxmlformats.org/officeDocument/2006/relationships/hyperlink" Target="http://cs.wikipedia.org/wiki/Den%C3%A1r#mediaviewer/Soubor:Den%C3%A1r_Vratislav_II-B.jpg" TargetMode="External"/><Relationship Id="rId9" Type="http://schemas.openxmlformats.org/officeDocument/2006/relationships/hyperlink" Target="http://cs.wikipedia.org/wiki/Karl%C5%A1tejn#mediaviewer/Soubor:Burgkarlstein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6660858"/>
              </p:ext>
            </p:extLst>
          </p:nvPr>
        </p:nvGraphicFramePr>
        <p:xfrm>
          <a:off x="176213" y="0"/>
          <a:ext cx="5908675" cy="8475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9" name="Document" r:id="rId3" imgW="6162549" imgH="8851205" progId="Word.Document.8">
                  <p:embed/>
                </p:oleObj>
              </mc:Choice>
              <mc:Fallback>
                <p:oleObj name="Document" r:id="rId3" imgW="6162549" imgH="8851205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213" y="0"/>
                        <a:ext cx="5908675" cy="84756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4509120"/>
            <a:ext cx="6696744" cy="1894362"/>
          </a:xfrm>
        </p:spPr>
        <p:txBody>
          <a:bodyPr>
            <a:normAutofit/>
          </a:bodyPr>
          <a:lstStyle/>
          <a:p>
            <a:r>
              <a:rPr lang="cs-CZ" sz="5400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Lucida Calligraphy" pitchFamily="66" charset="0"/>
              </a:rPr>
              <a:t>St</a:t>
            </a:r>
            <a:r>
              <a:rPr lang="cs-CZ" sz="6000" i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Lucida Calligraphy" pitchFamily="66" charset="0"/>
              </a:rPr>
              <a:t>ř</a:t>
            </a:r>
            <a:r>
              <a:rPr lang="cs-CZ" sz="5400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Lucida Calligraphy" pitchFamily="66" charset="0"/>
              </a:rPr>
              <a:t>edo</a:t>
            </a:r>
            <a:r>
              <a:rPr lang="cs-CZ" sz="5400" i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Lucida Calligraphy" pitchFamily="66" charset="0"/>
              </a:rPr>
              <a:t>č</a:t>
            </a:r>
            <a:r>
              <a:rPr lang="cs-CZ" sz="5400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Lucida Calligraphy" pitchFamily="66" charset="0"/>
              </a:rPr>
              <a:t>eský kraj</a:t>
            </a:r>
            <a:endParaRPr lang="cs-CZ" sz="5400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  <a:latin typeface="Lucida Calligraphy" pitchFamily="66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48680"/>
            <a:ext cx="3672408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Lucida Calligraphy" pitchFamily="66" charset="0"/>
              </a:rPr>
              <a:t>Obsah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Lucida Calligraphy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/>
                </a:solidFill>
              </a:rPr>
              <a:t> Základní informace</a:t>
            </a:r>
          </a:p>
          <a:p>
            <a:r>
              <a:rPr lang="cs-CZ" sz="3200" dirty="0" smtClean="0">
                <a:solidFill>
                  <a:schemeClr val="bg2"/>
                </a:solidFill>
              </a:rPr>
              <a:t> Navštěvované oblasti</a:t>
            </a:r>
          </a:p>
          <a:p>
            <a:r>
              <a:rPr lang="cs-CZ" sz="3200" dirty="0" smtClean="0">
                <a:solidFill>
                  <a:schemeClr val="bg2"/>
                </a:solidFill>
              </a:rPr>
              <a:t> Zdroje</a:t>
            </a:r>
            <a:endParaRPr lang="cs-CZ" sz="3200" dirty="0">
              <a:solidFill>
                <a:schemeClr val="bg2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068960"/>
            <a:ext cx="5895975" cy="339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171400"/>
            <a:ext cx="8352928" cy="1143000"/>
          </a:xfrm>
        </p:spPr>
        <p:txBody>
          <a:bodyPr>
            <a:noAutofit/>
          </a:bodyPr>
          <a:lstStyle/>
          <a:p>
            <a:pPr algn="ctr"/>
            <a:r>
              <a:rPr lang="cs-CZ" sz="54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Lucida Calligraphy" pitchFamily="66" charset="0"/>
              </a:rPr>
              <a:t>Základní informace</a:t>
            </a:r>
            <a:endParaRPr lang="cs-CZ" sz="48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24744"/>
            <a:ext cx="8363272" cy="5904656"/>
          </a:xfrm>
        </p:spPr>
        <p:txBody>
          <a:bodyPr>
            <a:normAutofit fontScale="47500" lnSpcReduction="20000"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Leží uprostřed Čech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Obklopuje hl. město Prahu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12 okresů (největší kraj)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Nemá krajské město na svém území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Sídlem kraje je Praha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Velká města: Kladno, Mělník, Příbram,</a:t>
            </a:r>
          </a:p>
          <a:p>
            <a:pPr>
              <a:buNone/>
            </a:pPr>
            <a:r>
              <a:rPr lang="cs-CZ" sz="3800" dirty="0" smtClean="0">
                <a:solidFill>
                  <a:schemeClr val="bg1"/>
                </a:solidFill>
              </a:rPr>
              <a:t>    Beroun, Mladá Boleslav, Benešov…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Průmysl: potravinářský, chemický, </a:t>
            </a:r>
          </a:p>
          <a:p>
            <a:pPr>
              <a:buNone/>
            </a:pPr>
            <a:r>
              <a:rPr lang="cs-CZ" sz="3800" dirty="0" smtClean="0">
                <a:solidFill>
                  <a:schemeClr val="bg1"/>
                </a:solidFill>
              </a:rPr>
              <a:t>    strojírenský (Škoda Mladá Boleslav)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Velké množství kulturních a historických památek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Hrady, zámky: Karlštejn, Konopiště, Křivoklát, Český Šternberk   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Lány – zámek  původně sídlem  prezidenta T. G. Masaryka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Poděbrady - lázně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Kutná Hora - památka UNESCO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Lidice – obec z historie 2. světové války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Slavní rodáci : Zdeněk Miler, Jan Železný, Antonín Dvořák</a:t>
            </a:r>
          </a:p>
          <a:p>
            <a:r>
              <a:rPr lang="cs-CZ" sz="3800" dirty="0" smtClean="0">
                <a:solidFill>
                  <a:schemeClr val="bg1"/>
                </a:solidFill>
              </a:rPr>
              <a:t>Značka aut: S</a:t>
            </a:r>
            <a:endParaRPr lang="cs-CZ" sz="34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8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Lucida Calligraphy" pitchFamily="66" charset="0"/>
              </a:rPr>
              <a:t>P</a:t>
            </a:r>
            <a:r>
              <a:rPr lang="cs-CZ" sz="5400" b="1" i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Lucida Calligraphy" pitchFamily="66" charset="0"/>
              </a:rPr>
              <a:t>ř</a:t>
            </a:r>
            <a:r>
              <a:rPr lang="cs-CZ" sz="48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Lucida Calligraphy" pitchFamily="66" charset="0"/>
              </a:rPr>
              <a:t>írodní podmínky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7467600" cy="4873752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Sever kraje – úrodné Polabí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Jih – Středočeská pahorkatina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Brdy – nejvyšší bod kraje - Tok 865m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Mělník – soutok Labe s Vltavou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Řeky: Labe, Berounka, Sázava, Vltava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CHKO: </a:t>
            </a:r>
            <a:r>
              <a:rPr lang="cs-CZ" sz="2000" dirty="0" err="1" smtClean="0">
                <a:solidFill>
                  <a:schemeClr val="bg1"/>
                </a:solidFill>
              </a:rPr>
              <a:t>Kokořínsko</a:t>
            </a:r>
            <a:r>
              <a:rPr lang="cs-CZ" sz="2000" dirty="0" smtClean="0">
                <a:solidFill>
                  <a:schemeClr val="bg1"/>
                </a:solidFill>
              </a:rPr>
              <a:t> (pískovcové skály),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 Český ráj, Český kras,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 Blaník, </a:t>
            </a:r>
            <a:r>
              <a:rPr lang="cs-CZ" sz="2000" dirty="0" err="1" smtClean="0">
                <a:solidFill>
                  <a:schemeClr val="bg1"/>
                </a:solidFill>
              </a:rPr>
              <a:t>Křivoklátsko</a:t>
            </a: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Přírodní park Džbán, nádrž Lipno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Mělník – vinice - založil Karel IV.</a:t>
            </a:r>
          </a:p>
          <a:p>
            <a:r>
              <a:rPr lang="cs-CZ" sz="2000" dirty="0" err="1" smtClean="0">
                <a:solidFill>
                  <a:schemeClr val="bg1"/>
                </a:solidFill>
              </a:rPr>
              <a:t>Koněpruské</a:t>
            </a:r>
            <a:r>
              <a:rPr lang="cs-CZ" sz="2000" dirty="0" smtClean="0">
                <a:solidFill>
                  <a:schemeClr val="bg1"/>
                </a:solidFill>
              </a:rPr>
              <a:t> jeskyně – CHKO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Vrchoviny: Brodská, Křivoklátská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Středolabská tabule – úrodná nížina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Okolí Labe hustě osídleno (hrady, zámky, města)</a:t>
            </a:r>
            <a:r>
              <a:rPr lang="cs-CZ" dirty="0" smtClean="0">
                <a:solidFill>
                  <a:schemeClr val="bg1"/>
                </a:solidFill>
              </a:rPr>
              <a:t>          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9361040" cy="1440160"/>
          </a:xfrm>
        </p:spPr>
        <p:txBody>
          <a:bodyPr>
            <a:normAutofit/>
          </a:bodyPr>
          <a:lstStyle/>
          <a:p>
            <a:pPr algn="ctr"/>
            <a:r>
              <a:rPr lang="cs-CZ" sz="48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Lucida Calligraphy" pitchFamily="66" charset="0"/>
              </a:rPr>
              <a:t>Navšt</a:t>
            </a:r>
            <a:r>
              <a:rPr lang="cs-CZ" sz="5400" b="1" i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Lucida Calligraphy" pitchFamily="66" charset="0"/>
              </a:rPr>
              <a:t>ě</a:t>
            </a:r>
            <a:r>
              <a:rPr lang="cs-CZ" sz="48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Lucida Calligraphy" pitchFamily="66" charset="0"/>
              </a:rPr>
              <a:t>vované oblasti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764704"/>
            <a:ext cx="8964488" cy="7056784"/>
          </a:xfrm>
        </p:spPr>
        <p:txBody>
          <a:bodyPr>
            <a:normAutofit fontScale="85000" lnSpcReduction="20000"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3200" i="1" dirty="0" smtClean="0"/>
              <a:t> </a:t>
            </a:r>
            <a:r>
              <a:rPr lang="cs-CZ" sz="3200" i="1" u="sng" dirty="0" smtClean="0">
                <a:solidFill>
                  <a:srgbClr val="CCECFF"/>
                </a:solidFill>
              </a:rPr>
              <a:t>Kutná Hora</a:t>
            </a:r>
          </a:p>
          <a:p>
            <a:pPr algn="ctr">
              <a:buNone/>
            </a:pPr>
            <a:endParaRPr lang="cs-CZ" sz="3200" i="1" u="sng" dirty="0" smtClean="0">
              <a:solidFill>
                <a:srgbClr val="CCECFF"/>
              </a:solidFill>
            </a:endParaRPr>
          </a:p>
          <a:p>
            <a:pPr>
              <a:buNone/>
            </a:pPr>
            <a:endParaRPr lang="cs-CZ" sz="3200" i="1" u="sng" dirty="0" smtClean="0">
              <a:solidFill>
                <a:srgbClr val="CCECFF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název pochází od “kutání“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městská památková rezervace - UNESCO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těžba stříbra od 10. st., razili mince (denáry)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ve středověku přední místo v těžbě - v Evropě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na počátku vlády Václava II. “ stříbrná horečka“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důl Osel – v té době nejhlubší na světě (662m)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bohatství dolů - základ královské moci v Čechách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zdroj prostředků pro stavby Lucemburků (celé 14. st.)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podpora města Karlem IV. i Václavem IV.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zásoby stříbra vyčerpány na přelomu 17. a 18. století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- možno navštívit Muzeum stříbra a středověký důl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836711"/>
            <a:ext cx="21050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568952" cy="5161784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Vlašský dvůr - původně královský palác s mincovnou (razili pražské groše)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Mnoho památek - Jezuitská kolej, Morový sloup, Morová kašna, Tylův dům (J. K. Tyl - místní rodák)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24944"/>
            <a:ext cx="5112568" cy="318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892480" cy="4873752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Sankturinovský</a:t>
            </a:r>
            <a:r>
              <a:rPr lang="cs-CZ" dirty="0" smtClean="0">
                <a:solidFill>
                  <a:schemeClr val="bg1"/>
                </a:solidFill>
              </a:rPr>
              <a:t> dům - muzeum alchymie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Kamenný dům - součást městské památkové rezervace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6453336"/>
            <a:ext cx="211468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/>
              <a:t>http://itras.cz/hotel-kreta/galerie/9810/</a:t>
            </a:r>
            <a:endParaRPr lang="cs-CZ" sz="9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6381328"/>
            <a:ext cx="24366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http://tema.novinky.cz/kutna-hora</a:t>
            </a:r>
            <a:endParaRPr lang="cs-CZ" sz="1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704" y="1844824"/>
            <a:ext cx="3917886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8640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Chrám svaté Barbory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- památka UNESCO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- stavba začala r. 1388 (u zrodu Jan Parléř)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- gotický kostel - největší v ČR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- fresky na stěnách (malby)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- sv. Barbora - patronka havířů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40968"/>
            <a:ext cx="5675784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88640"/>
            <a:ext cx="8219256" cy="628531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Sedlecký klášter - mnišský, nejstarší v ČR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  - založen r. 1142, rodem </a:t>
            </a:r>
            <a:r>
              <a:rPr lang="cs-CZ" dirty="0" err="1" smtClean="0">
                <a:solidFill>
                  <a:schemeClr val="bg1"/>
                </a:solidFill>
              </a:rPr>
              <a:t>Markvarticů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Kaple všech svatých - Sedlec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- pozdně gotická stavba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- ve spodní části Kostnice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6611779"/>
            <a:ext cx="269016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http://world.pavelj.cz/2010/09/11/kutna-hora/</a:t>
            </a:r>
            <a:endParaRPr lang="cs-CZ" sz="10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2975992" cy="490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7601272" cy="1282154"/>
          </a:xfrm>
        </p:spPr>
        <p:txBody>
          <a:bodyPr>
            <a:normAutofit fontScale="90000"/>
          </a:bodyPr>
          <a:lstStyle/>
          <a:p>
            <a:pPr algn="ctr"/>
            <a:r>
              <a:rPr lang="cs-CZ" i="1" u="sng" dirty="0" smtClean="0">
                <a:solidFill>
                  <a:srgbClr val="CCECFF"/>
                </a:solidFill>
              </a:rPr>
              <a:t>Hrady</a:t>
            </a:r>
            <a:r>
              <a:rPr lang="cs-CZ" i="1" u="sng" dirty="0" smtClean="0">
                <a:solidFill>
                  <a:srgbClr val="CCECFF"/>
                </a:solidFill>
              </a:rPr>
              <a:t>, zámky, zřícenin</a:t>
            </a:r>
            <a:r>
              <a:rPr lang="cs-CZ" u="sng" dirty="0" smtClean="0">
                <a:solidFill>
                  <a:srgbClr val="CCECFF"/>
                </a:solidFill>
              </a:rPr>
              <a:t>y</a:t>
            </a:r>
            <a:r>
              <a:rPr lang="cs-CZ" u="sng" dirty="0" smtClean="0">
                <a:solidFill>
                  <a:schemeClr val="bg1"/>
                </a:solidFill>
              </a:rPr>
              <a:t/>
            </a:r>
            <a:br>
              <a:rPr lang="cs-CZ" u="sng" dirty="0" smtClean="0">
                <a:solidFill>
                  <a:schemeClr val="bg1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836712"/>
            <a:ext cx="9217024" cy="549322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Karlštejn </a:t>
            </a:r>
            <a:r>
              <a:rPr lang="cs-CZ" dirty="0" smtClean="0">
                <a:solidFill>
                  <a:schemeClr val="bg1"/>
                </a:solidFill>
              </a:rPr>
              <a:t>– středověký </a:t>
            </a:r>
            <a:r>
              <a:rPr lang="cs-CZ" dirty="0" smtClean="0">
                <a:solidFill>
                  <a:schemeClr val="bg1"/>
                </a:solidFill>
              </a:rPr>
              <a:t>kamenný gotický hrad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- v okolí vinice a lesy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- založen r</a:t>
            </a:r>
            <a:r>
              <a:rPr lang="cs-CZ" dirty="0" smtClean="0">
                <a:solidFill>
                  <a:schemeClr val="bg1"/>
                </a:solidFill>
              </a:rPr>
              <a:t>. 1348 (u </a:t>
            </a:r>
            <a:r>
              <a:rPr lang="cs-CZ" dirty="0" smtClean="0">
                <a:solidFill>
                  <a:schemeClr val="bg1"/>
                </a:solidFill>
              </a:rPr>
              <a:t>zrodu Arnošt z Pardubic)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- postaven kvůli obraně českých korunovačních  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klenotů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- sloužil jako obydlí Karla IV. a Václava IV.     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- vzácná kaple – vrchol gotického malířství</a:t>
            </a:r>
          </a:p>
          <a:p>
            <a:pPr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252"/>
          <a:stretch/>
        </p:blipFill>
        <p:spPr bwMode="auto">
          <a:xfrm>
            <a:off x="2483768" y="4293095"/>
            <a:ext cx="4608512" cy="2288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332656"/>
            <a:ext cx="8568952" cy="487375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Konopiště - zámek, původně šlechtický hrad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- poslední sídlo Františka Ferdinanda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(</a:t>
            </a:r>
            <a:r>
              <a:rPr lang="cs-CZ" dirty="0" smtClean="0">
                <a:solidFill>
                  <a:schemeClr val="bg1"/>
                </a:solidFill>
              </a:rPr>
              <a:t>Rakousko - uherský </a:t>
            </a:r>
            <a:r>
              <a:rPr lang="cs-CZ" dirty="0" smtClean="0">
                <a:solidFill>
                  <a:schemeClr val="bg1"/>
                </a:solidFill>
              </a:rPr>
              <a:t>panovník)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- u zámku pozůstatek obléhacích postavení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727"/>
          <a:stretch/>
        </p:blipFill>
        <p:spPr bwMode="auto">
          <a:xfrm>
            <a:off x="3491880" y="2492896"/>
            <a:ext cx="2759968" cy="3615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88640"/>
            <a:ext cx="8748464" cy="640871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Křivoklát – jeden z nejstarších a nejvýznamnějších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středověkých hradů (zmínka z r. 1190)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- původně lovecký, později královský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gotický hrad (přestavěl Přemysl Otakar I.)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- pobývala zde Eliška Přemyslovna a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v dětství i Karel IV.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50" t="8324"/>
          <a:stretch/>
        </p:blipFill>
        <p:spPr bwMode="auto">
          <a:xfrm>
            <a:off x="5220072" y="2780928"/>
            <a:ext cx="2809916" cy="3615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7859216" cy="4925144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Koněpruské</a:t>
            </a:r>
            <a:r>
              <a:rPr lang="cs-CZ" dirty="0" smtClean="0">
                <a:solidFill>
                  <a:schemeClr val="bg1"/>
                </a:solidFill>
              </a:rPr>
              <a:t> jeskyně – největší krasové území v ČR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Lidice- </a:t>
            </a:r>
            <a:r>
              <a:rPr lang="cs-CZ" dirty="0" smtClean="0">
                <a:solidFill>
                  <a:schemeClr val="bg1"/>
                </a:solidFill>
              </a:rPr>
              <a:t>za 2. svět</a:t>
            </a:r>
            <a:r>
              <a:rPr lang="cs-CZ" dirty="0" smtClean="0">
                <a:solidFill>
                  <a:schemeClr val="bg1"/>
                </a:solidFill>
              </a:rPr>
              <a:t>. války </a:t>
            </a:r>
            <a:r>
              <a:rPr lang="cs-CZ" dirty="0" smtClean="0">
                <a:solidFill>
                  <a:schemeClr val="bg1"/>
                </a:solidFill>
              </a:rPr>
              <a:t>vyhlazena nacisty (r. 1942)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- v blízkosti původní vesnice vznikla nová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- na místě tragédie památník obětem, v obci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muzeum, Růžový sad (přes 200 odrůd růží)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764704"/>
            <a:ext cx="194316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http://jeskyne.cesky-kras.cz/</a:t>
            </a:r>
            <a:endParaRPr lang="cs-CZ" sz="1100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12976"/>
            <a:ext cx="5164832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8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Lucida Calligraphy" pitchFamily="66" charset="0"/>
              </a:rPr>
              <a:t>Autor prohlašuje, že tento materiál je jeho prací, nebo je stažen z uvedených zdrojů.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2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2"/>
              </a:rPr>
              <a:t>cs.wikipedia.org/wiki/St%C5%99edo%C4%8Desk%C3%BD_kraj#mediaviewer/Soubor:Central_Bohemian_Region_CoA_CZ.svg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3"/>
              </a:rPr>
              <a:t>cs.wikipedia.org/wiki/St%C5%99edo%C4%8Desk%C3%BD_kraj#mediaviewer/Soubor:2004_Stredocesky_kraj.PNG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4"/>
              </a:rPr>
              <a:t>cs.wikipedia.org/wiki/Den%C3%A1r#mediaviewer/Soubor:Den%C3%A1r_Vratislav_II-B.jpg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cs.wikipedia.org/wiki/Kutn%C3%A1_Hora#mediaviewer/Soubor:Wloski-dwor.jpg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6"/>
              </a:rPr>
              <a:t>http://cs.wikipedia.org/wiki/Kutn%C3%A1_Hora#mediaviewer/Soubor:KUTNA_HORA_%</a:t>
            </a:r>
            <a:r>
              <a:rPr lang="cs-CZ" sz="1200" dirty="0" smtClean="0">
                <a:solidFill>
                  <a:schemeClr val="bg1"/>
                </a:solidFill>
                <a:hlinkClick r:id="rId6"/>
              </a:rPr>
              <a:t>28js%29_14.jpg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7"/>
              </a:rPr>
              <a:t>http://cs.wikipedia.org/wiki/Kutn%C3%A1_Hora#mediaviewer/Soubor:KUTNA_HORA_%</a:t>
            </a:r>
            <a:r>
              <a:rPr lang="cs-CZ" sz="1200" dirty="0" smtClean="0">
                <a:solidFill>
                  <a:schemeClr val="bg1"/>
                </a:solidFill>
                <a:hlinkClick r:id="rId7"/>
              </a:rPr>
              <a:t>28js%29_11.jpg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8"/>
              </a:rPr>
              <a:t>http://cs.wikipedia.org/wiki/Kutn%C3%A1_Hora#mediaviewer/Soubor:KUTNA_HORA_%</a:t>
            </a:r>
            <a:r>
              <a:rPr lang="cs-CZ" sz="1200" dirty="0" smtClean="0">
                <a:solidFill>
                  <a:schemeClr val="bg1"/>
                </a:solidFill>
                <a:hlinkClick r:id="rId8"/>
              </a:rPr>
              <a:t>28js%29_13.jpg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9"/>
              </a:rPr>
              <a:t>cs.wikipedia.org/wiki/Karl%C5%A1tejn#mediaviewer/Soubor:Burgkarlstein02.jpg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10"/>
              </a:rPr>
              <a:t>cs.wikipedia.org/wiki/Konopi%C5%A1t%C4%9B#mediaviewer/Soubor:Konopi%C5%A1t%C4%9B5.jpg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11"/>
              </a:rPr>
              <a:t>cs.wikipedia.org/wiki/K%C5%99ivokl%C3%A1t#mediaviewer/Soubor:K%C5%99ivokl%C3%A1t%2C_hrad_z_vyhl%C3%ADdky.jpg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>
                <a:solidFill>
                  <a:schemeClr val="bg1"/>
                </a:solidFill>
                <a:hlinkClick r:id="rId12"/>
              </a:rPr>
              <a:t>http://</a:t>
            </a:r>
            <a:r>
              <a:rPr lang="cs-CZ" sz="1200" dirty="0" smtClean="0">
                <a:solidFill>
                  <a:schemeClr val="bg1"/>
                </a:solidFill>
                <a:hlinkClick r:id="rId12"/>
              </a:rPr>
              <a:t>cs.wikipedia.org/wiki/Pam%C3%A1tn%C3%ADk_Lidice#mediaviewer/Soubor:Ze%C4%8F_zahrady_Hor%C3%A1kova_statku_02.JPG</a:t>
            </a:r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605</TotalTime>
  <Words>735</Words>
  <Application>Microsoft Office PowerPoint</Application>
  <PresentationFormat>Předvádění na obrazovce (4:3)</PresentationFormat>
  <Paragraphs>125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Arkýř</vt:lpstr>
      <vt:lpstr>Document</vt:lpstr>
      <vt:lpstr>Prezentace aplikace PowerPoint</vt:lpstr>
      <vt:lpstr>Středočeský kraj</vt:lpstr>
      <vt:lpstr>Obsah</vt:lpstr>
      <vt:lpstr>Základní informace</vt:lpstr>
      <vt:lpstr>Přírodní podmínky</vt:lpstr>
      <vt:lpstr>Navštěvované oblasti </vt:lpstr>
      <vt:lpstr>Prezentace aplikace PowerPoint</vt:lpstr>
      <vt:lpstr>Prezentace aplikace PowerPoint</vt:lpstr>
      <vt:lpstr>Prezentace aplikace PowerPoint</vt:lpstr>
      <vt:lpstr>Prezentace aplikace PowerPoint</vt:lpstr>
      <vt:lpstr>Hrady, zámky, zříceniny  </vt:lpstr>
      <vt:lpstr>Prezentace aplikace PowerPoint</vt:lpstr>
      <vt:lpstr>Prezentace aplikace PowerPoint</vt:lpstr>
      <vt:lpstr>Prezentace aplikace PowerPoint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Středočeský kraj</dc:title>
  <dc:creator>Klárka</dc:creator>
  <cp:lastModifiedBy>Administrator</cp:lastModifiedBy>
  <cp:revision>97</cp:revision>
  <dcterms:created xsi:type="dcterms:W3CDTF">2012-04-05T16:17:12Z</dcterms:created>
  <dcterms:modified xsi:type="dcterms:W3CDTF">2014-04-26T11:24:59Z</dcterms:modified>
</cp:coreProperties>
</file>