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26. 4. 2014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Vladislav_Jagellonsk%C3%BD#mediaviewer/Soubor:Vladislaus_II_of_Bohemia_and_Hungary.jpg" TargetMode="External"/><Relationship Id="rId3" Type="http://schemas.openxmlformats.org/officeDocument/2006/relationships/hyperlink" Target="http://cs.wikipedia.org/wiki/Jan_Hus#mediaviewer/Soubor:Jan_Hus_2.jpg" TargetMode="External"/><Relationship Id="rId7" Type="http://schemas.openxmlformats.org/officeDocument/2006/relationships/hyperlink" Target="http://cs.wikipedia.org/wiki/Ji%C5%99%C3%AD_z_Pod%C4%9Bbrad#mediaviewer/Soubor:Georg_of_Podebrady.jpg" TargetMode="External"/><Relationship Id="rId2" Type="http://schemas.openxmlformats.org/officeDocument/2006/relationships/hyperlink" Target="http://cs.wikipedia.org/wiki/Husit%C3%A9#mediaviewer/Soubor:Hussite_banner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Husitsk%C3%A9_zbran%C4%9B#mediaviewer/Soubor:Klassischer-Flegel.jpg" TargetMode="External"/><Relationship Id="rId5" Type="http://schemas.openxmlformats.org/officeDocument/2006/relationships/hyperlink" Target="http://cs.wikipedia.org/wiki/Jan_%C5%BDi%C5%BEka#mediaviewer/Soubor:Mikolas_ales_zizka.jpg" TargetMode="External"/><Relationship Id="rId4" Type="http://schemas.openxmlformats.org/officeDocument/2006/relationships/hyperlink" Target="http://cs.wikipedia.org/wiki/Jan_Hus#mediaviewer/Soubor:Jan_Hus_at_the_Stak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8884224"/>
              </p:ext>
            </p:extLst>
          </p:nvPr>
        </p:nvGraphicFramePr>
        <p:xfrm>
          <a:off x="176213" y="-176213"/>
          <a:ext cx="5826125" cy="7924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name="Document" r:id="rId3" imgW="6495076" imgH="8836788" progId="Word.Document.8">
                  <p:embed/>
                </p:oleObj>
              </mc:Choice>
              <mc:Fallback>
                <p:oleObj name="Document" r:id="rId3" imgW="6495076" imgH="8836788" progId="Word.Document.8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213" y="-176213"/>
                        <a:ext cx="5826125" cy="79248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305800" cy="1981200"/>
          </a:xfrm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cs-CZ" sz="54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České země v době husitské</a:t>
            </a:r>
            <a:endParaRPr lang="cs-CZ" sz="5400" b="1" spc="0" dirty="0">
              <a:ln w="50800"/>
              <a:solidFill>
                <a:srgbClr val="C0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  <a:latin typeface="Century Gothic" pitchFamily="34" charset="0"/>
            </a:endParaRPr>
          </a:p>
        </p:txBody>
      </p:sp>
      <p:sp>
        <p:nvSpPr>
          <p:cNvPr id="16386" name="AutoShape 2" descr="http://nd04.jxs.cz/741/728/f656fc3b2b_75221602_o2.jpg"/>
          <p:cNvSpPr>
            <a:spLocks noChangeAspect="1" noChangeArrowheads="1"/>
          </p:cNvSpPr>
          <p:nvPr/>
        </p:nvSpPr>
        <p:spPr bwMode="auto">
          <a:xfrm>
            <a:off x="155575" y="-952500"/>
            <a:ext cx="3324225" cy="19907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88" name="AutoShape 4" descr="data:image/jpeg;base64,/9j/4AAQSkZJRgABAQAAAQABAAD/2wCEAAkGBg4NERAQBw4QEA4UEhANDhIPDw4NEBAWFhAWFBUQEhIXJycfIxkjGRgeIzAiIyc1LC0sFh49NTMqNyYuLDUBCQoKDQwOGg8PGS0kHyEsNDQpMCo1NSw1MjU1LDUuLC0sLCkyKSwqLywsLCwsNDAsLCwsLCwsLSkqLCwsLCksNP/AABEIAKcBFwMBIgACEQEDEQH/xAAcAAEBAAIDAQEAAAAAAAAAAAAABwYIAwQFAQL/xABIEAACAQIBBA8EBgcJAQEAAAAAAQIDBBEFEiFRBgcTFhcYMVRlkpSk0uHjIkFhwxQVMjVxcyMzQnKxwvAkQ1JVYoGRldHBCP/EABsBAQACAwEBAAAAAAAAAAAAAAACBQEEBgMH/8QALhEBAAECBAUCBgIDAQAAAAAAAAECAwQRFBVRUmGRoQUxEhMhQXGBIsEzQrEy/9oADAMBAAIRAxEAPwCSgAimAAAAAAAAAAAAAAAAAAAAAAAAAAAAAAAAAAAAAAAAAHHXrZix9/uQHHd3Gboh9r+AOhKWLxfKCSOb1wARSAAAAAAAAAAAAAAAAAAAAAAAAAAAAAAAAAAAAAAAN6wPk5qKxlyHl1qrm8Zf7fA5Lq4z3hH7K5P/AE4DKMgAMsLRsV2k/rG0t7v6w3LdYbpmfRd0zfaawzt0WPJqPV4u/SncvUM72q/uiw/J+ZIyswzmjPF36U7l6g4u/SncvULMDJmjPF36U7l6g4u/SncvULMAZozxd+lO5eoOLv0p3L1CzAGaM8XfpTuXqDi79Kdy9QswBmjPF36U7l6g4u/SncvULMAZozxd+lO5eoOLv0p3L1CzAGaM8XfpTuXqDi79Kdy9QswBmjPF36U7l6g4u/SncvULMAZozxd+lO5eoOLv0p3L1CzAGaM8XfpTuXqDi79Kdy9QswBmjPF36U7l6g4u/SncvULMAZozxd+lO5eoOLv0p3L1CzAGaM8XfpTuXqDi79Kdy9QswBmjPF36U7l6g4u/SncvULMAZotX/wDz7GnGU6+VlGEYuc5StFGMYpYuTbq4JJe8i2Vq0FOcLKcp01JqM5w3Kcl7m4YvDHViyqbeO2R9Im8nZKl+ipyTuKkJ4qrNf3ejRmxfL/qXuzdMaMAADLAAANuNqv7osPyfmSMrMU2q/uiw/J+ZIysAAAAAAAAAAAMP2191jku4qWladGdJ0q2dTlOnKSVSKcM6LTSeOsk261+e33brvxF02U5FWULO5tXgnVpThFtySUsMYSbWnBSSb/AgtpVlOEXVTjPDCpGSzZRmtEoyj7mpJ6PcaGMqrpiJplf+i27N2a6bkRM/bNzbtX55fduu/EN2r89vu3XfiPgK/wCdc5pdFocNyR2fd2r88vu3XfiG7V+e33brvxHwD51zmk0OG5I7Ozkq4uVdWKo3V7NyvLSLg7u6qqUN2i6icHJ4rMTb0cieOg2BIdsEsncZUtFDkoKreVHgngsx0Yp8nK5vTp+zyacS4lthZqm3nU5H1Sm3TiJptxlEcAAGyrAAAAAAAAAAACZ7cO2Z9V0vo2Sakfp1T7bXtSt4Nfb1Z792PItOHIZVs52aUMi2zuLxOU5N06FOOh1J5raTlyJJLFvUtCb0GpmWcs176tUuMo1JVK03nTlL+CXIlqS0JAdOUsXi/wCvgfkAAAAAAA242q/uiw/J+ZIysxTar+6LD8n5kjKwAAAAAAAAAAAEM2bZHlk+/qxnFRoXMql1atNJN+zu1JRxxxU5Z3xzy5mO7ONiMcq2+ZCUadzTe62tZwUtzl74v35kloaXw1Hlet/Momlt4PETh7sXI/f4RcH4UnGc6Nysy4pydOtTehxlF4PBPTmv3P3po/ZQ1UzTOUu+t3KblMVUznEgB6mxHYu8s15U5OcbKk/7VUgsFVlzSE9bTxk1yL4yTJ2rU3KsoeGKxVGGtzXV+mY7TeSP0FW/qpqVzJQopprNo0m4xaxWPtybk8Hg1me9Mop+adOMEo00oxSSikkkktCSWo/RfU0xTGUOAuV1XKprq95AASQAAAAAAAADrZRyjRtaU69/UjTowi5znN4Riv693K2zstmt23TtkrKVX6HkucZWVGWLnBt7vUwwcseTMWLSw0PlxeKwDFdsHZvVy1dSrVcYUV7FvScnJU4/wznhi8Pf8EjFwAAAAAAAAANuNqv7osPyfmSMrMU2q/uiw/J+ZIysAAAAAAAAAAAAAAxnZnsGoZWjBuToXVP9TcRipyisfapzjis6D/wt8ulEXoqos+Fy4upTq1qE3DFRk6dRwcljpwbWJYNsrZNXyfbUvqxqFetWjb05ygqkafsSqSlmvlebBpfFkfo0nHHPnKcpSnUnKbTlKU5OUpNrDS2yuxs05RH3dJ6HTd+Kas/4/wBvY2H7FZ5XuatOtVVO0obhOuoZ8a1bdIyapxmtCWMHi+XDk1q2ZNyZQtKcaOTqUKVGGKhCCzYrF4vR+LINknL9zkqrO6yZJSi1B3NCpm7nWhTT0KWGMZJN4Na+R8hfLG8jXp06tDHMqQhVhisHmyipLFfgz3ws0TR/H9tD1Wm9Tfn5ntPt+HOADaVQAAAAAAAAAAMP21KeVJZPqrYs/wBL/fKGdu7pYPOVDD9r8NOGOGk1NfxN4n8TXHbs2t1k+r9OyXCMbOrJRnThGSVGo1i9HIoywbXJg9GHIBKgAAAAAAAAABtxtV/dFh+T8yRlZim1X90WH5PzJGVgAAAAAAAAAAAAAGP7NNiMMrUIU5VZUalOoq9CpGKnmSScXnQeCknGTWGPvIdZVnOOdKUJe1OMZU1OMKkVJqNSCn7WDSxWOsp+2Zs5jSpzsciVou+qJ06soPPVrDDCcpyi/ZqNPCK5VjjgtDJpQoxpxjCnojFKK/2K3HVU/SPu6b0Oi7nVV/r/AG9HYtsd+tb36Lc1My2jSV1XUMVUqx3TM3FTx0Jvla04Y4ay9U6cYJRppRikoxSSSSWhJLUa9WV9Vs7ijeZPjGVWi3jCTcVWpyWE6TkuTHlT9zS5dKd1yDsgt8o0VXybNSg3myWhTpy5cypHljLBrQ9OlHvhKqZt5R7/AHaPq9u7Tfma/afZ6QANtTgAAAAAAAAAAHXv7Glc050b2nGpSnFwnCazoyT9zR2ABqPti7BauRbqVKedO3l7dvVlHNVSOjFYrRnRxweH44JNGKG4ezbYbb5ZtpW99jFrGdGpHTKlPNaUsORrB4Ne9N6U9JqXlzIlewr1LfKVN06sHmyi9PxTT5GmtKa5U0B0AAAAAAAAbcbVf3RYfk/MkZWYptV/dFh+T8yRlYAAAAAAAAAAAdXKWUI21OVWrCrNL9mhRq3FSWpRhTTf/wAJPsq2bZbvXUo5NydlCztHjDdI2F5O6qx9pNqWbhTxWHJ7S18qLEMDExmlTV8M55ZtdaOS7qCwp5Nylpbk27C8lKTbxcpSaxbetnJ9CvP8tyl/1934TYbAYGpODtzOc5ren1nEUxlTEZfhrz9CvP8ALcpf9fd+E/VlTyla1d3yTaZUoVsM1uOTrqUKi06KtJxzZYZzwx0o2DwGBKjC0UTnTMvO76revU/DXETH4YJsW2xbuthT2RZIv7eppW7UrG9nbywXK45rnHHVp92nTozw+YH02lUAAAAAAAAAAAAABN9t/a0+tqP0jJVOCvqaxf7LuIJP9G5cmcvc3+GKxKQANHpRaeDPyWjbz2t9yk8p5Jj+jnL+1wjBJU5NfrsV+zJ8uP7T5fa0RcAAAAAAv+wrbInZ2FrQjaxmoU83OdZxx9uTxwzX/E9vhcqcyh2iXgJjkX9RS/d/mZ3SmrxN2KpiJdnY9LwtVumqafrMR95UHhcqcyh2iXgHC5U5lDtEvAT4EdVd4vbacJy+ZUHhcqcyh2iXgHC5U5lDtEvAT4DVXeJtOE5fMqDwuVOZQ7RLwDhcqcyh2iXgJ8BqrvE2nCcvmVB4XKnModol4BwuVOZQ7RLwE+A1V3ibThOXzKg8LlTmUO0S8A4XKnModol4CfAaq7xNpwnL5lQeFypzKHaJeAcLlTmUO0S8BPgNVd4m04Tl8yoPC5U5lDtEvAOFypzKHaJeAnwGqu8TacJy+ZUHhcqcyh2iXgHC5U5lDtEvAT4DVXeJtOE5fMqDwuVOZQ7RLwDhcqcyh2iXgJ8BqrvE2nCcvmVB4XKnModol4BwuVOZQ7RLwE+A1V3ibThOXzKg8LlTmUO0S8A4XKnModol4CfAaq7xNpwnL5lQeFypzKHaJeAcLlTmUO0S8BPgNVd4m04Tl8yoPC5U5lDtEvAOFypzKHaJeAnwGqu8TacJy+ZUHhcqcyh2iXgHC5U5lDtEvAT4DVXeJtOE5fMs+q7a0pxlGtY05RknGUZV3JSTWDTThyNEG2VZGVCrKdpCUbeTxpqUt0cV/gc8Fi1ra0/8mdnBeWcK8HCusU+TWnrRO3i64q/lP0a+I9HsVW5+VGVX2S0Hcypk6VtUcKnu960r4HTLeJiYzhyFVM0TNNXvAADKKmZF/UUv3f5md06WRf1FL93+ZndOeuf+5/L6Lhv8NH4j/gACD3AAAAAAAAAAAAAAAAAAAAAAAAAAAAAAAAAAAAAHm5dyOrqGCwVRaYvX/pbJ3WpODcZpprXoKsY3sqyHuida3WM19vDUl9r/AN/51m/hL/wz8FXt9nP+r4D44+dbj6x7sKB9aw5QWrk2dZOy/QpUqcKrnnRWDwjiuVs7O+a21z6nmAaFWGtzMyvrfqmIppimMvpHA3zW2ufU8xvmttc+p5gGNLbT3bEdOxvmttc+p5jfNba59TzAGltm7Yjp2N81trn1PMb5rbXPqeYA0ts3bEdOxvmttc+p5jfNba59TzAGltm7Yjp2N81trn1PMb5rbXPqeYA0ts3bEdOxvmttc+p5jfNba59TzAGltm7Yjp2N81trn1PMb5rbXPqeYA0ts3bEdOxvmttc+p5jfNba59TzAGltm7Yjp2N81trn1PMb5rbXPqeYA0ts3bEdOxvmttc+p5jfNba59TzAGltm7Yjp2N81trn1PMb5rbXPqeYA0ts3bEdOxvmttc+p5jfNba59TzAGltm7Yjp2N81trn1PMb5rbXPqeYA0ts3bEdOxvmttc+p5jfNba59TzAGltm7Yjp2N81trn1PMb5rbXPqeYA0ts3bEdOxvmttc+p5jfNba59TzAGltm64jp2YhlqjRcnOwxUNDwawa+H9az6Ab1P0hR3ZzrmX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390" name="AutoShape 6" descr="Vlajka Tr&amp;ccaron;k&amp;uring; z Líp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0" y="2852936"/>
            <a:ext cx="44958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4464496" cy="4572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Před nástupem husitů</a:t>
            </a:r>
          </a:p>
          <a:p>
            <a:r>
              <a:rPr lang="cs-CZ" sz="3600" dirty="0" smtClean="0"/>
              <a:t>Jan Hus</a:t>
            </a:r>
          </a:p>
          <a:p>
            <a:r>
              <a:rPr lang="cs-CZ" sz="3600" dirty="0" smtClean="0"/>
              <a:t>Po Husově smrti</a:t>
            </a:r>
          </a:p>
          <a:p>
            <a:r>
              <a:rPr lang="cs-CZ" sz="3600" dirty="0" smtClean="0"/>
              <a:t>Husitské války</a:t>
            </a:r>
          </a:p>
          <a:p>
            <a:r>
              <a:rPr lang="cs-CZ" sz="3600" dirty="0" smtClean="0"/>
              <a:t>Po porážce husitů</a:t>
            </a:r>
          </a:p>
          <a:p>
            <a:r>
              <a:rPr lang="cs-CZ" sz="3600" dirty="0" smtClean="0"/>
              <a:t>Zdroje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cs-CZ" sz="80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Obsah</a:t>
            </a:r>
            <a:endParaRPr lang="cs-CZ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72000"/>
          </a:xfrm>
        </p:spPr>
        <p:txBody>
          <a:bodyPr/>
          <a:lstStyle/>
          <a:p>
            <a:pPr lvl="0"/>
            <a:r>
              <a:rPr lang="cs-CZ" dirty="0" smtClean="0"/>
              <a:t>již za vlády Karla IV. = kritika bohatství církve</a:t>
            </a:r>
          </a:p>
          <a:p>
            <a:pPr lvl="0"/>
            <a:r>
              <a:rPr lang="cs-CZ" dirty="0" smtClean="0"/>
              <a:t>po jeho smrti nastoupil na trůn syn Václav IV. – slabý panovník (nevyjednal nápravu v církvi ani neudržel pořádek v zemi)</a:t>
            </a:r>
          </a:p>
          <a:p>
            <a:pPr lvl="0"/>
            <a:r>
              <a:rPr lang="cs-CZ" dirty="0" smtClean="0"/>
              <a:t>proti církvi kázal Jan Hus (kněz a učitel na pražské univerzitě)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Před nástupem husitů</a:t>
            </a:r>
            <a:endParaRPr lang="cs-CZ" sz="4800" dirty="0"/>
          </a:p>
        </p:txBody>
      </p:sp>
      <p:sp>
        <p:nvSpPr>
          <p:cNvPr id="14338" name="AutoShape 2" descr="http://im.novinky.cz/190/221900-top_foto1-u5fgv.jpg"/>
          <p:cNvSpPr>
            <a:spLocks noChangeAspect="1" noChangeArrowheads="1"/>
          </p:cNvSpPr>
          <p:nvPr/>
        </p:nvSpPr>
        <p:spPr bwMode="auto">
          <a:xfrm>
            <a:off x="155575" y="-1538288"/>
            <a:ext cx="5715000" cy="32194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4745" y="4077071"/>
            <a:ext cx="2199506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5904656" cy="5517232"/>
          </a:xfrm>
        </p:spPr>
        <p:txBody>
          <a:bodyPr/>
          <a:lstStyle/>
          <a:p>
            <a:pPr lvl="0"/>
            <a:r>
              <a:rPr lang="cs-CZ" dirty="0" smtClean="0"/>
              <a:t>kázal v Praze v Betlémské kapli</a:t>
            </a:r>
          </a:p>
          <a:p>
            <a:pPr lvl="0"/>
            <a:r>
              <a:rPr lang="cs-CZ" dirty="0" smtClean="0"/>
              <a:t>učení chtěl obhájit před koncilem (sněmem) v Kostnici, kam byl pozván</a:t>
            </a:r>
          </a:p>
          <a:p>
            <a:pPr lvl="0"/>
            <a:r>
              <a:rPr lang="cs-CZ" dirty="0" smtClean="0"/>
              <a:t>po příjezdu byl zatčen, uvězněn a nucen k odvolání svého učení = neodvolal, proto byl 6. </a:t>
            </a:r>
            <a:r>
              <a:rPr lang="cs-CZ" smtClean="0"/>
              <a:t>července </a:t>
            </a:r>
            <a:r>
              <a:rPr lang="cs-CZ" dirty="0" smtClean="0"/>
              <a:t>1415 upálen</a:t>
            </a:r>
          </a:p>
          <a:p>
            <a:pPr lvl="0"/>
            <a:r>
              <a:rPr lang="cs-CZ" dirty="0" smtClean="0"/>
              <a:t>jeho smrt vyvolala v Čechách pozdvižení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219200"/>
          </a:xfrm>
        </p:spPr>
        <p:txBody>
          <a:bodyPr>
            <a:normAutofit/>
          </a:bodyPr>
          <a:lstStyle/>
          <a:p>
            <a:r>
              <a:rPr lang="cs-CZ" sz="60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Jan Hus</a:t>
            </a:r>
            <a:endParaRPr lang="cs-CZ" sz="6000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908720"/>
            <a:ext cx="2766070" cy="466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6048672" cy="5661248"/>
          </a:xfrm>
        </p:spPr>
        <p:txBody>
          <a:bodyPr>
            <a:normAutofit/>
          </a:bodyPr>
          <a:lstStyle/>
          <a:p>
            <a:pPr lvl="0"/>
            <a:r>
              <a:rPr lang="cs-CZ" dirty="0" smtClean="0"/>
              <a:t>učení šířili jeho stoupenci – husité (chudina, měšťané, rolníci i šlechtici)</a:t>
            </a:r>
          </a:p>
          <a:p>
            <a:pPr lvl="0"/>
            <a:r>
              <a:rPr lang="cs-CZ" dirty="0" smtClean="0"/>
              <a:t>znamením husitů – kalich (krev páně)</a:t>
            </a:r>
          </a:p>
          <a:p>
            <a:pPr lvl="0"/>
            <a:r>
              <a:rPr lang="cs-CZ" dirty="0" smtClean="0"/>
              <a:t>založili město Tábor (žili zde jako bratři a sestry)</a:t>
            </a:r>
          </a:p>
          <a:p>
            <a:pPr lvl="0"/>
            <a:r>
              <a:rPr lang="cs-CZ" dirty="0" smtClean="0"/>
              <a:t>myšlenky se nelíbily šlechticům a bohatým kněžím = byly pořádány křížové (křižáci – ve znaku kříž) výpravy</a:t>
            </a:r>
          </a:p>
          <a:p>
            <a:pPr lvl="0"/>
            <a:r>
              <a:rPr lang="cs-CZ" dirty="0" smtClean="0"/>
              <a:t>husité ale vycvičili vojsko – pod vedením Jana Žižky z Trocnova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24744"/>
          </a:xfrm>
        </p:spPr>
        <p:txBody>
          <a:bodyPr>
            <a:normAutofit/>
          </a:bodyPr>
          <a:lstStyle/>
          <a:p>
            <a:pPr algn="ctr"/>
            <a:r>
              <a:rPr lang="cs-CZ" sz="54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Po Husově smrti</a:t>
            </a:r>
            <a:endParaRPr lang="cs-CZ" sz="48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78899"/>
            <a:ext cx="2556123" cy="355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124744"/>
            <a:ext cx="6408712" cy="5517232"/>
          </a:xfrm>
        </p:spPr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Husité měli nedostatek zbraní, proto upravili zemědělské nářadí – cepy, kosy a sekery</a:t>
            </a:r>
          </a:p>
          <a:p>
            <a:pPr lvl="0"/>
            <a:r>
              <a:rPr lang="cs-CZ" dirty="0" smtClean="0"/>
              <a:t>v bitvách používali vozové hradby i zpěv</a:t>
            </a:r>
          </a:p>
          <a:p>
            <a:pPr lvl="0"/>
            <a:r>
              <a:rPr lang="cs-CZ" dirty="0" smtClean="0"/>
              <a:t>války vyčerpávaly zemi (nikdo nepracoval na poli, upadala řemesla, nefungoval obchod)</a:t>
            </a:r>
          </a:p>
          <a:p>
            <a:pPr lvl="0"/>
            <a:r>
              <a:rPr lang="cs-CZ" dirty="0" smtClean="0"/>
              <a:t>i cizí vojska pustošila celé kraje</a:t>
            </a:r>
          </a:p>
          <a:p>
            <a:pPr lvl="0"/>
            <a:r>
              <a:rPr lang="cs-CZ" dirty="0" smtClean="0"/>
              <a:t>došlo k jednání představitelů církve s husity (mezi husity narůstaly rozbroje) = někteří chtěli v bojích pokračovat, jiní chtěli mír</a:t>
            </a:r>
          </a:p>
          <a:p>
            <a:pPr lvl="0"/>
            <a:r>
              <a:rPr lang="cs-CZ" dirty="0" smtClean="0"/>
              <a:t>rozhodující bitva – 1434 – u Lipan = neústupní husité poraženi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-1714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cs-CZ" sz="54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Husitské války</a:t>
            </a:r>
            <a:endParaRPr lang="cs-CZ" sz="48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556792"/>
            <a:ext cx="2339752" cy="455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472608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cs-CZ" sz="3400" dirty="0" smtClean="0"/>
              <a:t>země válkami velmi oslabena, bezpečnost země ohrožovaly lupičské tlupy – chyběla pevná vláda </a:t>
            </a:r>
          </a:p>
          <a:p>
            <a:pPr lvl="0"/>
            <a:r>
              <a:rPr lang="cs-CZ" sz="3400" dirty="0" smtClean="0"/>
              <a:t>o moc soupeřili šlechtici, převahu získal husitský šlechtic Jiří z Poděbrad</a:t>
            </a:r>
          </a:p>
          <a:p>
            <a:pPr lvl="0"/>
            <a:r>
              <a:rPr lang="cs-CZ" sz="3400" dirty="0" smtClean="0"/>
              <a:t>r. 1458 zvolen českým králem (jediný český panovník bez královského původu)</a:t>
            </a:r>
          </a:p>
          <a:p>
            <a:pPr lvl="0"/>
            <a:r>
              <a:rPr lang="cs-CZ" sz="3400" dirty="0" smtClean="0"/>
              <a:t>nastolil v celé zemi klid a pořádek</a:t>
            </a:r>
          </a:p>
          <a:p>
            <a:pPr lvl="0"/>
            <a:r>
              <a:rPr lang="cs-CZ" sz="3400" dirty="0" smtClean="0"/>
              <a:t>obnovila se výroba i obchod, na bezpečnost dohlíželi královští vojáci</a:t>
            </a:r>
          </a:p>
          <a:p>
            <a:pPr lvl="0"/>
            <a:r>
              <a:rPr lang="cs-CZ" sz="3400" dirty="0" smtClean="0"/>
              <a:t>Jiří z Poděbrad usiloval o pokojné soužití kališníků (husitů) s katolíky = nazván králem dvojího lidu</a:t>
            </a:r>
          </a:p>
          <a:p>
            <a:pPr lvl="0"/>
            <a:r>
              <a:rPr lang="cs-CZ" sz="3400" dirty="0" smtClean="0"/>
              <a:t>po jeho smrti nastoupili na český trůn panovníci z polského rodu </a:t>
            </a:r>
            <a:r>
              <a:rPr lang="cs-CZ" sz="3400" dirty="0" err="1" smtClean="0"/>
              <a:t>Jagellonců</a:t>
            </a:r>
            <a:endParaRPr lang="cs-CZ" sz="3400" dirty="0" smtClean="0"/>
          </a:p>
          <a:p>
            <a:pPr lvl="0"/>
            <a:r>
              <a:rPr lang="cs-CZ" sz="3400" dirty="0" smtClean="0"/>
              <a:t>za vlády Vladislava Jagellonského přestavěn Pražský hrad – vznikl Vladislavský sál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Autofit/>
          </a:bodyPr>
          <a:lstStyle/>
          <a:p>
            <a:pPr algn="ctr"/>
            <a:r>
              <a:rPr lang="cs-CZ" sz="5400" b="1" spc="0" dirty="0" smtClean="0">
                <a:ln w="50800"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Po porážce husitů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83568" y="5229200"/>
            <a:ext cx="34596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  <a:latin typeface="Century Gothic" pitchFamily="34" charset="0"/>
              </a:rPr>
              <a:t>Jiří z Poděbrad</a:t>
            </a:r>
            <a:endParaRPr lang="cs-CZ" sz="3600" b="1" dirty="0">
              <a:solidFill>
                <a:srgbClr val="C00000"/>
              </a:solidFill>
              <a:latin typeface="Century Gothic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548680"/>
            <a:ext cx="3965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  <a:latin typeface="Century Gothic" pitchFamily="34" charset="0"/>
              </a:rPr>
              <a:t>Vladislav Jagellonský</a:t>
            </a:r>
            <a:endParaRPr lang="cs-CZ" sz="28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76" y="831250"/>
            <a:ext cx="2956983" cy="3795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1858" y="1556792"/>
            <a:ext cx="2113654" cy="3856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cs-CZ" sz="1800" b="1" spc="0" dirty="0" smtClean="0">
                <a:ln w="50800"/>
                <a:solidFill>
                  <a:srgbClr val="C00000"/>
                </a:solidFill>
                <a:effectLst>
                  <a:reflection blurRad="6350" stA="60000" endA="900" endPos="58000" dir="5400000" sy="-100000" algn="bl" rotWithShape="0"/>
                </a:effectLst>
                <a:latin typeface="Century Gothic" pitchFamily="34" charset="0"/>
              </a:rPr>
              <a:t>Autor prohlašuje, že tento materiál je jeho prací, nebo je stažen z uvedených zdrojů.</a:t>
            </a:r>
            <a:endParaRPr lang="cs-CZ" sz="1800" dirty="0"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72000"/>
          </a:xfrm>
        </p:spPr>
        <p:txBody>
          <a:bodyPr>
            <a:normAutofit fontScale="92500" lnSpcReduction="20000"/>
          </a:bodyPr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cs.wikipedia.org/wiki/Husit%C3%A9#mediaviewer/Soubor:Hussite_banner.png</a:t>
            </a:r>
            <a:endParaRPr lang="cs-CZ" sz="1600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cs.wikipedia.org/wiki/Jan_Hus#mediaviewer/Soubor:Jan_Hus_2.jpg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cs.wikipedia.org/wiki/Jan_Hus#mediaviewer/Soubor:Jan_Hus_at_the_Stake.jpg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http://cs.wikipedia.org/wiki/Jan_%</a:t>
            </a:r>
            <a:r>
              <a:rPr lang="cs-CZ" dirty="0" smtClean="0">
                <a:hlinkClick r:id="rId5"/>
              </a:rPr>
              <a:t>C5%BDi%C5%BEka#mediaviewer/Soubor:Mikolas_ales_zizka.jpg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cs.wikipedia.org/wiki/Husitsk%C3%A9_zbran%C4%9B#mediaviewer/Soubor:Klassischer-Flegel.jpg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cs.wikipedia.org/wiki/Ji%C5%99%C3%AD_z_Pod%C4%9Bbrad#mediaviewer/Soubor:Georg_of_Podebrady.jpg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cs.wikipedia.org/wiki/Vladislav_Jagellonsk%C3%BD#mediaviewer/Soubor:Vladislaus_II_of_Bohemia_and_Hungary.jpg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Stupně šedi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211</Words>
  <Application>Microsoft Office PowerPoint</Application>
  <PresentationFormat>Předvádění na obrazovce (4:3)</PresentationFormat>
  <Paragraphs>49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Papír</vt:lpstr>
      <vt:lpstr>Microsoft Word 97 - 2003 Document</vt:lpstr>
      <vt:lpstr>Prezentace aplikace PowerPoint</vt:lpstr>
      <vt:lpstr>České země v době husitské</vt:lpstr>
      <vt:lpstr>Obsah</vt:lpstr>
      <vt:lpstr>Před nástupem husitů</vt:lpstr>
      <vt:lpstr>Jan Hus</vt:lpstr>
      <vt:lpstr>Po Husově smrti</vt:lpstr>
      <vt:lpstr>Husitské války</vt:lpstr>
      <vt:lpstr>Po porážce husitů</vt:lpstr>
      <vt:lpstr>Prezentace aplikace PowerPoint</vt:lpstr>
      <vt:lpstr>Autor prohlašuje, že tento materiál je jeho prací, nebo je stažen z uvedených zdrojů.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České země v době husitské</dc:title>
  <dc:creator>Klárka</dc:creator>
  <cp:lastModifiedBy>Administrator</cp:lastModifiedBy>
  <cp:revision>39</cp:revision>
  <dcterms:created xsi:type="dcterms:W3CDTF">2013-07-21T11:32:15Z</dcterms:created>
  <dcterms:modified xsi:type="dcterms:W3CDTF">2014-04-26T14:52:35Z</dcterms:modified>
</cp:coreProperties>
</file>