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24" r:id="rId1"/>
  </p:sldMasterIdLst>
  <p:handoutMasterIdLst>
    <p:handoutMasterId r:id="rId10"/>
  </p:handoutMasterIdLst>
  <p:sldIdLst>
    <p:sldId id="265" r:id="rId2"/>
    <p:sldId id="256" r:id="rId3"/>
    <p:sldId id="257" r:id="rId4"/>
    <p:sldId id="258" r:id="rId5"/>
    <p:sldId id="259" r:id="rId6"/>
    <p:sldId id="262" r:id="rId7"/>
    <p:sldId id="266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700690-44DF-4924-9CE6-8CA91F939911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2C15D1-12F2-4592-A9EF-694F2CA149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2681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25" r:id="rId1"/>
    <p:sldLayoutId id="2147484226" r:id="rId2"/>
    <p:sldLayoutId id="2147484227" r:id="rId3"/>
    <p:sldLayoutId id="2147484228" r:id="rId4"/>
    <p:sldLayoutId id="2147484229" r:id="rId5"/>
    <p:sldLayoutId id="2147484230" r:id="rId6"/>
    <p:sldLayoutId id="2147484231" r:id="rId7"/>
    <p:sldLayoutId id="2147484232" r:id="rId8"/>
    <p:sldLayoutId id="2147484233" r:id="rId9"/>
    <p:sldLayoutId id="2147484234" r:id="rId10"/>
    <p:sldLayoutId id="214748423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udolf_II.#mediaviewer/Soubor:Hans_von_Aachen_003.jpg" TargetMode="External"/><Relationship Id="rId2" Type="http://schemas.openxmlformats.org/officeDocument/2006/relationships/hyperlink" Target="http://cs.wikipedia.org/wiki/Habsburkov%C3%A9#mediaviewer/Soubor:Familienwappen_Habsburg-Stroehl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7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92242547"/>
              </p:ext>
            </p:extLst>
          </p:nvPr>
        </p:nvGraphicFramePr>
        <p:xfrm>
          <a:off x="176213" y="0"/>
          <a:ext cx="5978525" cy="7913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Document" r:id="rId3" imgW="6654502" imgH="8830301" progId="Word.Document.8">
                  <p:embed/>
                </p:oleObj>
              </mc:Choice>
              <mc:Fallback>
                <p:oleObj name="Document" r:id="rId3" imgW="6654502" imgH="8830301" progId="Word.Document.8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6213" y="0"/>
                        <a:ext cx="5978525" cy="79136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756592" y="0"/>
            <a:ext cx="8748464" cy="1584176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Segoe Script" pitchFamily="34" charset="0"/>
              </a:rPr>
              <a:t>Habsburkové</a:t>
            </a:r>
            <a:endParaRPr lang="cs-CZ" sz="8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  <a:reflection blurRad="6350" stA="60000" endA="900" endPos="58000" dir="5400000" sy="-100000" algn="bl" rotWithShape="0"/>
              </a:effectLst>
              <a:latin typeface="Segoe Script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4891" y="1844824"/>
            <a:ext cx="3982219" cy="4839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260648"/>
            <a:ext cx="8229600" cy="1399032"/>
          </a:xfrm>
        </p:spPr>
        <p:txBody>
          <a:bodyPr>
            <a:noAutofit/>
          </a:bodyPr>
          <a:lstStyle/>
          <a:p>
            <a:pPr algn="ctr"/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Segoe Script" pitchFamily="34" charset="0"/>
              </a:rPr>
              <a:t>Obsah</a:t>
            </a:r>
            <a:endParaRPr lang="cs-CZ" sz="8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  <a:reflection blurRad="6350" stA="60000" endA="900" endPos="58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88840"/>
            <a:ext cx="8496944" cy="4680520"/>
          </a:xfrm>
        </p:spPr>
        <p:txBody>
          <a:bodyPr/>
          <a:lstStyle/>
          <a:p>
            <a:pPr marL="578358" indent="-514350">
              <a:buClr>
                <a:srgbClr val="C00000"/>
              </a:buClr>
              <a:buSzPct val="150000"/>
              <a:buAutoNum type="arabicPeriod"/>
            </a:pPr>
            <a:r>
              <a:rPr lang="cs-CZ" dirty="0" smtClean="0"/>
              <a:t> České země </a:t>
            </a:r>
            <a:r>
              <a:rPr lang="cs-CZ" dirty="0" smtClean="0"/>
              <a:t>po husitských </a:t>
            </a:r>
            <a:r>
              <a:rPr lang="cs-CZ" dirty="0" smtClean="0"/>
              <a:t>válkách</a:t>
            </a:r>
          </a:p>
          <a:p>
            <a:pPr marL="578358" indent="-514350">
              <a:buClr>
                <a:srgbClr val="C00000"/>
              </a:buClr>
              <a:buSzPct val="150000"/>
              <a:buAutoNum type="arabicPeriod"/>
            </a:pPr>
            <a:r>
              <a:rPr lang="cs-CZ" dirty="0" smtClean="0"/>
              <a:t> Renesance</a:t>
            </a:r>
          </a:p>
          <a:p>
            <a:pPr marL="578358" indent="-514350">
              <a:buClr>
                <a:srgbClr val="C00000"/>
              </a:buClr>
              <a:buSzPct val="150000"/>
              <a:buAutoNum type="arabicPeriod"/>
            </a:pPr>
            <a:r>
              <a:rPr lang="cs-CZ" dirty="0" smtClean="0"/>
              <a:t> Nástup Habsburků </a:t>
            </a:r>
            <a:r>
              <a:rPr lang="cs-CZ" dirty="0" smtClean="0"/>
              <a:t>na český </a:t>
            </a:r>
            <a:r>
              <a:rPr lang="cs-CZ" dirty="0" smtClean="0"/>
              <a:t>trůn</a:t>
            </a:r>
          </a:p>
          <a:p>
            <a:pPr marL="578358" indent="-514350">
              <a:buClr>
                <a:srgbClr val="C00000"/>
              </a:buClr>
              <a:buSzPct val="150000"/>
              <a:buAutoNum type="arabicPeriod"/>
            </a:pPr>
            <a:r>
              <a:rPr lang="cs-CZ" dirty="0" smtClean="0"/>
              <a:t> Rudolf II.</a:t>
            </a:r>
          </a:p>
          <a:p>
            <a:pPr marL="578358" indent="-514350">
              <a:buClr>
                <a:srgbClr val="C00000"/>
              </a:buClr>
              <a:buSzPct val="150000"/>
              <a:buAutoNum type="arabicPeriod"/>
            </a:pPr>
            <a:r>
              <a:rPr lang="cs-CZ" dirty="0" smtClean="0"/>
              <a:t> 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188640"/>
            <a:ext cx="9145016" cy="1399032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Segoe Script" pitchFamily="34" charset="0"/>
              </a:rPr>
              <a:t>České země po husitských válkách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8460432" cy="6048672"/>
          </a:xfrm>
        </p:spPr>
        <p:txBody>
          <a:bodyPr>
            <a:normAutofit/>
          </a:bodyPr>
          <a:lstStyle/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 lvl="0" algn="ctr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400" dirty="0" smtClean="0"/>
              <a:t>České </a:t>
            </a:r>
            <a:r>
              <a:rPr lang="cs-CZ" sz="2400" dirty="0" smtClean="0"/>
              <a:t>země byly za husitských válek zpustošeny = stavěly se nové kostely, měšťanské domy i honosné radnice (v nich zasedala městská rada)</a:t>
            </a:r>
          </a:p>
          <a:p>
            <a:pPr lvl="0" algn="ctr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400" dirty="0" smtClean="0"/>
              <a:t>Ve městech mnoho řemeslníků (mistři řemesel se sdružovali v řemeslnické cechy)</a:t>
            </a:r>
          </a:p>
          <a:p>
            <a:pPr lvl="0" algn="ctr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400" dirty="0" smtClean="0"/>
              <a:t>V řemeslných dílnách pracovali i učedníci a tovaryši = cestovali a hledali práci (prokazovali se výučním listem)</a:t>
            </a:r>
          </a:p>
          <a:p>
            <a:pPr lvl="0" algn="ctr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400" dirty="0" smtClean="0"/>
              <a:t>Konec 15. st. – do českých zemí pronikla renesance (vznikla v Itálii)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0" y="0"/>
            <a:ext cx="7715200" cy="1227632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Segoe Script" pitchFamily="34" charset="0"/>
              </a:rPr>
              <a:t>Renesance</a:t>
            </a:r>
            <a:endParaRPr lang="cs-CZ" sz="6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1124744"/>
            <a:ext cx="8229600" cy="4572000"/>
          </a:xfrm>
        </p:spPr>
        <p:txBody>
          <a:bodyPr>
            <a:normAutofit/>
          </a:bodyPr>
          <a:lstStyle/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400" dirty="0" smtClean="0"/>
              <a:t>Pod </a:t>
            </a:r>
            <a:r>
              <a:rPr lang="cs-CZ" sz="2400" dirty="0" smtClean="0"/>
              <a:t>vlivem renesance se změnil život šlechticů – stavěli zámky, pořádali slavnosti, hostiny, kolem zámků byly zakládány zahrady a parky s vodotrysky, rádi jezdili na </a:t>
            </a:r>
            <a:r>
              <a:rPr lang="cs-CZ" sz="2400" dirty="0" smtClean="0"/>
              <a:t>lov</a:t>
            </a:r>
          </a:p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400" dirty="0" smtClean="0"/>
              <a:t>Šlechtici na panstvích zakládali pivovary nebo hospodářské </a:t>
            </a:r>
            <a:r>
              <a:rPr lang="cs-CZ" sz="2400" dirty="0" smtClean="0"/>
              <a:t>dvory</a:t>
            </a:r>
          </a:p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400" dirty="0" smtClean="0"/>
              <a:t>Zakládali i rybníky (</a:t>
            </a:r>
            <a:r>
              <a:rPr lang="cs-CZ" sz="2400" dirty="0" smtClean="0"/>
              <a:t>chovali </a:t>
            </a:r>
            <a:r>
              <a:rPr lang="cs-CZ" sz="2400" dirty="0" smtClean="0"/>
              <a:t>kapry), nejvíce jich vzniklo v Jižních Čechách rodem Rožmberků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84584" y="188640"/>
            <a:ext cx="9684568" cy="1399032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Segoe Script" pitchFamily="34" charset="0"/>
              </a:rPr>
              <a:t>Nástup Habsburků na  český trůn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43960"/>
            <a:ext cx="8748464" cy="5114040"/>
          </a:xfrm>
        </p:spPr>
        <p:txBody>
          <a:bodyPr>
            <a:normAutofit/>
          </a:bodyPr>
          <a:lstStyle/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200" dirty="0" smtClean="0"/>
              <a:t>Střední Evropu ohrožovali Turci</a:t>
            </a:r>
          </a:p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200" dirty="0" smtClean="0"/>
              <a:t>V bitvě s nimi zahynul český král Ludvík Jagellonský</a:t>
            </a:r>
          </a:p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200" dirty="0" smtClean="0"/>
              <a:t>Čeští páni hledali nového krále</a:t>
            </a:r>
          </a:p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200" dirty="0" smtClean="0"/>
              <a:t>R. 1526 – </a:t>
            </a:r>
            <a:r>
              <a:rPr lang="cs-CZ" sz="2200" b="1" dirty="0" smtClean="0"/>
              <a:t>Ferdinand I.</a:t>
            </a:r>
            <a:r>
              <a:rPr lang="cs-CZ" sz="2200" dirty="0" smtClean="0"/>
              <a:t> – novým králem </a:t>
            </a:r>
          </a:p>
          <a:p>
            <a:pPr lvl="1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1800" dirty="0" smtClean="0"/>
              <a:t>Z rodu Habsburků (vládl v Čechách, Uhrách i v Rakousku)</a:t>
            </a:r>
          </a:p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200" dirty="0" smtClean="0"/>
              <a:t>Vznikl silný stát </a:t>
            </a:r>
          </a:p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200" dirty="0" smtClean="0"/>
              <a:t>Panovníci habsburského rodu vládli v českých zemích téměř 400 let (do roku 1918)</a:t>
            </a:r>
          </a:p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200" dirty="0" smtClean="0"/>
              <a:t>Sídlili i ve Vídni</a:t>
            </a:r>
          </a:p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200" dirty="0" smtClean="0"/>
              <a:t>Jen jeden z nich, Ferdinandův vnuk, císař Rudolf II., si zvolil za své sídlo Prahu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96552" y="0"/>
            <a:ext cx="9217024" cy="1399032"/>
          </a:xfrm>
        </p:spPr>
        <p:txBody>
          <a:bodyPr/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Segoe Script" pitchFamily="34" charset="0"/>
              </a:rPr>
              <a:t>Rudolf II</a:t>
            </a:r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Segoe Script" pitchFamily="34" charset="0"/>
              </a:rPr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6480720" cy="5328592"/>
          </a:xfrm>
        </p:spPr>
        <p:txBody>
          <a:bodyPr>
            <a:normAutofit/>
          </a:bodyPr>
          <a:lstStyle/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400" dirty="0" smtClean="0"/>
              <a:t>Vzdělaný panovník a velký milovník umění</a:t>
            </a:r>
          </a:p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400" dirty="0" smtClean="0"/>
              <a:t>Do Prahy zval vědce, hvězdáře, lékaře, umělce</a:t>
            </a:r>
          </a:p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400" dirty="0" smtClean="0"/>
              <a:t>České země se za Rudolfovy vlády staly významným střediskem umění a vědy</a:t>
            </a:r>
          </a:p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400" dirty="0" smtClean="0"/>
              <a:t>Lidé se začali zajímat o lidské tělo a léčení nemocí, zkoumání přírody</a:t>
            </a:r>
          </a:p>
          <a:p>
            <a:pPr lvl="0">
              <a:buClr>
                <a:srgbClr val="FF0000"/>
              </a:buClr>
              <a:buFont typeface="Wingdings" pitchFamily="2" charset="2"/>
              <a:buChar char="q"/>
            </a:pPr>
            <a:r>
              <a:rPr lang="cs-CZ" sz="2400" dirty="0" smtClean="0"/>
              <a:t>Učenci sledovali dráhy planet, mořeplavci poznávali nové země, byl vynalezen knihtisk, provedena první veřejná pitva, alchymisté hledali „kámen mudrců“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429000"/>
            <a:ext cx="2528714" cy="3250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404664"/>
            <a:ext cx="8229600" cy="1399032"/>
          </a:xfrm>
        </p:spPr>
        <p:txBody>
          <a:bodyPr>
            <a:noAutofit/>
          </a:bodyPr>
          <a:lstStyle/>
          <a:p>
            <a:pPr algn="ctr"/>
            <a:r>
              <a:rPr lang="cs-CZ" sz="1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  <a:reflection blurRad="6350" stA="60000" endA="900" endPos="58000" dir="5400000" sy="-100000" algn="bl" rotWithShape="0"/>
                </a:effectLst>
                <a:latin typeface="Segoe Script" pitchFamily="34" charset="0"/>
              </a:rPr>
              <a:t>Autor prohlašuje, že tento materiál je jeho prací, nebo je stažen z uvedených zdrojů.</a:t>
            </a:r>
            <a:endParaRPr lang="cs-CZ" sz="1800" dirty="0">
              <a:effectLst>
                <a:reflection blurRad="6350" stA="60000" endA="900" endPos="58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060848"/>
            <a:ext cx="8229600" cy="457200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cs.wikipedia.org/wiki/Habsburkov%C3%A9#mediaviewer/Soubor:Familienwappen_Habsburg-Stroehl.jpg</a:t>
            </a:r>
            <a:endParaRPr lang="cs-CZ" sz="2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sz="2400" dirty="0">
                <a:hlinkClick r:id="rId3"/>
              </a:rPr>
              <a:t>http://cs.wikipedia.org/wiki/Rudolf_II.#</a:t>
            </a:r>
            <a:r>
              <a:rPr lang="cs-CZ" sz="2400" dirty="0" smtClean="0">
                <a:hlinkClick r:id="rId3"/>
              </a:rPr>
              <a:t>mediaviewer/Soubor:Hans_von_Aachen_003.jpg</a:t>
            </a:r>
            <a:endParaRPr lang="cs-CZ" sz="2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382</TotalTime>
  <Words>191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Talent</vt:lpstr>
      <vt:lpstr>Document</vt:lpstr>
      <vt:lpstr>Prezentace aplikace PowerPoint</vt:lpstr>
      <vt:lpstr>Habsburkové</vt:lpstr>
      <vt:lpstr>Obsah</vt:lpstr>
      <vt:lpstr>České země po husitských válkách</vt:lpstr>
      <vt:lpstr>Renesance</vt:lpstr>
      <vt:lpstr>Nástup Habsburků na  český trůn</vt:lpstr>
      <vt:lpstr>Rudolf II.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Klárka</dc:creator>
  <cp:lastModifiedBy>Administrator</cp:lastModifiedBy>
  <cp:revision>57</cp:revision>
  <dcterms:created xsi:type="dcterms:W3CDTF">2011-12-12T18:27:27Z</dcterms:created>
  <dcterms:modified xsi:type="dcterms:W3CDTF">2014-04-26T15:00:07Z</dcterms:modified>
</cp:coreProperties>
</file>