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65" r:id="rId5"/>
    <p:sldId id="267" r:id="rId6"/>
    <p:sldId id="268" r:id="rId7"/>
    <p:sldId id="269" r:id="rId8"/>
    <p:sldId id="270" r:id="rId9"/>
    <p:sldId id="271" r:id="rId10"/>
    <p:sldId id="273" r:id="rId11"/>
    <p:sldId id="272" r:id="rId12"/>
    <p:sldId id="274" r:id="rId13"/>
    <p:sldId id="276" r:id="rId14"/>
    <p:sldId id="275" r:id="rId15"/>
    <p:sldId id="277" r:id="rId16"/>
    <p:sldId id="278" r:id="rId17"/>
    <p:sldId id="280" r:id="rId18"/>
    <p:sldId id="279" r:id="rId19"/>
    <p:sldId id="281" r:id="rId20"/>
    <p:sldId id="283" r:id="rId21"/>
    <p:sldId id="284" r:id="rId22"/>
    <p:sldId id="282" r:id="rId23"/>
    <p:sldId id="285" r:id="rId24"/>
    <p:sldId id="286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99" autoAdjust="0"/>
    <p:restoredTop sz="94660"/>
  </p:normalViewPr>
  <p:slideViewPr>
    <p:cSldViewPr>
      <p:cViewPr varScale="1">
        <p:scale>
          <a:sx n="103" d="100"/>
          <a:sy n="103" d="100"/>
        </p:scale>
        <p:origin x="-22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4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999F31-5229-4555-AF49-F3EBCE2C4149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7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650E72-1C50-4604-99FD-49E0200B7F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D5760-A299-43F4-889D-89C51656613C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A113DC-D70B-41C2-A4CA-64F6ABB2F7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4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091E64-A419-4D04-8633-B911152F53E3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53115-7B74-40F7-B8B4-4DD8A1F975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612065-8C90-4088-9F66-86B807018F08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BE2E30-B198-495D-9D2E-989DFFD6B0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56BD1-4C8B-46F5-ADD2-1989C536F7F1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A6152F-7299-4AF5-8421-C1022C5879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/>
          <a:lstStyle>
            <a:lvl1pPr algn="l">
              <a:defRPr sz="46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945967-C064-4685-B695-2B0905BB5355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F44439-1AFF-4D4F-B90C-F5AFE005D8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1759D-B285-46B5-91CB-4F7EFE13562D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24E0AF-FD86-4180-A2D0-3BE5620C79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3CCD-B646-478B-B0C1-071C919080BB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575" y="6421438"/>
            <a:ext cx="7620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149CA8-EFB7-4C85-9B0A-BD7944FE09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044D00-4F5F-4D09-A0C7-2751162A4D42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204B44-8678-46B9-8908-74CDFFCB16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A1EFB-0B91-4EB1-AC7E-7928E31A1A7A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2188CF-A81E-4D5C-951E-D004B7C514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3963B-E24D-42D6-B8EE-12892BADC41C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DC9783-4B3D-47F0-829B-E844874F2D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7467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1438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0ED976C-1D5E-43FA-985E-6C132730BED0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1438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1438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8CF3E25-B347-48E1-B0CE-3062693FC6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03" r:id="rId1"/>
    <p:sldLayoutId id="2147483997" r:id="rId2"/>
    <p:sldLayoutId id="2147484004" r:id="rId3"/>
    <p:sldLayoutId id="2147483998" r:id="rId4"/>
    <p:sldLayoutId id="2147484005" r:id="rId5"/>
    <p:sldLayoutId id="2147483999" r:id="rId6"/>
    <p:sldLayoutId id="2147484000" r:id="rId7"/>
    <p:sldLayoutId id="2147484006" r:id="rId8"/>
    <p:sldLayoutId id="2147484007" r:id="rId9"/>
    <p:sldLayoutId id="2147484001" r:id="rId10"/>
    <p:sldLayoutId id="214748400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9pPr>
    </p:titleStyle>
    <p:bodyStyle>
      <a:lvl1pPr marL="419100" indent="-3825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1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5558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Arial" charset="0"/>
        <a:buChar char="○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36538" algn="l" rtl="0" eaLnBrk="0" fontAlgn="base" hangingPunct="0">
        <a:spcBef>
          <a:spcPct val="20000"/>
        </a:spcBef>
        <a:spcAft>
          <a:spcPct val="0"/>
        </a:spcAft>
        <a:buClr>
          <a:srgbClr val="8D89A4"/>
        </a:buClr>
        <a:buSzPct val="9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89075" indent="-182563" algn="l" rtl="0" eaLnBrk="0" fontAlgn="base" hangingPunct="0">
        <a:spcBef>
          <a:spcPct val="20000"/>
        </a:spcBef>
        <a:spcAft>
          <a:spcPct val="0"/>
        </a:spcAft>
        <a:buClr>
          <a:srgbClr val="748560"/>
        </a:buClr>
        <a:buSzPct val="100000"/>
        <a:buFont typeface="Arial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iki.mikrotik.com/wiki/Main_Pag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Podnadpis 2"/>
          <p:cNvSpPr>
            <a:spLocks noGrp="1"/>
          </p:cNvSpPr>
          <p:nvPr>
            <p:ph type="subTitle" idx="1"/>
          </p:nvPr>
        </p:nvSpPr>
        <p:spPr>
          <a:xfrm>
            <a:off x="500063" y="2428875"/>
            <a:ext cx="2000250" cy="3895725"/>
          </a:xfrm>
        </p:spPr>
        <p:txBody>
          <a:bodyPr anchor="t"/>
          <a:lstStyle/>
          <a:p>
            <a:pPr algn="l" eaLnBrk="1" hangingPunct="1"/>
            <a:r>
              <a:rPr lang="cs-CZ" smtClean="0"/>
              <a:t>Název školy:</a:t>
            </a:r>
          </a:p>
          <a:p>
            <a:pPr algn="l" eaLnBrk="1" hangingPunct="1"/>
            <a:endParaRPr lang="cs-CZ" smtClean="0"/>
          </a:p>
          <a:p>
            <a:pPr algn="l" eaLnBrk="1" hangingPunct="1"/>
            <a:r>
              <a:rPr lang="cs-CZ" smtClean="0"/>
              <a:t>Autor:</a:t>
            </a:r>
          </a:p>
          <a:p>
            <a:pPr algn="l" eaLnBrk="1" hangingPunct="1"/>
            <a:endParaRPr lang="cs-CZ" smtClean="0"/>
          </a:p>
          <a:p>
            <a:pPr algn="l" eaLnBrk="1" hangingPunct="1"/>
            <a:r>
              <a:rPr lang="cs-CZ" smtClean="0"/>
              <a:t>Název:</a:t>
            </a:r>
          </a:p>
          <a:p>
            <a:pPr algn="l" eaLnBrk="1" hangingPunct="1"/>
            <a:endParaRPr lang="cs-CZ" smtClean="0"/>
          </a:p>
          <a:p>
            <a:pPr algn="l" eaLnBrk="1" hangingPunct="1"/>
            <a:r>
              <a:rPr lang="cs-CZ" smtClean="0"/>
              <a:t>Číslo projektu:</a:t>
            </a:r>
          </a:p>
          <a:p>
            <a:pPr algn="l" eaLnBrk="1" hangingPunct="1"/>
            <a:endParaRPr lang="cs-CZ" smtClean="0"/>
          </a:p>
          <a:p>
            <a:pPr algn="l" eaLnBrk="1" hangingPunct="1"/>
            <a:r>
              <a:rPr lang="cs-CZ" smtClean="0"/>
              <a:t>Název projektu:</a:t>
            </a:r>
          </a:p>
        </p:txBody>
      </p:sp>
      <p:pic>
        <p:nvPicPr>
          <p:cNvPr id="7171" name="Picture 2" descr="U:\_Granty\OPVK Šablon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3" y="357188"/>
            <a:ext cx="8172450" cy="178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2786063" y="2428875"/>
            <a:ext cx="5786437" cy="389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rIns="45720" bIns="0">
            <a:norm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000" dirty="0">
                <a:latin typeface="+mn-lt"/>
                <a:cs typeface="+mn-cs"/>
              </a:rPr>
              <a:t>SŠ spojů a informatiky Tábor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cs-CZ" sz="2000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000" dirty="0">
                <a:latin typeface="+mn-lt"/>
                <a:cs typeface="+mn-cs"/>
              </a:rPr>
              <a:t>Tomáš Jansa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cs-CZ" sz="2000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000" dirty="0">
                <a:latin typeface="+mn-lt"/>
                <a:cs typeface="+mn-cs"/>
              </a:rPr>
              <a:t>VY_32_INOVACE_OV16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cs-CZ" sz="2000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000" dirty="0">
                <a:latin typeface="+mn-lt"/>
                <a:cs typeface="+mn-cs"/>
              </a:rPr>
              <a:t>CZ.1.07/1.5.00/34.1021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cs-CZ" sz="2000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defRPr/>
            </a:pPr>
            <a:r>
              <a:rPr lang="cs-CZ" sz="2000" dirty="0"/>
              <a:t>Moderní škola – inovace výuky na SŠSI Tábor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err="1" smtClean="0"/>
              <a:t>Mikrotik</a:t>
            </a:r>
            <a:r>
              <a:rPr lang="cs-CZ" smtClean="0"/>
              <a:t> RB433</a:t>
            </a:r>
            <a:endParaRPr lang="cs-CZ"/>
          </a:p>
        </p:txBody>
      </p:sp>
      <p:sp>
        <p:nvSpPr>
          <p:cNvPr id="8195" name="Podnadpis 2"/>
          <p:cNvSpPr>
            <a:spLocks noGrp="1"/>
          </p:cNvSpPr>
          <p:nvPr>
            <p:ph type="subTitle" idx="1"/>
          </p:nvPr>
        </p:nvSpPr>
        <p:spPr>
          <a:xfrm>
            <a:off x="433388" y="1544638"/>
            <a:ext cx="6480175" cy="1752600"/>
          </a:xfrm>
        </p:spPr>
        <p:txBody>
          <a:bodyPr/>
          <a:lstStyle/>
          <a:p>
            <a:pPr eaLnBrk="1" hangingPunct="1"/>
            <a:r>
              <a:rPr lang="cs-CZ" smtClean="0"/>
              <a:t>Firewall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Úvod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354888" cy="4525963"/>
          </a:xfrm>
        </p:spPr>
        <p:txBody>
          <a:bodyPr/>
          <a:lstStyle/>
          <a:p>
            <a:pPr algn="just" eaLnBrk="1" hangingPunct="1"/>
            <a:r>
              <a:rPr lang="cs-CZ" dirty="0" smtClean="0"/>
              <a:t>V této prezentaci </a:t>
            </a:r>
            <a:r>
              <a:rPr lang="cs-CZ" dirty="0" smtClean="0"/>
              <a:t>popisuji, </a:t>
            </a:r>
            <a:r>
              <a:rPr lang="cs-CZ" dirty="0" smtClean="0"/>
              <a:t>jak v </a:t>
            </a:r>
            <a:r>
              <a:rPr lang="cs-CZ" dirty="0" err="1" smtClean="0"/>
              <a:t>mikrotiku</a:t>
            </a:r>
            <a:r>
              <a:rPr lang="cs-CZ" dirty="0" smtClean="0"/>
              <a:t> nastavit různá pravidla ve firewallu nebo přesměrování stránek pomocí NAT.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Firewall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354888" cy="4525963"/>
          </a:xfrm>
        </p:spPr>
        <p:txBody>
          <a:bodyPr/>
          <a:lstStyle/>
          <a:p>
            <a:pPr algn="just" eaLnBrk="1" hangingPunct="1"/>
            <a:r>
              <a:rPr lang="cs-CZ" dirty="0" smtClean="0"/>
              <a:t>Do nabídky Firewall vstoupíme tak, </a:t>
            </a:r>
            <a:r>
              <a:rPr lang="cs-CZ" dirty="0" smtClean="0"/>
              <a:t>že </a:t>
            </a:r>
            <a:r>
              <a:rPr lang="cs-CZ" dirty="0" smtClean="0"/>
              <a:t>zvolíme v hlavní nabídce </a:t>
            </a:r>
            <a:r>
              <a:rPr lang="cs-CZ" dirty="0" err="1" smtClean="0"/>
              <a:t>ip</a:t>
            </a:r>
            <a:r>
              <a:rPr lang="cs-CZ" dirty="0" smtClean="0"/>
              <a:t> a pak firewall. Můžeme zde vidět 2 základní záložky a to </a:t>
            </a:r>
            <a:r>
              <a:rPr lang="cs-CZ" dirty="0" err="1" smtClean="0"/>
              <a:t>Filter</a:t>
            </a:r>
            <a:r>
              <a:rPr lang="cs-CZ" dirty="0" smtClean="0"/>
              <a:t> </a:t>
            </a:r>
            <a:r>
              <a:rPr lang="cs-CZ" dirty="0" err="1" smtClean="0"/>
              <a:t>rules</a:t>
            </a:r>
            <a:r>
              <a:rPr lang="cs-CZ" dirty="0" smtClean="0"/>
              <a:t> a NAT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66" name="Skupina 5"/>
          <p:cNvGrpSpPr>
            <a:grpSpLocks/>
          </p:cNvGrpSpPr>
          <p:nvPr/>
        </p:nvGrpSpPr>
        <p:grpSpPr bwMode="auto">
          <a:xfrm>
            <a:off x="395288" y="333375"/>
            <a:ext cx="8497887" cy="6257925"/>
            <a:chOff x="395288" y="333375"/>
            <a:chExt cx="8497887" cy="6257925"/>
          </a:xfrm>
        </p:grpSpPr>
        <p:pic>
          <p:nvPicPr>
            <p:cNvPr id="11267" name="Picture 2" descr="C:\Users\jansa\Dropbox\šablony 16,17,18\16 printscreens\01firewall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5288" y="333375"/>
              <a:ext cx="8497887" cy="62579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" name="Obdélník 3"/>
            <p:cNvSpPr/>
            <p:nvPr/>
          </p:nvSpPr>
          <p:spPr>
            <a:xfrm>
              <a:off x="539750" y="2708275"/>
              <a:ext cx="1511300" cy="288925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2051050" y="4508500"/>
              <a:ext cx="1512888" cy="288925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Skupina 4"/>
          <p:cNvGrpSpPr>
            <a:grpSpLocks/>
          </p:cNvGrpSpPr>
          <p:nvPr/>
        </p:nvGrpSpPr>
        <p:grpSpPr bwMode="auto">
          <a:xfrm>
            <a:off x="250825" y="260350"/>
            <a:ext cx="8642350" cy="6364288"/>
            <a:chOff x="250825" y="260350"/>
            <a:chExt cx="8642350" cy="6364288"/>
          </a:xfrm>
        </p:grpSpPr>
        <p:pic>
          <p:nvPicPr>
            <p:cNvPr id="12291" name="Picture 2" descr="C:\Users\jansa\Dropbox\šablony 16,17,18\16 printscreens\03firewallotevreny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50825" y="260350"/>
              <a:ext cx="8642350" cy="6364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" name="Obdélník 2"/>
            <p:cNvSpPr/>
            <p:nvPr/>
          </p:nvSpPr>
          <p:spPr>
            <a:xfrm>
              <a:off x="1908175" y="1196975"/>
              <a:ext cx="792163" cy="287338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2700338" y="1196975"/>
              <a:ext cx="358775" cy="287338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Firewall - Filter rules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354888" cy="4525963"/>
          </a:xfrm>
        </p:spPr>
        <p:txBody>
          <a:bodyPr/>
          <a:lstStyle/>
          <a:p>
            <a:pPr algn="just" eaLnBrk="1" hangingPunct="1"/>
            <a:r>
              <a:rPr lang="cs-CZ" dirty="0" smtClean="0"/>
              <a:t>Pokud chceme přidat nové pravidlo firewallu, stiskneme tlačítko + a zobrazí se nám okno, kde zadáváme pravidla na principu KDYŽ -&gt; POTOM. To znamená, že pokud zadám podmínku a </a:t>
            </a:r>
            <a:r>
              <a:rPr lang="cs-CZ" dirty="0" smtClean="0"/>
              <a:t>ta </a:t>
            </a:r>
            <a:r>
              <a:rPr lang="cs-CZ" dirty="0" smtClean="0"/>
              <a:t>platí, provede se nějaká akce.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Firewall - Filter rules - Chains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354888" cy="4525963"/>
          </a:xfrm>
        </p:spPr>
        <p:txBody>
          <a:bodyPr/>
          <a:lstStyle/>
          <a:p>
            <a:pPr algn="just" eaLnBrk="1" hangingPunct="1"/>
            <a:r>
              <a:rPr lang="cs-CZ" smtClean="0"/>
              <a:t>Jednou z nejdůležitějších častí podminky je Chain, kde máme 3 základní typy.</a:t>
            </a:r>
          </a:p>
          <a:p>
            <a:pPr algn="just" eaLnBrk="1" hangingPunct="1"/>
            <a:r>
              <a:rPr lang="cs-CZ" smtClean="0"/>
              <a:t>Input – omezovaní vstupu do mikrotiku</a:t>
            </a:r>
          </a:p>
          <a:p>
            <a:pPr algn="just" eaLnBrk="1" hangingPunct="1"/>
            <a:r>
              <a:rPr lang="cs-CZ" smtClean="0"/>
              <a:t>Output – omezování výstupu</a:t>
            </a:r>
          </a:p>
          <a:p>
            <a:pPr algn="just" eaLnBrk="1" hangingPunct="1"/>
            <a:r>
              <a:rPr lang="cs-CZ" smtClean="0"/>
              <a:t>Forward – omezování paketů, které procházejí přes router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2" name="Skupina 3"/>
          <p:cNvGrpSpPr>
            <a:grpSpLocks/>
          </p:cNvGrpSpPr>
          <p:nvPr/>
        </p:nvGrpSpPr>
        <p:grpSpPr bwMode="auto">
          <a:xfrm>
            <a:off x="250825" y="260350"/>
            <a:ext cx="8658225" cy="6376988"/>
            <a:chOff x="250825" y="260350"/>
            <a:chExt cx="8658225" cy="6376988"/>
          </a:xfrm>
        </p:grpSpPr>
        <p:pic>
          <p:nvPicPr>
            <p:cNvPr id="15363" name="Picture 2" descr="C:\Users\jansa\Dropbox\šablony 16,17,18\16 printscreens\02firewallchains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50825" y="260350"/>
              <a:ext cx="8658225" cy="63769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" name="Obdélník 2"/>
            <p:cNvSpPr/>
            <p:nvPr/>
          </p:nvSpPr>
          <p:spPr>
            <a:xfrm>
              <a:off x="3059113" y="1557338"/>
              <a:ext cx="4537075" cy="719137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Firewall - Filter rules - Chains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513" cy="4525963"/>
          </a:xfrm>
        </p:spPr>
        <p:txBody>
          <a:bodyPr/>
          <a:lstStyle/>
          <a:p>
            <a:pPr algn="just" eaLnBrk="1" hangingPunct="1"/>
            <a:r>
              <a:rPr lang="cs-CZ" dirty="0" smtClean="0"/>
              <a:t>Na dalším snímku si ukážeme jednoduché pravidlo, kde zadáme nějakou cílovou adresu, kterou budeme blokovat. V našem případě jsme vybral například adresu webového serveru </a:t>
            </a:r>
            <a:r>
              <a:rPr lang="cs-CZ" dirty="0" smtClean="0">
                <a:hlinkClick r:id="rId2"/>
              </a:rPr>
              <a:t>www.seznam.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/>
              <a:t>, který má </a:t>
            </a:r>
            <a:r>
              <a:rPr lang="cs-CZ" dirty="0" err="1" smtClean="0"/>
              <a:t>ip</a:t>
            </a:r>
            <a:r>
              <a:rPr lang="cs-CZ" dirty="0" smtClean="0"/>
              <a:t> adresu 77.75.76.3 (nebo 77.75.72.3</a:t>
            </a:r>
            <a:r>
              <a:rPr lang="cs-CZ" dirty="0" smtClean="0"/>
              <a:t>), </a:t>
            </a:r>
            <a:r>
              <a:rPr lang="cs-CZ" dirty="0" smtClean="0"/>
              <a:t>a dále jsme zvolil </a:t>
            </a:r>
            <a:r>
              <a:rPr lang="cs-CZ" dirty="0" err="1" smtClean="0"/>
              <a:t>tcp</a:t>
            </a:r>
            <a:r>
              <a:rPr lang="cs-CZ" dirty="0" smtClean="0"/>
              <a:t> port 80. </a:t>
            </a:r>
            <a:r>
              <a:rPr lang="cs-CZ" dirty="0" smtClean="0"/>
              <a:t>tzn. </a:t>
            </a:r>
            <a:r>
              <a:rPr lang="cs-CZ" dirty="0" err="1" smtClean="0"/>
              <a:t>router</a:t>
            </a:r>
            <a:r>
              <a:rPr lang="cs-CZ" dirty="0" smtClean="0"/>
              <a:t> bude blokovat průchozí konfiguraci na tuto </a:t>
            </a:r>
            <a:r>
              <a:rPr lang="cs-CZ" dirty="0" err="1" smtClean="0"/>
              <a:t>ip</a:t>
            </a:r>
            <a:r>
              <a:rPr lang="cs-CZ" dirty="0" smtClean="0"/>
              <a:t> adresu s portem 80, tzn. bude blokovat pouze webové stránky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0" name="Skupina 6"/>
          <p:cNvGrpSpPr>
            <a:grpSpLocks/>
          </p:cNvGrpSpPr>
          <p:nvPr/>
        </p:nvGrpSpPr>
        <p:grpSpPr bwMode="auto">
          <a:xfrm>
            <a:off x="250825" y="260350"/>
            <a:ext cx="8713788" cy="6418263"/>
            <a:chOff x="250825" y="260350"/>
            <a:chExt cx="8713788" cy="6418263"/>
          </a:xfrm>
        </p:grpSpPr>
        <p:pic>
          <p:nvPicPr>
            <p:cNvPr id="17411" name="Picture 2" descr="C:\Users\jansa\Dropbox\šablony 16,17,18\16 printscreens\04firewallseznam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50825" y="260350"/>
              <a:ext cx="8713788" cy="64182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" name="Obdélník 2"/>
            <p:cNvSpPr/>
            <p:nvPr/>
          </p:nvSpPr>
          <p:spPr>
            <a:xfrm>
              <a:off x="2627313" y="1525588"/>
              <a:ext cx="4897437" cy="287337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2268538" y="2133600"/>
              <a:ext cx="5256212" cy="287338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2484438" y="2565400"/>
              <a:ext cx="5040312" cy="287338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2484438" y="3141663"/>
              <a:ext cx="5040312" cy="287337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4" name="Skupina 3"/>
          <p:cNvGrpSpPr>
            <a:grpSpLocks/>
          </p:cNvGrpSpPr>
          <p:nvPr/>
        </p:nvGrpSpPr>
        <p:grpSpPr bwMode="auto">
          <a:xfrm>
            <a:off x="250825" y="260350"/>
            <a:ext cx="8701088" cy="6408738"/>
            <a:chOff x="250825" y="260350"/>
            <a:chExt cx="8701088" cy="6408738"/>
          </a:xfrm>
        </p:grpSpPr>
        <p:pic>
          <p:nvPicPr>
            <p:cNvPr id="18435" name="Picture 2" descr="C:\Users\jansa\Dropbox\šablony 16,17,18\16 printscreens\05firewallseznamdrop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50825" y="260350"/>
              <a:ext cx="8701088" cy="64087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" name="Obdélník 2"/>
            <p:cNvSpPr/>
            <p:nvPr/>
          </p:nvSpPr>
          <p:spPr>
            <a:xfrm>
              <a:off x="2268538" y="1525588"/>
              <a:ext cx="5256212" cy="287337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Příklad nastavení Firewallu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513" cy="4525963"/>
          </a:xfrm>
        </p:spPr>
        <p:txBody>
          <a:bodyPr/>
          <a:lstStyle/>
          <a:p>
            <a:pPr algn="just" eaLnBrk="1" hangingPunct="1"/>
            <a:r>
              <a:rPr lang="cs-CZ" dirty="0" smtClean="0"/>
              <a:t>Na dalším obrázku je vidět příklad firewallu, kde jsou 2 pravidla první výše zmíněné a pokud toto pravidlo </a:t>
            </a:r>
            <a:r>
              <a:rPr lang="cs-CZ" dirty="0" smtClean="0"/>
              <a:t>neplatí, vše </a:t>
            </a:r>
            <a:r>
              <a:rPr lang="cs-CZ" dirty="0" smtClean="0"/>
              <a:t>ostatní firewall povolí. Firewall tedy prochází řádek po řádku, ale jakmile dojde k </a:t>
            </a:r>
            <a:r>
              <a:rPr lang="cs-CZ" dirty="0" smtClean="0"/>
              <a:t>první podmínce, která </a:t>
            </a:r>
            <a:r>
              <a:rPr lang="cs-CZ" dirty="0" smtClean="0"/>
              <a:t>má akce </a:t>
            </a:r>
            <a:r>
              <a:rPr lang="cs-CZ" dirty="0" err="1" smtClean="0"/>
              <a:t>accept</a:t>
            </a:r>
            <a:r>
              <a:rPr lang="cs-CZ" dirty="0" smtClean="0"/>
              <a:t>, firewall další řádky pod tímto </a:t>
            </a:r>
            <a:r>
              <a:rPr lang="cs-CZ" dirty="0" err="1" smtClean="0"/>
              <a:t>acceptem</a:t>
            </a:r>
            <a:r>
              <a:rPr lang="cs-CZ" dirty="0" smtClean="0"/>
              <a:t> neprochází.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C:\Users\jansa\Dropbox\šablony 16,17,18\16 printscreens\06firewall priklad cel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188913"/>
            <a:ext cx="8642350" cy="6475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Příklad nastavení Firewallu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513" cy="4525963"/>
          </a:xfrm>
        </p:spPr>
        <p:txBody>
          <a:bodyPr/>
          <a:lstStyle/>
          <a:p>
            <a:pPr algn="just" eaLnBrk="1" hangingPunct="1"/>
            <a:r>
              <a:rPr lang="cs-CZ" dirty="0" smtClean="0"/>
              <a:t>Další obrázek je </a:t>
            </a:r>
            <a:r>
              <a:rPr lang="cs-CZ" dirty="0" smtClean="0"/>
              <a:t>příklad, </a:t>
            </a:r>
            <a:r>
              <a:rPr lang="cs-CZ" dirty="0" smtClean="0"/>
              <a:t>jak mohu zablokovat jakoukoliv službu na </a:t>
            </a:r>
            <a:r>
              <a:rPr lang="cs-CZ" dirty="0" err="1" smtClean="0"/>
              <a:t>routeru</a:t>
            </a:r>
            <a:r>
              <a:rPr lang="cs-CZ" dirty="0" smtClean="0"/>
              <a:t> </a:t>
            </a:r>
            <a:r>
              <a:rPr lang="cs-CZ" dirty="0" err="1" smtClean="0"/>
              <a:t>mikrotik</a:t>
            </a:r>
            <a:r>
              <a:rPr lang="cs-CZ" dirty="0" smtClean="0"/>
              <a:t>, v našem případě budu blokovat vstup do </a:t>
            </a:r>
            <a:r>
              <a:rPr lang="cs-CZ" dirty="0" err="1" smtClean="0"/>
              <a:t>mikrotiku</a:t>
            </a:r>
            <a:r>
              <a:rPr lang="cs-CZ" dirty="0" smtClean="0"/>
              <a:t> na portu 23, což je blokace </a:t>
            </a:r>
            <a:r>
              <a:rPr lang="cs-CZ" dirty="0" err="1" smtClean="0"/>
              <a:t>telnetového</a:t>
            </a:r>
            <a:r>
              <a:rPr lang="cs-CZ" dirty="0" smtClean="0"/>
              <a:t> serveru.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30" name="Skupina 7"/>
          <p:cNvGrpSpPr>
            <a:grpSpLocks/>
          </p:cNvGrpSpPr>
          <p:nvPr/>
        </p:nvGrpSpPr>
        <p:grpSpPr bwMode="auto">
          <a:xfrm>
            <a:off x="211138" y="260350"/>
            <a:ext cx="8682037" cy="6472238"/>
            <a:chOff x="211138" y="260350"/>
            <a:chExt cx="8682037" cy="6472238"/>
          </a:xfrm>
        </p:grpSpPr>
        <p:pic>
          <p:nvPicPr>
            <p:cNvPr id="22531" name="Picture 2" descr="C:\Users\jansa\Dropbox\šablony 16,17,18\16 printscreens\07firewall input 23port.png"/>
            <p:cNvPicPr>
              <a:picLocks noChangeAspect="1" noChangeArrowheads="1"/>
            </p:cNvPicPr>
            <p:nvPr/>
          </p:nvPicPr>
          <p:blipFill>
            <a:blip r:embed="rId2" cstate="print"/>
            <a:srcRect b="49113"/>
            <a:stretch>
              <a:fillRect/>
            </a:stretch>
          </p:blipFill>
          <p:spPr bwMode="auto">
            <a:xfrm>
              <a:off x="211138" y="260350"/>
              <a:ext cx="8640762" cy="32956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2532" name="Picture 3" descr="C:\Users\jansa\Dropbox\šablony 16,17,18\16 printscreens\08firewallport23drop.png"/>
            <p:cNvPicPr>
              <a:picLocks noChangeAspect="1" noChangeArrowheads="1"/>
            </p:cNvPicPr>
            <p:nvPr/>
          </p:nvPicPr>
          <p:blipFill>
            <a:blip r:embed="rId3" cstate="print"/>
            <a:srcRect b="57298"/>
            <a:stretch>
              <a:fillRect/>
            </a:stretch>
          </p:blipFill>
          <p:spPr bwMode="auto">
            <a:xfrm>
              <a:off x="250825" y="3644900"/>
              <a:ext cx="8642350" cy="30876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" name="Obdélník 3"/>
            <p:cNvSpPr/>
            <p:nvPr/>
          </p:nvSpPr>
          <p:spPr>
            <a:xfrm>
              <a:off x="2627313" y="1557338"/>
              <a:ext cx="4897437" cy="287337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2411413" y="2565400"/>
              <a:ext cx="5113337" cy="287338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2484438" y="3141663"/>
              <a:ext cx="5040312" cy="287337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2339975" y="5084763"/>
              <a:ext cx="5256213" cy="288925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Příklad nastavení Firewallu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513" cy="4525963"/>
          </a:xfrm>
        </p:spPr>
        <p:txBody>
          <a:bodyPr/>
          <a:lstStyle/>
          <a:p>
            <a:pPr algn="just" eaLnBrk="1" hangingPunct="1"/>
            <a:r>
              <a:rPr lang="cs-CZ" dirty="0" smtClean="0"/>
              <a:t>Pokud přidáme pravidlo, </a:t>
            </a:r>
            <a:r>
              <a:rPr lang="cs-CZ" dirty="0" err="1" smtClean="0"/>
              <a:t>pravidlo</a:t>
            </a:r>
            <a:r>
              <a:rPr lang="cs-CZ" dirty="0" smtClean="0"/>
              <a:t> se vždy přidá jako poslední řádek (obrázek na </a:t>
            </a:r>
            <a:r>
              <a:rPr lang="cs-CZ" dirty="0" smtClean="0"/>
              <a:t>další </a:t>
            </a:r>
            <a:r>
              <a:rPr lang="cs-CZ" dirty="0" smtClean="0"/>
              <a:t>stránce), ale v tomto případě je toto špatně, </a:t>
            </a:r>
            <a:r>
              <a:rPr lang="cs-CZ" dirty="0" smtClean="0"/>
              <a:t>protože </a:t>
            </a:r>
            <a:r>
              <a:rPr lang="cs-CZ" dirty="0" smtClean="0"/>
              <a:t>se toto pravidlo nikdy nemůže provést z důvodu, že nad ním je pravidlo </a:t>
            </a:r>
            <a:r>
              <a:rPr lang="cs-CZ" dirty="0" err="1" smtClean="0"/>
              <a:t>accept</a:t>
            </a:r>
            <a:r>
              <a:rPr lang="cs-CZ" dirty="0" smtClean="0"/>
              <a:t> pro všechny pakety. Je tedy nutné umět firewall seřadit.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C:\Users\jansa\Dropbox\šablony 16,17,18\16 printscreens\09spatny priklad firewallu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6538" y="212725"/>
            <a:ext cx="8640762" cy="647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602" name="Skupina 8"/>
          <p:cNvGrpSpPr>
            <a:grpSpLocks/>
          </p:cNvGrpSpPr>
          <p:nvPr/>
        </p:nvGrpSpPr>
        <p:grpSpPr bwMode="auto">
          <a:xfrm>
            <a:off x="188913" y="433388"/>
            <a:ext cx="8815387" cy="5400675"/>
            <a:chOff x="188913" y="433388"/>
            <a:chExt cx="8815387" cy="5400675"/>
          </a:xfrm>
        </p:grpSpPr>
        <p:pic>
          <p:nvPicPr>
            <p:cNvPr id="25603" name="Picture 2" descr="C:\Users\jansa\Dropbox\šablony 16,17,18\16 printscreens\10spatny priklad firewallu - opraveno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88913" y="433388"/>
              <a:ext cx="8815387" cy="54006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4" name="Přímá spojovací šipka 3"/>
            <p:cNvCxnSpPr/>
            <p:nvPr/>
          </p:nvCxnSpPr>
          <p:spPr>
            <a:xfrm flipV="1">
              <a:off x="5292725" y="2420938"/>
              <a:ext cx="0" cy="431800"/>
            </a:xfrm>
            <a:prstGeom prst="straightConnector1">
              <a:avLst/>
            </a:prstGeom>
            <a:ln w="254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605" name="TextovéPole 5"/>
            <p:cNvSpPr txBox="1">
              <a:spLocks noChangeArrowheads="1"/>
            </p:cNvSpPr>
            <p:nvPr/>
          </p:nvSpPr>
          <p:spPr bwMode="auto">
            <a:xfrm>
              <a:off x="5364088" y="2708920"/>
              <a:ext cx="201622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solidFill>
                    <a:srgbClr val="FF0000"/>
                  </a:solidFill>
                </a:rPr>
                <a:t>Přesunout myší</a:t>
              </a:r>
            </a:p>
          </p:txBody>
        </p:sp>
        <p:sp>
          <p:nvSpPr>
            <p:cNvPr id="25606" name="TextovéPole 7"/>
            <p:cNvSpPr txBox="1">
              <a:spLocks noChangeArrowheads="1"/>
            </p:cNvSpPr>
            <p:nvPr/>
          </p:nvSpPr>
          <p:spPr bwMode="auto">
            <a:xfrm>
              <a:off x="2051720" y="5373216"/>
              <a:ext cx="28803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solidFill>
                    <a:srgbClr val="FF0000"/>
                  </a:solidFill>
                </a:rPr>
                <a:t>Takto je to správně</a:t>
              </a:r>
            </a:p>
          </p:txBody>
        </p:sp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NAT</a:t>
            </a:r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513" cy="4525963"/>
          </a:xfrm>
        </p:spPr>
        <p:txBody>
          <a:bodyPr/>
          <a:lstStyle/>
          <a:p>
            <a:pPr algn="just" eaLnBrk="1" hangingPunct="1"/>
            <a:r>
              <a:rPr lang="cs-CZ" smtClean="0"/>
              <a:t>Záložka nat slouží ke změně cílové adresy (chain DST-NAT) nebo ke změně zdrojové adresy (chain SRT-NAT), kde je pro toto typický přiklad masquerade.</a:t>
            </a:r>
          </a:p>
          <a:p>
            <a:pPr algn="just"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NAT - příklad</a:t>
            </a:r>
          </a:p>
        </p:txBody>
      </p:sp>
      <p:sp>
        <p:nvSpPr>
          <p:cNvPr id="2765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86688" cy="4525963"/>
          </a:xfrm>
        </p:spPr>
        <p:txBody>
          <a:bodyPr/>
          <a:lstStyle/>
          <a:p>
            <a:pPr algn="just" eaLnBrk="1" hangingPunct="1"/>
            <a:r>
              <a:rPr lang="cs-CZ" dirty="0" smtClean="0"/>
              <a:t>Nyní si </a:t>
            </a:r>
            <a:r>
              <a:rPr lang="cs-CZ" dirty="0" smtClean="0"/>
              <a:t>ukážeme, </a:t>
            </a:r>
            <a:r>
              <a:rPr lang="cs-CZ" dirty="0" smtClean="0"/>
              <a:t>jak změnit cílovou adresu procházejícího paketu, například pokud zadám do webového prohlížeče www.seznam.</a:t>
            </a:r>
            <a:r>
              <a:rPr lang="cs-CZ" dirty="0" err="1" smtClean="0"/>
              <a:t>cz</a:t>
            </a:r>
            <a:r>
              <a:rPr lang="cs-CZ" dirty="0" smtClean="0"/>
              <a:t> , tak se mi nezobrazí seznam, ale jakákoliv libovolná stránka, například www.centrum.</a:t>
            </a:r>
            <a:r>
              <a:rPr lang="cs-CZ" dirty="0" err="1" smtClean="0"/>
              <a:t>cz</a:t>
            </a:r>
            <a:r>
              <a:rPr lang="cs-CZ" dirty="0" smtClean="0"/>
              <a:t>.</a:t>
            </a:r>
          </a:p>
          <a:p>
            <a:pPr algn="just" eaLnBrk="1" hangingPunct="1">
              <a:buFont typeface="Wingdings 2" pitchFamily="18" charset="2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Skupina 6"/>
          <p:cNvGrpSpPr>
            <a:grpSpLocks/>
          </p:cNvGrpSpPr>
          <p:nvPr/>
        </p:nvGrpSpPr>
        <p:grpSpPr bwMode="auto">
          <a:xfrm>
            <a:off x="179388" y="188913"/>
            <a:ext cx="8713787" cy="6511925"/>
            <a:chOff x="179388" y="188913"/>
            <a:chExt cx="8713787" cy="6511925"/>
          </a:xfrm>
        </p:grpSpPr>
        <p:pic>
          <p:nvPicPr>
            <p:cNvPr id="28675" name="Picture 2" descr="C:\Users\jansa\Dropbox\šablony 16,17,18\16 printscreens\13natpresmerovani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79388" y="188913"/>
              <a:ext cx="8713787" cy="65119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" name="Obdélník 2"/>
            <p:cNvSpPr/>
            <p:nvPr/>
          </p:nvSpPr>
          <p:spPr>
            <a:xfrm>
              <a:off x="2508250" y="1484313"/>
              <a:ext cx="5040313" cy="288925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2195513" y="2060575"/>
              <a:ext cx="5353050" cy="288925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2411413" y="2492375"/>
              <a:ext cx="5137150" cy="320675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2484438" y="3141663"/>
              <a:ext cx="5064125" cy="255587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698" name="Skupina 5"/>
          <p:cNvGrpSpPr>
            <a:grpSpLocks/>
          </p:cNvGrpSpPr>
          <p:nvPr/>
        </p:nvGrpSpPr>
        <p:grpSpPr bwMode="auto">
          <a:xfrm>
            <a:off x="323850" y="220663"/>
            <a:ext cx="8569325" cy="6430962"/>
            <a:chOff x="323850" y="220663"/>
            <a:chExt cx="8569325" cy="6430962"/>
          </a:xfrm>
        </p:grpSpPr>
        <p:pic>
          <p:nvPicPr>
            <p:cNvPr id="29699" name="Picture 3" descr="C:\Users\jansa\Dropbox\šablony 16,17,18\16 printscreens\13natpresmerovani2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23850" y="220663"/>
              <a:ext cx="8569325" cy="64309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" name="Obdélník 2"/>
            <p:cNvSpPr/>
            <p:nvPr/>
          </p:nvSpPr>
          <p:spPr>
            <a:xfrm>
              <a:off x="2484438" y="1484313"/>
              <a:ext cx="4848225" cy="288925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1979613" y="1773238"/>
              <a:ext cx="5353050" cy="287337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2411413" y="2060575"/>
              <a:ext cx="4921250" cy="288925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Závěr</a:t>
            </a:r>
          </a:p>
        </p:txBody>
      </p:sp>
      <p:sp>
        <p:nvSpPr>
          <p:cNvPr id="307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86688" cy="4525963"/>
          </a:xfrm>
        </p:spPr>
        <p:txBody>
          <a:bodyPr/>
          <a:lstStyle/>
          <a:p>
            <a:pPr algn="just" eaLnBrk="1" hangingPunct="1"/>
            <a:r>
              <a:rPr lang="cs-CZ" smtClean="0"/>
              <a:t>Firewall má o mnoho více funkcí, proto pro další informace o firewallu navštivte web</a:t>
            </a:r>
          </a:p>
          <a:p>
            <a:pPr algn="just" eaLnBrk="1" hangingPunct="1">
              <a:buFont typeface="Wingdings 2" pitchFamily="18" charset="2"/>
              <a:buNone/>
            </a:pPr>
            <a:endParaRPr lang="cs-CZ" smtClean="0"/>
          </a:p>
          <a:p>
            <a:pPr algn="just" eaLnBrk="1" hangingPunct="1">
              <a:buFont typeface="Wingdings 2" pitchFamily="18" charset="2"/>
              <a:buNone/>
            </a:pPr>
            <a:endParaRPr lang="cs-CZ" smtClean="0"/>
          </a:p>
          <a:p>
            <a:pPr algn="ctr" eaLnBrk="1" hangingPunct="1">
              <a:buFont typeface="Wingdings 2" pitchFamily="18" charset="2"/>
              <a:buNone/>
            </a:pPr>
            <a:r>
              <a:rPr lang="cs-CZ" sz="4400" smtClean="0">
                <a:hlinkClick r:id="rId2"/>
              </a:rPr>
              <a:t>wiki.mikrotik.com</a:t>
            </a:r>
            <a:endParaRPr lang="cs-CZ" sz="4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1805</TotalTime>
  <Words>474</Words>
  <Application>Microsoft Office PowerPoint</Application>
  <PresentationFormat>Předvádění na obrazovce (4:3)</PresentationFormat>
  <Paragraphs>50</Paragraphs>
  <Slides>24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9" baseType="lpstr">
      <vt:lpstr>Arial</vt:lpstr>
      <vt:lpstr>Franklin Gothic Book</vt:lpstr>
      <vt:lpstr>Wingdings 2</vt:lpstr>
      <vt:lpstr>Calibri</vt:lpstr>
      <vt:lpstr>Technický</vt:lpstr>
      <vt:lpstr>Snímek 1</vt:lpstr>
      <vt:lpstr>Mikrotik RB433</vt:lpstr>
      <vt:lpstr>Úvod</vt:lpstr>
      <vt:lpstr>Firewall</vt:lpstr>
      <vt:lpstr>Snímek 5</vt:lpstr>
      <vt:lpstr>Snímek 6</vt:lpstr>
      <vt:lpstr>Firewall - Filter rules</vt:lpstr>
      <vt:lpstr>Firewall - Filter rules - Chains</vt:lpstr>
      <vt:lpstr>Snímek 9</vt:lpstr>
      <vt:lpstr>Firewall - Filter rules - Chains</vt:lpstr>
      <vt:lpstr>Snímek 11</vt:lpstr>
      <vt:lpstr>Snímek 12</vt:lpstr>
      <vt:lpstr>Příklad nastavení Firewallu</vt:lpstr>
      <vt:lpstr>Snímek 14</vt:lpstr>
      <vt:lpstr>Příklad nastavení Firewallu</vt:lpstr>
      <vt:lpstr>Snímek 16</vt:lpstr>
      <vt:lpstr>Příklad nastavení Firewallu</vt:lpstr>
      <vt:lpstr>Snímek 18</vt:lpstr>
      <vt:lpstr>Snímek 19</vt:lpstr>
      <vt:lpstr>NAT</vt:lpstr>
      <vt:lpstr>NAT - příklad</vt:lpstr>
      <vt:lpstr>Snímek 22</vt:lpstr>
      <vt:lpstr>Snímek 23</vt:lpstr>
      <vt:lpstr>Závěr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WA2204A</dc:title>
  <dc:creator>jansa</dc:creator>
  <cp:lastModifiedBy>Dum</cp:lastModifiedBy>
  <cp:revision>95</cp:revision>
  <dcterms:created xsi:type="dcterms:W3CDTF">2013-01-29T06:45:13Z</dcterms:created>
  <dcterms:modified xsi:type="dcterms:W3CDTF">2014-05-06T13:00:52Z</dcterms:modified>
</cp:coreProperties>
</file>