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B381F-869A-414A-AEEF-9F634812EC2A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6594D-2701-4CAE-ADEB-CDA0B459E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A4308-5612-47BE-B25E-D952DD95C9A0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2AEE1-1FF8-49B1-BEBD-CC50D4878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9C884-DD90-42F1-B523-69CAB194C7B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88260-0E1C-4F12-96D2-47A214249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7C177-C503-4DA6-9EFC-B9E788893D5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038A5-7910-4D83-BB0E-DFF31FE34E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AA365-58C5-489A-9EEB-BE8208E8F4AD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F6D97-EC91-46EF-A1E4-665363A81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40C10-1698-41BD-9071-899953587A05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B412F-3582-41F0-A319-B14FC321B6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FE81-96BB-414A-9745-672C157CBEA9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9063E-4220-4A4F-9FFB-0B4097C30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86D52-99AE-4221-9208-D32198EF28B5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BA12A8-1283-4181-B8C5-8BA5DDFF1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65842-C1EC-4145-AA1A-71CA1F0F49C2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E703CC-CF88-43F2-9222-FE9640903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34C57-376C-4861-8688-5883B8280237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48EB9-C488-45F2-9B9F-9B5172B663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607C57-943C-4ADE-9AFD-C861EE2CE503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ACB98-6489-4128-B005-D23CA1E0F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4E8E8FC-364A-4D6C-B7D4-E44CFDC39B9A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2E5693-D733-4C41-B639-91370885C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7" r:id="rId1"/>
    <p:sldLayoutId id="2147483981" r:id="rId2"/>
    <p:sldLayoutId id="2147483988" r:id="rId3"/>
    <p:sldLayoutId id="2147483982" r:id="rId4"/>
    <p:sldLayoutId id="2147483989" r:id="rId5"/>
    <p:sldLayoutId id="2147483983" r:id="rId6"/>
    <p:sldLayoutId id="2147483984" r:id="rId7"/>
    <p:sldLayoutId id="2147483990" r:id="rId8"/>
    <p:sldLayoutId id="2147483991" r:id="rId9"/>
    <p:sldLayoutId id="2147483985" r:id="rId10"/>
    <p:sldLayoutId id="214748398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>
          <a:xfrm>
            <a:off x="500063" y="2428875"/>
            <a:ext cx="2000250" cy="3895725"/>
          </a:xfrm>
        </p:spPr>
        <p:txBody>
          <a:bodyPr anchor="t"/>
          <a:lstStyle/>
          <a:p>
            <a:pPr algn="l" eaLnBrk="1" hangingPunct="1"/>
            <a:r>
              <a:rPr lang="cs-CZ" smtClean="0"/>
              <a:t>Název školy: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Autor: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Číslo projektu: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 projektu:</a:t>
            </a:r>
          </a:p>
        </p:txBody>
      </p:sp>
      <p:pic>
        <p:nvPicPr>
          <p:cNvPr id="7171" name="Picture 2" descr="U:\_Granty\OPVK Šablon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7188"/>
            <a:ext cx="81724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2786063" y="2428875"/>
            <a:ext cx="5786437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rIns="45720" bIns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SŠ spojů a informatiky Tábor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Tomáš Jansa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>
                <a:latin typeface="+mn-lt"/>
                <a:cs typeface="+mn-cs"/>
              </a:rPr>
              <a:t>VY_32_INOVACE_OV17</a:t>
            </a: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CZ.1.07/1.5.00/34.1021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2000" dirty="0"/>
              <a:t>Moderní škola – inovace výuky na SŠSI Tábor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err="1" smtClean="0"/>
              <a:t>Mikrotik</a:t>
            </a:r>
            <a:r>
              <a:rPr lang="cs-CZ" smtClean="0"/>
              <a:t> RB433</a:t>
            </a:r>
            <a:endParaRPr lang="cs-CZ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pPr eaLnBrk="1" hangingPunct="1"/>
            <a:r>
              <a:rPr lang="cs-CZ" smtClean="0"/>
              <a:t>Správa pomocí android aplikace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Úvod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dirty="0" smtClean="0"/>
              <a:t>V této prezentaci </a:t>
            </a:r>
            <a:r>
              <a:rPr lang="cs-CZ" dirty="0" smtClean="0"/>
              <a:t>popisuji, </a:t>
            </a:r>
            <a:r>
              <a:rPr lang="cs-CZ" dirty="0" smtClean="0"/>
              <a:t>jak lze snadno a rychle spravovat základní funkce </a:t>
            </a:r>
            <a:r>
              <a:rPr lang="cs-CZ" dirty="0" err="1" smtClean="0"/>
              <a:t>mikrotiku</a:t>
            </a:r>
            <a:r>
              <a:rPr lang="cs-CZ" dirty="0" smtClean="0"/>
              <a:t> přes aplikaci vyvinutou pro zařízení s operačním systémem android.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Povolení API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Jako první krok musíme udělat to, že povolíme službu API s portem 8728.</a:t>
            </a:r>
          </a:p>
          <a:p>
            <a:pPr algn="just"/>
            <a:r>
              <a:rPr lang="cs-CZ" smtClean="0"/>
              <a:t>Zvolíme z hlavní nabídky IP - &gt; Services a zde klikneme na API a na tlačítko Enable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Skupina 6"/>
          <p:cNvGrpSpPr>
            <a:grpSpLocks/>
          </p:cNvGrpSpPr>
          <p:nvPr/>
        </p:nvGrpSpPr>
        <p:grpSpPr bwMode="auto">
          <a:xfrm>
            <a:off x="708025" y="150813"/>
            <a:ext cx="7777163" cy="6580187"/>
            <a:chOff x="708025" y="150813"/>
            <a:chExt cx="7777163" cy="6580187"/>
          </a:xfrm>
        </p:grpSpPr>
        <p:pic>
          <p:nvPicPr>
            <p:cNvPr id="11267" name="Picture 2" descr="C:\Users\jansa\Dropbox\šablony 16,17,18\17 printscreens\01povolení služby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8025" y="150813"/>
              <a:ext cx="7777163" cy="65801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Obdélník 4"/>
            <p:cNvSpPr/>
            <p:nvPr/>
          </p:nvSpPr>
          <p:spPr>
            <a:xfrm>
              <a:off x="900113" y="2349500"/>
              <a:ext cx="1439862" cy="2873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195513" y="6092825"/>
              <a:ext cx="1439862" cy="288925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Skupina 4"/>
          <p:cNvGrpSpPr>
            <a:grpSpLocks/>
          </p:cNvGrpSpPr>
          <p:nvPr/>
        </p:nvGrpSpPr>
        <p:grpSpPr bwMode="auto">
          <a:xfrm>
            <a:off x="292100" y="339725"/>
            <a:ext cx="8569325" cy="6230938"/>
            <a:chOff x="292100" y="339725"/>
            <a:chExt cx="8569325" cy="6230938"/>
          </a:xfrm>
        </p:grpSpPr>
        <p:pic>
          <p:nvPicPr>
            <p:cNvPr id="12291" name="Picture 2" descr="C:\Users\jansa\Dropbox\šablony 16,17,18\17 printscreens\01povolení služby2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92100" y="339725"/>
              <a:ext cx="8569325" cy="62309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" name="Obdélník 2"/>
            <p:cNvSpPr/>
            <p:nvPr/>
          </p:nvSpPr>
          <p:spPr>
            <a:xfrm>
              <a:off x="1908175" y="1773238"/>
              <a:ext cx="5184775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979613" y="1268413"/>
              <a:ext cx="288925" cy="360362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Google play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mtClean="0"/>
              <a:t>Nyní je zapotřebí na telefonu/tabletu s androidem spustit aplikaci google play a zde zadat do vyhledávače řetězec winbox (viz obrázky)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Zadání hledané aplikace</a:t>
            </a:r>
          </a:p>
        </p:txBody>
      </p:sp>
      <p:grpSp>
        <p:nvGrpSpPr>
          <p:cNvPr id="14339" name="Skupina 6"/>
          <p:cNvGrpSpPr>
            <a:grpSpLocks/>
          </p:cNvGrpSpPr>
          <p:nvPr/>
        </p:nvGrpSpPr>
        <p:grpSpPr bwMode="auto">
          <a:xfrm>
            <a:off x="0" y="82550"/>
            <a:ext cx="9077325" cy="5643563"/>
            <a:chOff x="0" y="82550"/>
            <a:chExt cx="9077325" cy="5643563"/>
          </a:xfrm>
        </p:grpSpPr>
        <p:pic>
          <p:nvPicPr>
            <p:cNvPr id="14340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Obdélník 5"/>
            <p:cNvSpPr/>
            <p:nvPr/>
          </p:nvSpPr>
          <p:spPr>
            <a:xfrm>
              <a:off x="0" y="82550"/>
              <a:ext cx="2700338" cy="39370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Zvolíme </a:t>
            </a:r>
            <a:r>
              <a:rPr lang="cs-CZ" sz="3000" dirty="0" err="1">
                <a:latin typeface="+mn-lt"/>
                <a:cs typeface="+mn-cs"/>
              </a:rPr>
              <a:t>Winbox</a:t>
            </a:r>
            <a:r>
              <a:rPr lang="cs-CZ" sz="3000" dirty="0">
                <a:latin typeface="+mn-lt"/>
                <a:cs typeface="+mn-cs"/>
              </a:rPr>
              <a:t> </a:t>
            </a:r>
            <a:r>
              <a:rPr lang="cs-CZ" sz="3000" dirty="0" err="1">
                <a:latin typeface="+mn-lt"/>
                <a:cs typeface="+mn-cs"/>
              </a:rPr>
              <a:t>for</a:t>
            </a:r>
            <a:r>
              <a:rPr lang="cs-CZ" sz="3000" dirty="0">
                <a:latin typeface="+mn-lt"/>
                <a:cs typeface="+mn-cs"/>
              </a:rPr>
              <a:t> android Free</a:t>
            </a:r>
          </a:p>
        </p:txBody>
      </p:sp>
      <p:grpSp>
        <p:nvGrpSpPr>
          <p:cNvPr id="15363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15364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179388" y="981075"/>
              <a:ext cx="1439862" cy="216058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Nyní stiskneme tlačítko instalovat</a:t>
            </a:r>
          </a:p>
        </p:txBody>
      </p:sp>
      <p:grpSp>
        <p:nvGrpSpPr>
          <p:cNvPr id="16387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16388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6996113" y="1062038"/>
              <a:ext cx="1104900" cy="31908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A zde přijmeme oprávnění aplikace</a:t>
            </a:r>
          </a:p>
        </p:txBody>
      </p:sp>
      <p:grpSp>
        <p:nvGrpSpPr>
          <p:cNvPr id="17411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17412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5076825" y="3429000"/>
              <a:ext cx="863600" cy="21590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Aplikace se začne instalovat</a:t>
            </a:r>
          </a:p>
        </p:txBody>
      </p:sp>
      <p:grpSp>
        <p:nvGrpSpPr>
          <p:cNvPr id="18435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18436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4932363" y="1125538"/>
              <a:ext cx="1439862" cy="2873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676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Nyní v aplikacích spustíme tuto ikonu</a:t>
            </a:r>
          </a:p>
        </p:txBody>
      </p:sp>
      <p:grpSp>
        <p:nvGrpSpPr>
          <p:cNvPr id="19459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19460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3708400" y="3141663"/>
              <a:ext cx="863600" cy="792162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569325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Pro přidání </a:t>
            </a:r>
            <a:r>
              <a:rPr lang="cs-CZ" sz="3000" dirty="0" err="1">
                <a:latin typeface="+mn-lt"/>
                <a:cs typeface="+mn-cs"/>
              </a:rPr>
              <a:t>routeru</a:t>
            </a:r>
            <a:r>
              <a:rPr lang="cs-CZ" sz="3000" dirty="0">
                <a:latin typeface="+mn-lt"/>
                <a:cs typeface="+mn-cs"/>
              </a:rPr>
              <a:t> stiskneme tlačítko </a:t>
            </a:r>
            <a:r>
              <a:rPr lang="cs-CZ" sz="3000" dirty="0" err="1">
                <a:latin typeface="+mn-lt"/>
                <a:cs typeface="+mn-cs"/>
              </a:rPr>
              <a:t>Add</a:t>
            </a:r>
            <a:r>
              <a:rPr lang="cs-CZ" sz="3000" dirty="0">
                <a:latin typeface="+mn-lt"/>
                <a:cs typeface="+mn-cs"/>
              </a:rPr>
              <a:t> RB</a:t>
            </a:r>
          </a:p>
        </p:txBody>
      </p:sp>
      <p:grpSp>
        <p:nvGrpSpPr>
          <p:cNvPr id="20483" name="Skupina 5"/>
          <p:cNvGrpSpPr>
            <a:grpSpLocks/>
          </p:cNvGrpSpPr>
          <p:nvPr/>
        </p:nvGrpSpPr>
        <p:grpSpPr bwMode="auto">
          <a:xfrm>
            <a:off x="77788" y="100013"/>
            <a:ext cx="8999537" cy="5626100"/>
            <a:chOff x="77788" y="100013"/>
            <a:chExt cx="8999537" cy="5626100"/>
          </a:xfrm>
        </p:grpSpPr>
        <p:pic>
          <p:nvPicPr>
            <p:cNvPr id="20484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4067175" y="836613"/>
              <a:ext cx="504825" cy="64770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7488238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Vyplníme IP adresu, uživ. jméno a heslo a stiskneme tlačítko pro uložení</a:t>
            </a:r>
          </a:p>
        </p:txBody>
      </p:sp>
      <p:grpSp>
        <p:nvGrpSpPr>
          <p:cNvPr id="21507" name="Skupina 8"/>
          <p:cNvGrpSpPr>
            <a:grpSpLocks/>
          </p:cNvGrpSpPr>
          <p:nvPr/>
        </p:nvGrpSpPr>
        <p:grpSpPr bwMode="auto">
          <a:xfrm>
            <a:off x="77788" y="100013"/>
            <a:ext cx="9066212" cy="5626100"/>
            <a:chOff x="77788" y="100013"/>
            <a:chExt cx="9066212" cy="5626100"/>
          </a:xfrm>
        </p:grpSpPr>
        <p:pic>
          <p:nvPicPr>
            <p:cNvPr id="21508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2867025" y="379413"/>
              <a:ext cx="3360738" cy="31273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572000" y="692150"/>
              <a:ext cx="4572000" cy="360363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4572000" y="1052513"/>
              <a:ext cx="4572000" cy="360362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572000" y="1412875"/>
              <a:ext cx="1152525" cy="43180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Nyní prstem stiskneme </a:t>
            </a:r>
            <a:r>
              <a:rPr lang="cs-CZ" sz="3000" dirty="0" err="1" smtClean="0">
                <a:latin typeface="+mn-lt"/>
                <a:cs typeface="+mn-cs"/>
              </a:rPr>
              <a:t>router</a:t>
            </a:r>
            <a:r>
              <a:rPr lang="cs-CZ" sz="3000" dirty="0" smtClean="0">
                <a:latin typeface="+mn-lt"/>
                <a:cs typeface="+mn-cs"/>
              </a:rPr>
              <a:t>, </a:t>
            </a:r>
            <a:r>
              <a:rPr lang="cs-CZ" sz="3000" dirty="0">
                <a:latin typeface="+mn-lt"/>
                <a:cs typeface="+mn-cs"/>
              </a:rPr>
              <a:t>ke kterému se chceme připojit</a:t>
            </a:r>
          </a:p>
        </p:txBody>
      </p:sp>
      <p:grpSp>
        <p:nvGrpSpPr>
          <p:cNvPr id="22531" name="Skupina 5"/>
          <p:cNvGrpSpPr>
            <a:grpSpLocks/>
          </p:cNvGrpSpPr>
          <p:nvPr/>
        </p:nvGrpSpPr>
        <p:grpSpPr bwMode="auto">
          <a:xfrm>
            <a:off x="0" y="100013"/>
            <a:ext cx="9077325" cy="5626100"/>
            <a:chOff x="0" y="100013"/>
            <a:chExt cx="9077325" cy="5626100"/>
          </a:xfrm>
        </p:grpSpPr>
        <p:pic>
          <p:nvPicPr>
            <p:cNvPr id="22532" name="Picture 2" descr="C:\Users\jansa\Dropbox\šablony 16,17,18\17 printscreens\Screenshots mobil\Screenshot_2014-02-24-12-30-38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788" y="100013"/>
              <a:ext cx="8999537" cy="56261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0" y="485775"/>
              <a:ext cx="1331913" cy="3508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Takto vypadá úvodní obrazovka po přihlášení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Obrazovka s přehledem rozhraní (</a:t>
            </a:r>
            <a:r>
              <a:rPr lang="cs-CZ" sz="3000" dirty="0" err="1">
                <a:latin typeface="+mn-lt"/>
                <a:cs typeface="+mn-cs"/>
              </a:rPr>
              <a:t>interfaces</a:t>
            </a:r>
            <a:r>
              <a:rPr lang="cs-CZ" sz="3000" dirty="0">
                <a:latin typeface="+mn-lt"/>
                <a:cs typeface="+mn-cs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Možnosti firewallu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Správa IP adres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Jednoduché systémové menu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 smtClean="0">
                <a:latin typeface="+mn-lt"/>
                <a:cs typeface="+mn-cs"/>
              </a:rPr>
              <a:t>Nástroj </a:t>
            </a:r>
            <a:r>
              <a:rPr lang="cs-CZ" sz="3000" dirty="0">
                <a:latin typeface="+mn-lt"/>
                <a:cs typeface="+mn-cs"/>
              </a:rPr>
              <a:t>pro diagnostiku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C:\Users\jansa\Dropbox\šablony 16,17,18\17 printscreens\Screenshots mobil\Screenshot_2014-02-24-12-30-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788" y="100013"/>
            <a:ext cx="8999537" cy="562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23850" y="5805488"/>
            <a:ext cx="8496300" cy="10525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Char char=""/>
              <a:defRPr/>
            </a:pPr>
            <a:r>
              <a:rPr lang="cs-CZ" sz="3000" dirty="0">
                <a:latin typeface="+mn-lt"/>
                <a:cs typeface="+mn-cs"/>
              </a:rPr>
              <a:t>Ukázka výpisu </a:t>
            </a:r>
            <a:r>
              <a:rPr lang="cs-CZ" sz="3000" dirty="0" err="1">
                <a:latin typeface="+mn-lt"/>
                <a:cs typeface="+mn-cs"/>
              </a:rPr>
              <a:t>traceroute</a:t>
            </a:r>
            <a:endParaRPr lang="cs-CZ" sz="30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</a:t>
            </a:r>
          </a:p>
        </p:txBody>
      </p:sp>
      <p:sp>
        <p:nvSpPr>
          <p:cNvPr id="307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513" cy="4525963"/>
          </a:xfrm>
        </p:spPr>
        <p:txBody>
          <a:bodyPr/>
          <a:lstStyle/>
          <a:p>
            <a:pPr algn="just"/>
            <a:r>
              <a:rPr lang="cs-CZ" smtClean="0"/>
              <a:t>Tato aplikace pro android má oproti winboxu dosti omezené možnosti, proto většinou nejspíš budete z mobilních zařízení častěji používat webové rozhraní.</a:t>
            </a:r>
          </a:p>
          <a:p>
            <a:pPr algn="just"/>
            <a:r>
              <a:rPr lang="cs-CZ" smtClean="0"/>
              <a:t>Výhodou je například rychlý přístup pro restart routeru atd….</a:t>
            </a:r>
          </a:p>
          <a:p>
            <a:pPr algn="just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1787</TotalTime>
  <Words>238</Words>
  <Application>Microsoft Office PowerPoint</Application>
  <PresentationFormat>Předvádění na obrazovce (4:3)</PresentationFormat>
  <Paragraphs>46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9" baseType="lpstr">
      <vt:lpstr>Arial</vt:lpstr>
      <vt:lpstr>Franklin Gothic Book</vt:lpstr>
      <vt:lpstr>Wingdings 2</vt:lpstr>
      <vt:lpstr>Calibri</vt:lpstr>
      <vt:lpstr>Technický</vt:lpstr>
      <vt:lpstr>Snímek 1</vt:lpstr>
      <vt:lpstr>Mikrotik RB433</vt:lpstr>
      <vt:lpstr>Úvod</vt:lpstr>
      <vt:lpstr>Povolení API</vt:lpstr>
      <vt:lpstr>Snímek 5</vt:lpstr>
      <vt:lpstr>Snímek 6</vt:lpstr>
      <vt:lpstr>Google play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Závěr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WA2204A</dc:title>
  <dc:creator>jansa</dc:creator>
  <cp:lastModifiedBy>Dum</cp:lastModifiedBy>
  <cp:revision>84</cp:revision>
  <dcterms:created xsi:type="dcterms:W3CDTF">2013-01-29T06:45:13Z</dcterms:created>
  <dcterms:modified xsi:type="dcterms:W3CDTF">2014-05-06T12:56:55Z</dcterms:modified>
</cp:coreProperties>
</file>