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66" r:id="rId5"/>
    <p:sldId id="267" r:id="rId6"/>
    <p:sldId id="268" r:id="rId7"/>
    <p:sldId id="269" r:id="rId8"/>
    <p:sldId id="270" r:id="rId9"/>
    <p:sldId id="271" r:id="rId10"/>
    <p:sldId id="275" r:id="rId11"/>
    <p:sldId id="276" r:id="rId12"/>
    <p:sldId id="272" r:id="rId13"/>
    <p:sldId id="273" r:id="rId14"/>
    <p:sldId id="274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99" autoAdjust="0"/>
    <p:restoredTop sz="94660"/>
  </p:normalViewPr>
  <p:slideViewPr>
    <p:cSldViewPr>
      <p:cViewPr varScale="1">
        <p:scale>
          <a:sx n="103" d="100"/>
          <a:sy n="103" d="100"/>
        </p:scale>
        <p:origin x="-22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AEAA2E-C5A4-4D5C-9F52-01960EB64F62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6F06B-650E-4DCE-B4BF-98BA811DE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C5FD5-B09F-480A-842A-83F1324CB35B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DF6B4-387F-41F2-81FD-1854154C5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3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4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A0A7B-3D95-4CAC-B19F-F8742D9462B7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10CB3-0AD2-47B1-BC91-953E55ABA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E0D1B-F322-4B4A-93C2-F2AAA92B413C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F3BF3-DE5C-451F-8607-8E2D9F6CF8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53ADE-4AA3-46AD-9A1F-99AE74F5720A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C6C18-7277-4477-959E-8FEC2032EF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950CE-1DDC-4E89-A798-6BFF754A3E7D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8FBCD-CFAC-4979-88C8-7B3334E923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9F72D-6AFB-4A08-89BA-FA1FC7F64EC8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A8B5A-5EAC-46A6-9B7A-1749D38A8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A2B9D5-9A92-4199-B7BA-427D86931671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E6BA55-A9B3-4306-86B9-AA17E000D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297C4-1661-496A-9E18-AFD4A7AD567F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B6440C-21BC-4E34-9482-65AD363B3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2B1072-3561-4813-A5F7-1151A47467A4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52168-126E-4110-9680-27D62C66E1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23F82-E0E9-4EDC-A27B-14A3AEA484F6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7FC29-CBDB-4065-B0B4-4BB77EB48E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822E057-A70B-4E62-8E4B-301291FF8F2A}" type="datetimeFigureOut">
              <a:rPr lang="cs-CZ"/>
              <a:pPr>
                <a:defRPr/>
              </a:pPr>
              <a:t>6.5.2014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FFE759-1B80-4D95-84D6-627AEC5A2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1" r:id="rId1"/>
    <p:sldLayoutId id="2147483965" r:id="rId2"/>
    <p:sldLayoutId id="2147483972" r:id="rId3"/>
    <p:sldLayoutId id="2147483966" r:id="rId4"/>
    <p:sldLayoutId id="2147483973" r:id="rId5"/>
    <p:sldLayoutId id="2147483967" r:id="rId6"/>
    <p:sldLayoutId id="2147483968" r:id="rId7"/>
    <p:sldLayoutId id="2147483974" r:id="rId8"/>
    <p:sldLayoutId id="2147483975" r:id="rId9"/>
    <p:sldLayoutId id="2147483969" r:id="rId10"/>
    <p:sldLayoutId id="214748397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Podnadpis 2"/>
          <p:cNvSpPr>
            <a:spLocks noGrp="1"/>
          </p:cNvSpPr>
          <p:nvPr>
            <p:ph type="subTitle" idx="1"/>
          </p:nvPr>
        </p:nvSpPr>
        <p:spPr>
          <a:xfrm>
            <a:off x="500063" y="2428875"/>
            <a:ext cx="2000250" cy="3895725"/>
          </a:xfrm>
        </p:spPr>
        <p:txBody>
          <a:bodyPr anchor="t"/>
          <a:lstStyle/>
          <a:p>
            <a:pPr algn="l" eaLnBrk="1" hangingPunct="1"/>
            <a:r>
              <a:rPr lang="cs-CZ" smtClean="0"/>
              <a:t>Název školy: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Autor: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Číslo projektu:</a:t>
            </a:r>
          </a:p>
          <a:p>
            <a:pPr algn="l" eaLnBrk="1" hangingPunct="1"/>
            <a:endParaRPr lang="cs-CZ" smtClean="0"/>
          </a:p>
          <a:p>
            <a:pPr algn="l" eaLnBrk="1" hangingPunct="1"/>
            <a:r>
              <a:rPr lang="cs-CZ" smtClean="0"/>
              <a:t>Název projektu:</a:t>
            </a:r>
          </a:p>
        </p:txBody>
      </p:sp>
      <p:pic>
        <p:nvPicPr>
          <p:cNvPr id="7171" name="Picture 2" descr="U:\_Granty\OPVK Šablon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357188"/>
            <a:ext cx="81724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2786063" y="2428875"/>
            <a:ext cx="5786437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rIns="45720" bIns="0">
            <a:norm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SŠ spojů a informatiky Tábor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Tomáš Jansa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VY_32_INOVACE_OV18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r>
              <a:rPr lang="cs-CZ" sz="2000" dirty="0">
                <a:latin typeface="+mn-lt"/>
                <a:cs typeface="+mn-cs"/>
              </a:rPr>
              <a:t>CZ.1.07/1.5.00/34.1021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cs-CZ" sz="2000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Clr>
                <a:schemeClr val="accent1"/>
              </a:buClr>
              <a:buSzPct val="80000"/>
              <a:defRPr/>
            </a:pPr>
            <a:r>
              <a:rPr lang="cs-CZ" sz="2000" dirty="0"/>
              <a:t>Moderní škola – inovace výuky na SŠSI Tábor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Standardy </a:t>
            </a:r>
            <a:r>
              <a:rPr lang="cs-CZ" err="1" smtClean="0"/>
              <a:t>WiFi</a:t>
            </a:r>
            <a:endParaRPr lang="cs-CZ"/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433388" y="1544638"/>
            <a:ext cx="6480175" cy="1752600"/>
          </a:xfrm>
        </p:spPr>
        <p:txBody>
          <a:bodyPr/>
          <a:lstStyle/>
          <a:p>
            <a:pPr eaLnBrk="1" hangingPunct="1"/>
            <a:r>
              <a:rPr lang="cs-CZ" smtClean="0"/>
              <a:t>Druhy bezdrátových sítí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Úvod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V této prezentaci podrobně popisuji standardy bezdrátových sítí, jejich frekvence a maximální rychlosti.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IEEE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Organizace IEEE (Institute of Electrical and Electronics Engineers) vydala v roce 1980 projekt 802, který má různé podskupiny psané za tečkou např. IEEE 802.3 nebo IEEE 802.11, kterým se dnes budeme zabývat.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IEEE 802.11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525963"/>
          </a:xfrm>
        </p:spPr>
        <p:txBody>
          <a:bodyPr/>
          <a:lstStyle/>
          <a:p>
            <a:pPr algn="just" eaLnBrk="1" hangingPunct="1"/>
            <a:r>
              <a:rPr lang="cs-CZ" smtClean="0"/>
              <a:t>Projekt IEEE 802.11 má několik podskupin, které se dnes využívají. Tyto podskupiny se označují písmenkem za názvem projektu a říkají nám frekvenci a maximální rychlost dané bezdrátové sítě.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Přehled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19256" cy="3484985"/>
        </p:xfrm>
        <a:graphic>
          <a:graphicData uri="http://schemas.openxmlformats.org/drawingml/2006/table">
            <a:tbl>
              <a:tblPr firstRow="1" bandRow="1">
                <a:tableStyleId>{125E5076-3810-47DD-B79F-674D7AD40C01}</a:tableStyleId>
              </a:tblPr>
              <a:tblGrid>
                <a:gridCol w="2184266"/>
                <a:gridCol w="1609412"/>
                <a:gridCol w="2494588"/>
                <a:gridCol w="1930990"/>
              </a:tblGrid>
              <a:tr h="497855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Standard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Rok vydání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Pásmo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Max. Rychlost</a:t>
                      </a:r>
                      <a:endParaRPr lang="cs-CZ" sz="2000" dirty="0"/>
                    </a:p>
                  </a:txBody>
                  <a:tcPr/>
                </a:tc>
              </a:tr>
              <a:tr h="497855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IEEE 802.11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1997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2,4 </a:t>
                      </a:r>
                      <a:r>
                        <a:rPr lang="cs-CZ" sz="2000" dirty="0" err="1" smtClean="0"/>
                        <a:t>GHz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2 </a:t>
                      </a:r>
                      <a:r>
                        <a:rPr lang="cs-CZ" sz="2000" dirty="0" err="1" smtClean="0"/>
                        <a:t>Mbit</a:t>
                      </a:r>
                      <a:r>
                        <a:rPr lang="cs-CZ" sz="2000" dirty="0" smtClean="0"/>
                        <a:t>/s</a:t>
                      </a:r>
                      <a:endParaRPr lang="cs-CZ" sz="2000" dirty="0"/>
                    </a:p>
                  </a:txBody>
                  <a:tcPr/>
                </a:tc>
              </a:tr>
              <a:tr h="497855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IEEE 802.11a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1999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5 </a:t>
                      </a:r>
                      <a:r>
                        <a:rPr lang="cs-CZ" sz="2000" dirty="0" err="1" smtClean="0"/>
                        <a:t>GHz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54 </a:t>
                      </a:r>
                      <a:r>
                        <a:rPr lang="cs-CZ" sz="2000" dirty="0" err="1" smtClean="0"/>
                        <a:t>Mbit</a:t>
                      </a:r>
                      <a:r>
                        <a:rPr lang="cs-CZ" sz="2000" dirty="0" smtClean="0"/>
                        <a:t>/s</a:t>
                      </a:r>
                      <a:endParaRPr lang="cs-CZ" sz="2000" dirty="0"/>
                    </a:p>
                  </a:txBody>
                  <a:tcPr/>
                </a:tc>
              </a:tr>
              <a:tr h="497855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IEEE 802.11b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1999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2,4 </a:t>
                      </a:r>
                      <a:r>
                        <a:rPr lang="cs-CZ" sz="2000" dirty="0" err="1" smtClean="0"/>
                        <a:t>GHz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11 </a:t>
                      </a:r>
                      <a:r>
                        <a:rPr lang="cs-CZ" sz="2000" dirty="0" err="1" smtClean="0"/>
                        <a:t>Mbit</a:t>
                      </a:r>
                      <a:r>
                        <a:rPr lang="cs-CZ" sz="2000" dirty="0" smtClean="0"/>
                        <a:t>/s</a:t>
                      </a:r>
                      <a:endParaRPr lang="cs-CZ" sz="2000" dirty="0"/>
                    </a:p>
                  </a:txBody>
                  <a:tcPr/>
                </a:tc>
              </a:tr>
              <a:tr h="497855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IEEE 802.11g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2003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2,4 </a:t>
                      </a:r>
                      <a:r>
                        <a:rPr lang="cs-CZ" sz="2000" dirty="0" err="1" smtClean="0"/>
                        <a:t>GHz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54 </a:t>
                      </a:r>
                      <a:r>
                        <a:rPr lang="cs-CZ" sz="2000" dirty="0" err="1" smtClean="0"/>
                        <a:t>Mbit</a:t>
                      </a:r>
                      <a:r>
                        <a:rPr lang="cs-CZ" sz="2000" dirty="0" smtClean="0"/>
                        <a:t>/s</a:t>
                      </a:r>
                      <a:endParaRPr lang="cs-CZ" sz="2000" dirty="0"/>
                    </a:p>
                  </a:txBody>
                  <a:tcPr/>
                </a:tc>
              </a:tr>
              <a:tr h="497855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IEEE 802.11n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2009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2,4 nebo 5 2,4 </a:t>
                      </a:r>
                      <a:r>
                        <a:rPr lang="cs-CZ" sz="2000" dirty="0" err="1" smtClean="0"/>
                        <a:t>GHz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600 </a:t>
                      </a:r>
                      <a:r>
                        <a:rPr lang="cs-CZ" sz="2000" dirty="0" err="1" smtClean="0"/>
                        <a:t>Mbit</a:t>
                      </a:r>
                      <a:r>
                        <a:rPr lang="cs-CZ" sz="2000" dirty="0" smtClean="0"/>
                        <a:t>/s</a:t>
                      </a:r>
                      <a:endParaRPr lang="cs-CZ" sz="2000" dirty="0"/>
                    </a:p>
                  </a:txBody>
                  <a:tcPr/>
                </a:tc>
              </a:tr>
              <a:tr h="497855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IEEE 802.11ac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2013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5 </a:t>
                      </a:r>
                      <a:r>
                        <a:rPr lang="cs-CZ" sz="2000" dirty="0" err="1" smtClean="0"/>
                        <a:t>GHz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1  </a:t>
                      </a:r>
                      <a:r>
                        <a:rPr lang="cs-CZ" sz="2000" dirty="0" err="1" smtClean="0"/>
                        <a:t>Gbit</a:t>
                      </a:r>
                      <a:r>
                        <a:rPr lang="cs-CZ" sz="2000" dirty="0" smtClean="0"/>
                        <a:t>/s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IEEE 802.11b/g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354888" cy="4924425"/>
          </a:xfrm>
        </p:spPr>
        <p:txBody>
          <a:bodyPr/>
          <a:lstStyle/>
          <a:p>
            <a:pPr algn="just" eaLnBrk="1" hangingPunct="1"/>
            <a:r>
              <a:rPr lang="cs-CZ" smtClean="0"/>
              <a:t>Kanály 2,4 GHz, pro ČR použitelné pouze červeně zvýrazněné. </a:t>
            </a:r>
          </a:p>
          <a:p>
            <a:pPr algn="just" eaLnBrk="1" hangingPunct="1"/>
            <a:r>
              <a:rPr lang="cs-CZ" smtClean="0">
                <a:latin typeface="Calibri" pitchFamily="34" charset="0"/>
              </a:rPr>
              <a:t>2312, 2317, 2322, 2327, 2332, 2337, 2342, 2347, 2352, 2357, 2362, 2367, 2372, </a:t>
            </a:r>
            <a:r>
              <a:rPr lang="cs-CZ" smtClean="0">
                <a:solidFill>
                  <a:srgbClr val="FF0000"/>
                </a:solidFill>
                <a:latin typeface="Calibri" pitchFamily="34" charset="0"/>
              </a:rPr>
              <a:t>2412, 2417, 2422, 2427, 2432, 2437, 2442, 2447, 2452, 2457, 2462, 2467, 2472</a:t>
            </a:r>
            <a:r>
              <a:rPr lang="cs-CZ" smtClean="0">
                <a:latin typeface="Calibri" pitchFamily="34" charset="0"/>
              </a:rPr>
              <a:t>, 2484, 2512, 2532, 2552, 2572, 2592, 2612, 2632, 2652, 2672, 2692, 2712, 2732 [MHz]</a:t>
            </a:r>
          </a:p>
          <a:p>
            <a:pPr algn="just" eaLnBrk="1" hangingPunct="1"/>
            <a:r>
              <a:rPr lang="cs-CZ" smtClean="0">
                <a:latin typeface="Calibri" pitchFamily="34" charset="0"/>
              </a:rPr>
              <a:t>Celkem je tedy 39 kanálů, pro ČR je jich použitelných pouze 13.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IEEE 802.11a/ac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8488" cy="4924425"/>
          </a:xfrm>
        </p:spPr>
        <p:txBody>
          <a:bodyPr/>
          <a:lstStyle/>
          <a:p>
            <a:r>
              <a:rPr lang="pl-PL" smtClean="0">
                <a:latin typeface="Calibri" pitchFamily="34" charset="0"/>
              </a:rPr>
              <a:t>Norma </a:t>
            </a:r>
            <a:r>
              <a:rPr lang="pl-PL" b="1" smtClean="0">
                <a:latin typeface="Calibri" pitchFamily="34" charset="0"/>
              </a:rPr>
              <a:t>802.11a</a:t>
            </a:r>
            <a:r>
              <a:rPr lang="pl-PL" smtClean="0">
                <a:latin typeface="Calibri" pitchFamily="34" charset="0"/>
              </a:rPr>
              <a:t> má celkem 237 kanálů od 5005 do 6100 MHz. Příklady rozsahů si popíšeme zde:</a:t>
            </a:r>
          </a:p>
          <a:p>
            <a:pPr>
              <a:buFont typeface="Wingdings 2" pitchFamily="18" charset="2"/>
              <a:buNone/>
            </a:pPr>
            <a:endParaRPr lang="pl-PL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Calibri" pitchFamily="34" charset="0"/>
              </a:rPr>
              <a:t>USA: 5.18GHz-5.35GHz a 5.725GHz-5.825GHz 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Calibri" pitchFamily="34" charset="0"/>
              </a:rPr>
              <a:t>Evropa : 5.47GHz-5.725GHz 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Calibri" pitchFamily="34" charset="0"/>
              </a:rPr>
              <a:t>Čína: 5.725GHz-5.85GHz 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Calibri" pitchFamily="34" charset="0"/>
              </a:rPr>
              <a:t>Japonsko 5.15GHz-5.25GHz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IEEE 802.11n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6688" cy="4924425"/>
          </a:xfrm>
        </p:spPr>
        <p:txBody>
          <a:bodyPr/>
          <a:lstStyle/>
          <a:p>
            <a:pPr algn="just"/>
            <a:r>
              <a:rPr lang="pl-PL" sz="3600" dirty="0" smtClean="0">
                <a:latin typeface="Calibri" pitchFamily="34" charset="0"/>
              </a:rPr>
              <a:t>Norma 802.11n </a:t>
            </a:r>
            <a:r>
              <a:rPr lang="pl-PL" sz="3600" dirty="0" smtClean="0">
                <a:latin typeface="Calibri" pitchFamily="34" charset="0"/>
              </a:rPr>
              <a:t>používá </a:t>
            </a:r>
            <a:r>
              <a:rPr lang="pl-PL" sz="3600" dirty="0" smtClean="0">
                <a:latin typeface="Calibri" pitchFamily="34" charset="0"/>
              </a:rPr>
              <a:t>stejné rozsahy a kanály jako 802.11b/g nebo 802.11a/ac, s tím rozdílem, že </a:t>
            </a:r>
            <a:r>
              <a:rPr lang="pl-PL" sz="3600" dirty="0" smtClean="0">
                <a:latin typeface="Calibri" pitchFamily="34" charset="0"/>
              </a:rPr>
              <a:t>záleží, </a:t>
            </a:r>
            <a:r>
              <a:rPr lang="pl-PL" sz="3600" dirty="0" smtClean="0">
                <a:latin typeface="Calibri" pitchFamily="34" charset="0"/>
              </a:rPr>
              <a:t>na jaké frekvenci stard 802.11n chceme provozovat.</a:t>
            </a:r>
            <a:endParaRPr lang="cs-CZ" sz="36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6237288"/>
            <a:ext cx="7786688" cy="6207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defRPr/>
            </a:pPr>
            <a:r>
              <a:rPr lang="cs-CZ" sz="3600" dirty="0">
                <a:latin typeface="Calibri" pitchFamily="34" charset="0"/>
                <a:cs typeface="+mn-cs"/>
              </a:rPr>
              <a:t>Přehled karet v </a:t>
            </a:r>
            <a:r>
              <a:rPr lang="cs-CZ" sz="3600" dirty="0" err="1">
                <a:latin typeface="Calibri" pitchFamily="34" charset="0"/>
                <a:cs typeface="+mn-cs"/>
              </a:rPr>
              <a:t>mikrotiku</a:t>
            </a:r>
            <a:r>
              <a:rPr lang="cs-CZ" sz="3600" dirty="0">
                <a:latin typeface="Calibri" pitchFamily="34" charset="0"/>
                <a:cs typeface="+mn-cs"/>
              </a:rPr>
              <a:t> včetně typu</a:t>
            </a:r>
          </a:p>
        </p:txBody>
      </p:sp>
      <p:grpSp>
        <p:nvGrpSpPr>
          <p:cNvPr id="16387" name="Skupina 4"/>
          <p:cNvGrpSpPr>
            <a:grpSpLocks/>
          </p:cNvGrpSpPr>
          <p:nvPr/>
        </p:nvGrpSpPr>
        <p:grpSpPr bwMode="auto">
          <a:xfrm>
            <a:off x="395288" y="188913"/>
            <a:ext cx="8353425" cy="5988050"/>
            <a:chOff x="395536" y="188640"/>
            <a:chExt cx="8352928" cy="5987546"/>
          </a:xfrm>
        </p:grpSpPr>
        <p:pic>
          <p:nvPicPr>
            <p:cNvPr id="16388" name="Picture 2" descr="C:\Users\jansa\Dropbox\šablony 16,17,18\18 printscreens\01wireless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536" y="188640"/>
              <a:ext cx="8352928" cy="59875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3348110" y="1701400"/>
              <a:ext cx="1439776" cy="719077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6237288"/>
            <a:ext cx="7786688" cy="620712"/>
          </a:xfrm>
          <a:prstGeom prst="rect">
            <a:avLst/>
          </a:prstGeom>
        </p:spPr>
        <p:txBody>
          <a:bodyPr/>
          <a:lstStyle/>
          <a:p>
            <a:pPr marL="419100" indent="-382588" algn="just" eaLnBrk="0" hangingPunct="0">
              <a:spcBef>
                <a:spcPct val="20000"/>
              </a:spcBef>
              <a:buClr>
                <a:schemeClr val="accent1"/>
              </a:buClr>
              <a:buSzPct val="80000"/>
              <a:defRPr/>
            </a:pPr>
            <a:r>
              <a:rPr lang="cs-CZ" sz="3600" dirty="0">
                <a:latin typeface="Calibri" pitchFamily="34" charset="0"/>
                <a:cs typeface="+mn-cs"/>
              </a:rPr>
              <a:t>Nastavení standardu na kartě</a:t>
            </a:r>
          </a:p>
        </p:txBody>
      </p:sp>
      <p:grpSp>
        <p:nvGrpSpPr>
          <p:cNvPr id="17411" name="Skupina 4"/>
          <p:cNvGrpSpPr>
            <a:grpSpLocks/>
          </p:cNvGrpSpPr>
          <p:nvPr/>
        </p:nvGrpSpPr>
        <p:grpSpPr bwMode="auto">
          <a:xfrm>
            <a:off x="396875" y="188913"/>
            <a:ext cx="8350250" cy="5988050"/>
            <a:chOff x="396475" y="188640"/>
            <a:chExt cx="8351050" cy="5987546"/>
          </a:xfrm>
        </p:grpSpPr>
        <p:pic>
          <p:nvPicPr>
            <p:cNvPr id="17412" name="Picture 2" descr="C:\Users\jansa\Dropbox\šablony 16,17,18\18 printscreens\01wireless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6475" y="188640"/>
              <a:ext cx="8351050" cy="59875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Obdélník 3"/>
            <p:cNvSpPr/>
            <p:nvPr/>
          </p:nvSpPr>
          <p:spPr>
            <a:xfrm>
              <a:off x="4140159" y="1772832"/>
              <a:ext cx="2232239" cy="1368310"/>
            </a:xfrm>
            <a:prstGeom prst="rect">
              <a:avLst/>
            </a:prstGeom>
            <a:noFill/>
            <a:ln w="254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Typy bezdrátových sítí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6688" cy="4924425"/>
          </a:xfrm>
        </p:spPr>
        <p:txBody>
          <a:bodyPr/>
          <a:lstStyle/>
          <a:p>
            <a:pPr algn="just"/>
            <a:r>
              <a:rPr lang="pl-PL" sz="3600" dirty="0" smtClean="0">
                <a:latin typeface="Calibri" pitchFamily="34" charset="0"/>
              </a:rPr>
              <a:t>Bezdrátové síte rozlišujeme na 2 základní typy a to podle toho, jestli koncová zařízení </a:t>
            </a:r>
            <a:r>
              <a:rPr lang="pl-PL" sz="3600" dirty="0" smtClean="0">
                <a:latin typeface="Calibri" pitchFamily="34" charset="0"/>
              </a:rPr>
              <a:t>komunikují </a:t>
            </a:r>
            <a:r>
              <a:rPr lang="pl-PL" sz="3600" dirty="0" smtClean="0">
                <a:latin typeface="Calibri" pitchFamily="34" charset="0"/>
              </a:rPr>
              <a:t>přímo mezi sebou (Adhoc síť) a nebo používají ke komunikaci nějakého </a:t>
            </a:r>
            <a:r>
              <a:rPr lang="pl-PL" sz="3600" dirty="0" smtClean="0">
                <a:latin typeface="Calibri" pitchFamily="34" charset="0"/>
              </a:rPr>
              <a:t>prostředníka (</a:t>
            </a:r>
            <a:r>
              <a:rPr lang="pl-PL" sz="3600" dirty="0" smtClean="0">
                <a:latin typeface="Calibri" pitchFamily="34" charset="0"/>
              </a:rPr>
              <a:t>infrastrukturní sít).</a:t>
            </a:r>
            <a:endParaRPr lang="cs-CZ" sz="36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Adhoc síť</a:t>
            </a:r>
          </a:p>
        </p:txBody>
      </p:sp>
      <p:pic>
        <p:nvPicPr>
          <p:cNvPr id="19459" name="Picture 2" descr="C:\Users\jansa\Dropbox\šablony 16,17,18\18 printscreens\ädhoc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2133600"/>
            <a:ext cx="6515100" cy="287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0" name="Zástupný symbol pro obsah 2"/>
          <p:cNvSpPr>
            <a:spLocks noGrp="1"/>
          </p:cNvSpPr>
          <p:nvPr>
            <p:ph idx="1"/>
          </p:nvPr>
        </p:nvSpPr>
        <p:spPr>
          <a:xfrm>
            <a:off x="0" y="6281738"/>
            <a:ext cx="7786688" cy="576262"/>
          </a:xfrm>
        </p:spPr>
        <p:txBody>
          <a:bodyPr/>
          <a:lstStyle/>
          <a:p>
            <a:pPr algn="just">
              <a:buFont typeface="Wingdings 2" pitchFamily="18" charset="2"/>
              <a:buNone/>
            </a:pPr>
            <a:r>
              <a:rPr lang="cs-CZ" sz="2000" smtClean="0">
                <a:latin typeface="Calibri" pitchFamily="34" charset="0"/>
              </a:rPr>
              <a:t>Obrázek pořízen z programu Cisco Packet Tracer verze  5.3.2.0027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Infrastrukturní síť</a:t>
            </a:r>
          </a:p>
        </p:txBody>
      </p:sp>
      <p:pic>
        <p:nvPicPr>
          <p:cNvPr id="20483" name="Picture 2" descr="C:\Users\jansa\Dropbox\šablony 16,17,18\18 printscreens\infrastruktrní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341438"/>
            <a:ext cx="6624637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Zástupný symbol pro obsah 2"/>
          <p:cNvSpPr>
            <a:spLocks noGrp="1"/>
          </p:cNvSpPr>
          <p:nvPr>
            <p:ph idx="1"/>
          </p:nvPr>
        </p:nvSpPr>
        <p:spPr>
          <a:xfrm>
            <a:off x="0" y="6281738"/>
            <a:ext cx="7786688" cy="576262"/>
          </a:xfrm>
        </p:spPr>
        <p:txBody>
          <a:bodyPr/>
          <a:lstStyle/>
          <a:p>
            <a:pPr algn="just">
              <a:buFont typeface="Wingdings 2" pitchFamily="18" charset="2"/>
              <a:buNone/>
            </a:pPr>
            <a:r>
              <a:rPr lang="cs-CZ" sz="2000" smtClean="0">
                <a:latin typeface="Calibri" pitchFamily="34" charset="0"/>
              </a:rPr>
              <a:t>Obrázek pořízen z programu Cisco Packet Tracer verze  5.3.2.0027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1773</TotalTime>
  <Words>414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Franklin Gothic Book</vt:lpstr>
      <vt:lpstr>Wingdings 2</vt:lpstr>
      <vt:lpstr>Calibri</vt:lpstr>
      <vt:lpstr>Wingdings</vt:lpstr>
      <vt:lpstr>Technický</vt:lpstr>
      <vt:lpstr>Snímek 1</vt:lpstr>
      <vt:lpstr>Standardy WiFi</vt:lpstr>
      <vt:lpstr>Úvod</vt:lpstr>
      <vt:lpstr>IEEE</vt:lpstr>
      <vt:lpstr>IEEE 802.11</vt:lpstr>
      <vt:lpstr>Přehled</vt:lpstr>
      <vt:lpstr>IEEE 802.11b/g</vt:lpstr>
      <vt:lpstr>IEEE 802.11a/ac</vt:lpstr>
      <vt:lpstr>IEEE 802.11n</vt:lpstr>
      <vt:lpstr>Snímek 10</vt:lpstr>
      <vt:lpstr>Snímek 11</vt:lpstr>
      <vt:lpstr>Typy bezdrátových sítí</vt:lpstr>
      <vt:lpstr>Adhoc síť</vt:lpstr>
      <vt:lpstr>Infrastrukturní síť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WA2204A</dc:title>
  <dc:creator>jansa</dc:creator>
  <cp:lastModifiedBy>Dum</cp:lastModifiedBy>
  <cp:revision>89</cp:revision>
  <dcterms:created xsi:type="dcterms:W3CDTF">2013-01-29T06:45:13Z</dcterms:created>
  <dcterms:modified xsi:type="dcterms:W3CDTF">2014-05-06T12:54:35Z</dcterms:modified>
</cp:coreProperties>
</file>