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65" r:id="rId5"/>
    <p:sldId id="266" r:id="rId6"/>
    <p:sldId id="268" r:id="rId7"/>
    <p:sldId id="269" r:id="rId8"/>
    <p:sldId id="270" r:id="rId9"/>
    <p:sldId id="271" r:id="rId10"/>
    <p:sldId id="272" r:id="rId11"/>
    <p:sldId id="27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94660"/>
  </p:normalViewPr>
  <p:slideViewPr>
    <p:cSldViewPr>
      <p:cViewPr varScale="1">
        <p:scale>
          <a:sx n="103" d="100"/>
          <a:sy n="103" d="100"/>
        </p:scale>
        <p:origin x="-22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6B6EA-065E-45BB-9577-B05016ABBA52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6532A-E374-42E2-9128-62CF8F5FE0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404B6-1493-460A-B8DA-3290964AA17F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C3889-AC82-4608-A75D-E08F11EFC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7C283-32AC-41A7-A6F9-1D0AE488035E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81B2F-9871-4F05-9FDB-552C871D5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BDD9B-BFDB-4870-B049-51AA39569AD9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641D29-34DA-474B-B3AC-3320C19596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CE79B-5305-48F4-A04E-B52B7C3D03F0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85BCE-E5DD-4021-AA99-FDA7DF3545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3A5A8-5599-4F37-A686-17BC2A4B6000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52C73-D4F6-42C2-B5AD-B960652F78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593F1-085C-4D4F-9B34-7CB4E05DA2B7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5A3614-3FCC-4361-BE3D-D577CEF0E6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1188E-749F-43C9-B5F1-BE149178D826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749F01-6E42-4B60-A188-E06FE7E93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F40BC-489D-47B1-ABC0-53B82EA05A86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62304-7EDB-4CBF-B14D-44A0B6F113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C94A59-413A-4163-B8C9-784152690A20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12B05-F86B-4394-96FE-B8A4002413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4E4F8-4402-4DE3-AB93-838362622D26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34F43-5DE3-4D06-B7D5-6F79D4050A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B27E7B-7328-42E7-BD63-FD9B6B7208D9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CAF2E7B-E99A-4481-8F09-20E56796F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67" r:id="rId1"/>
    <p:sldLayoutId id="2147484061" r:id="rId2"/>
    <p:sldLayoutId id="2147484068" r:id="rId3"/>
    <p:sldLayoutId id="2147484062" r:id="rId4"/>
    <p:sldLayoutId id="2147484069" r:id="rId5"/>
    <p:sldLayoutId id="2147484063" r:id="rId6"/>
    <p:sldLayoutId id="2147484064" r:id="rId7"/>
    <p:sldLayoutId id="2147484070" r:id="rId8"/>
    <p:sldLayoutId id="2147484071" r:id="rId9"/>
    <p:sldLayoutId id="2147484065" r:id="rId10"/>
    <p:sldLayoutId id="214748406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eaLnBrk="0" fontAlgn="base" hangingPunct="0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eaLnBrk="0" fontAlgn="base" hangingPunct="0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Podnadpis 2"/>
          <p:cNvSpPr>
            <a:spLocks noGrp="1"/>
          </p:cNvSpPr>
          <p:nvPr>
            <p:ph type="subTitle" idx="1"/>
          </p:nvPr>
        </p:nvSpPr>
        <p:spPr>
          <a:xfrm>
            <a:off x="500063" y="2428875"/>
            <a:ext cx="2000250" cy="3895725"/>
          </a:xfrm>
        </p:spPr>
        <p:txBody>
          <a:bodyPr anchor="t"/>
          <a:lstStyle/>
          <a:p>
            <a:pPr algn="l" eaLnBrk="1" hangingPunct="1"/>
            <a:r>
              <a:rPr lang="cs-CZ" smtClean="0"/>
              <a:t>Název školy: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Autor: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Název: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Číslo projektu: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Název projektu:</a:t>
            </a:r>
          </a:p>
        </p:txBody>
      </p:sp>
      <p:pic>
        <p:nvPicPr>
          <p:cNvPr id="7171" name="Picture 2" descr="U:\_Granty\OPVK Šablon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357188"/>
            <a:ext cx="8172450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2786063" y="2428875"/>
            <a:ext cx="5786437" cy="389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rIns="45720" bIns="0">
            <a:norm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SŠ spojů a informatiky Tábor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Tomáš Jansa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VY_32_INOVACE_OV20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CZ.1.07/1.5.00/34.1021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defRPr/>
            </a:pPr>
            <a:r>
              <a:rPr lang="cs-CZ" sz="2000" dirty="0"/>
              <a:t>Moderní škola – inovace výuky na SŠSI Tábor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err="1" smtClean="0"/>
              <a:t>Mikrotik</a:t>
            </a:r>
            <a:r>
              <a:rPr lang="cs-CZ" smtClean="0"/>
              <a:t> </a:t>
            </a:r>
            <a:r>
              <a:rPr lang="cs-CZ" err="1" smtClean="0"/>
              <a:t>rb</a:t>
            </a:r>
            <a:r>
              <a:rPr lang="cs-CZ" smtClean="0"/>
              <a:t> 433</a:t>
            </a:r>
            <a:endParaRPr lang="cs-CZ"/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433388" y="1544638"/>
            <a:ext cx="6480175" cy="1752600"/>
          </a:xfrm>
        </p:spPr>
        <p:txBody>
          <a:bodyPr/>
          <a:lstStyle/>
          <a:p>
            <a:pPr eaLnBrk="1" hangingPunct="1"/>
            <a:r>
              <a:rPr lang="cs-CZ" smtClean="0"/>
              <a:t>Port forwarding – přeportování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Úvod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354888" cy="4525963"/>
          </a:xfrm>
        </p:spPr>
        <p:txBody>
          <a:bodyPr/>
          <a:lstStyle/>
          <a:p>
            <a:pPr algn="just" eaLnBrk="1" hangingPunct="1"/>
            <a:r>
              <a:rPr lang="cs-CZ" smtClean="0"/>
              <a:t>V této prezentaci vysvětlím, co je port forwarding, k čemu slouží a jak ho rychle a jednoduše nastavit v zařízení mikrotik.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Číslo portu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8488" cy="4525963"/>
          </a:xfrm>
        </p:spPr>
        <p:txBody>
          <a:bodyPr/>
          <a:lstStyle/>
          <a:p>
            <a:pPr algn="just" eaLnBrk="1" hangingPunct="1"/>
            <a:r>
              <a:rPr lang="cs-CZ" smtClean="0"/>
              <a:t>Každá služba má své specifické číslo portu</a:t>
            </a:r>
          </a:p>
          <a:p>
            <a:pPr algn="just" eaLnBrk="1" hangingPunct="1"/>
            <a:r>
              <a:rPr lang="cs-CZ" smtClean="0"/>
              <a:t>Např.:</a:t>
            </a:r>
          </a:p>
          <a:p>
            <a:pPr lvl="1" algn="just" eaLnBrk="1" hangingPunct="1"/>
            <a:r>
              <a:rPr lang="cs-CZ" smtClean="0"/>
              <a:t>http (prohlížení webových stránek) – port 80</a:t>
            </a:r>
          </a:p>
          <a:p>
            <a:pPr lvl="1" algn="just" eaLnBrk="1" hangingPunct="1"/>
            <a:r>
              <a:rPr lang="cs-CZ" smtClean="0"/>
              <a:t>ftp (přenos souborů) – port 21</a:t>
            </a:r>
          </a:p>
          <a:p>
            <a:pPr lvl="1" algn="just" eaLnBrk="1" hangingPunct="1"/>
            <a:r>
              <a:rPr lang="cs-CZ" smtClean="0"/>
              <a:t>smtp (odesílání e-mailů) – port 25</a:t>
            </a:r>
          </a:p>
          <a:p>
            <a:pPr lvl="1" algn="just" eaLnBrk="1" hangingPunct="1"/>
            <a:r>
              <a:rPr lang="cs-CZ" smtClean="0"/>
              <a:t>Vzdálená plocha windows – port 3389</a:t>
            </a:r>
          </a:p>
          <a:p>
            <a:pPr algn="just" eaLnBrk="1" hangingPunct="1"/>
            <a:r>
              <a:rPr lang="cs-CZ" smtClean="0"/>
              <a:t>Všechna čísla portu naleznete zde</a:t>
            </a:r>
          </a:p>
          <a:p>
            <a:pPr lvl="1" algn="just" eaLnBrk="1" hangingPunct="1"/>
            <a:r>
              <a:rPr lang="cs-CZ" i="1" smtClean="0"/>
              <a:t>Windows\System32\drivers\etc\services</a:t>
            </a:r>
            <a:r>
              <a:rPr lang="cs-CZ" smtClean="0"/>
              <a:t> (otevřete tento soubor např. v poznámkovém bloku)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Schéma</a:t>
            </a:r>
          </a:p>
        </p:txBody>
      </p:sp>
      <p:sp>
        <p:nvSpPr>
          <p:cNvPr id="11267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1268" name="Picture 2" descr="C:\Users\jansa\Dropbox\šablony 19,20\20\Diagram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431925"/>
            <a:ext cx="8764587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9" name="TextovéPole 5"/>
          <p:cNvSpPr txBox="1">
            <a:spLocks noChangeArrowheads="1"/>
          </p:cNvSpPr>
          <p:nvPr/>
        </p:nvSpPr>
        <p:spPr bwMode="auto">
          <a:xfrm>
            <a:off x="179388" y="6308725"/>
            <a:ext cx="75612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Obrázek vytvořen v programu Dia, který je volně ke stažení z internetu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18488" cy="5721350"/>
          </a:xfrm>
        </p:spPr>
        <p:txBody>
          <a:bodyPr/>
          <a:lstStyle/>
          <a:p>
            <a:pPr algn="just" eaLnBrk="1" hangingPunct="1"/>
            <a:r>
              <a:rPr lang="cs-CZ" smtClean="0"/>
              <a:t>Pokud z domácí sítě chci např. zobrazovat webové stránky na serveru, který je v sítě  zaměstnání, musím na routeru mít veřejnou IP adresu (dále VIP)</a:t>
            </a:r>
          </a:p>
          <a:p>
            <a:pPr algn="just" eaLnBrk="1" hangingPunct="1"/>
            <a:r>
              <a:rPr lang="cs-CZ" smtClean="0"/>
              <a:t>Pokud nyní zadám VIP do webového prohlížeče, zobrazí se mi webové konfigurační rozhraní routeru (pokud ho mám zapnuté)</a:t>
            </a:r>
          </a:p>
          <a:p>
            <a:pPr algn="just" eaLnBrk="1" hangingPunct="1"/>
            <a:r>
              <a:rPr lang="cs-CZ" smtClean="0"/>
              <a:t>Abychom mohli zobrazit webovou stránku z počítače, který je v interní síti za routerem, musíme nastavit přesměrování portů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jansa\Dropbox\šablony 19,20\20\01ip-firewall.png"/>
          <p:cNvPicPr>
            <a:picLocks noChangeAspect="1" noChangeArrowheads="1"/>
          </p:cNvPicPr>
          <p:nvPr/>
        </p:nvPicPr>
        <p:blipFill>
          <a:blip r:embed="rId2" cstate="print"/>
          <a:srcRect r="61819"/>
          <a:stretch>
            <a:fillRect/>
          </a:stretch>
        </p:blipFill>
        <p:spPr bwMode="auto">
          <a:xfrm>
            <a:off x="323850" y="333375"/>
            <a:ext cx="27559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3276600" y="333375"/>
            <a:ext cx="5867400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700"/>
              <a:t>Všechny změny portů se nastavují ve firewallu na záložce NAT</a:t>
            </a:r>
          </a:p>
          <a:p>
            <a:pPr algn="just"/>
            <a:endParaRPr lang="cs-CZ" sz="2700"/>
          </a:p>
          <a:p>
            <a:pPr algn="just"/>
            <a:r>
              <a:rPr lang="cs-CZ" sz="2700"/>
              <a:t>Do nastavení firewallu se dostaneme následovně:</a:t>
            </a:r>
          </a:p>
          <a:p>
            <a:pPr algn="just"/>
            <a:endParaRPr lang="cs-CZ" sz="2700"/>
          </a:p>
          <a:p>
            <a:pPr algn="just"/>
            <a:r>
              <a:rPr lang="cs-CZ" sz="2700"/>
              <a:t>IP -&gt; Firewall -&gt; záložka NAT</a:t>
            </a:r>
          </a:p>
        </p:txBody>
      </p:sp>
      <p:pic>
        <p:nvPicPr>
          <p:cNvPr id="13316" name="Picture 3" descr="C:\Users\jansa\Dropbox\šablony 19,20\20\02firewallnat add.png"/>
          <p:cNvPicPr>
            <a:picLocks noChangeAspect="1" noChangeArrowheads="1"/>
          </p:cNvPicPr>
          <p:nvPr/>
        </p:nvPicPr>
        <p:blipFill>
          <a:blip r:embed="rId3" cstate="print"/>
          <a:srcRect r="30910" b="56422"/>
          <a:stretch>
            <a:fillRect/>
          </a:stretch>
        </p:blipFill>
        <p:spPr bwMode="auto">
          <a:xfrm>
            <a:off x="3276600" y="3429000"/>
            <a:ext cx="4987925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admin\Dropbox\šablony 19,20\20\03addrule.png"/>
          <p:cNvPicPr>
            <a:picLocks noChangeAspect="1" noChangeArrowheads="1"/>
          </p:cNvPicPr>
          <p:nvPr/>
        </p:nvPicPr>
        <p:blipFill>
          <a:blip r:embed="rId2" cstate="print"/>
          <a:srcRect l="18945" t="10497" r="1495" b="34772"/>
          <a:stretch>
            <a:fillRect/>
          </a:stretch>
        </p:blipFill>
        <p:spPr bwMode="auto">
          <a:xfrm>
            <a:off x="468313" y="333375"/>
            <a:ext cx="8266112" cy="431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5"/>
          <p:cNvSpPr txBox="1">
            <a:spLocks noChangeArrowheads="1"/>
          </p:cNvSpPr>
          <p:nvPr/>
        </p:nvSpPr>
        <p:spPr bwMode="auto">
          <a:xfrm>
            <a:off x="395288" y="4941888"/>
            <a:ext cx="8280400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700" dirty="0"/>
              <a:t>Zde zvolíme </a:t>
            </a:r>
            <a:r>
              <a:rPr lang="cs-CZ" sz="2700" dirty="0" err="1"/>
              <a:t>dstnat</a:t>
            </a:r>
            <a:r>
              <a:rPr lang="cs-CZ" sz="2700" dirty="0"/>
              <a:t>, protokol (převážně TCP) a dále port, na </a:t>
            </a:r>
            <a:r>
              <a:rPr lang="cs-CZ" sz="2700" dirty="0" smtClean="0"/>
              <a:t>kterém </a:t>
            </a:r>
            <a:r>
              <a:rPr lang="cs-CZ" sz="2700" dirty="0"/>
              <a:t>bude </a:t>
            </a:r>
            <a:r>
              <a:rPr lang="cs-CZ" sz="2700" dirty="0" smtClean="0"/>
              <a:t>služba </a:t>
            </a:r>
            <a:r>
              <a:rPr lang="cs-CZ" sz="2700" dirty="0"/>
              <a:t>dostupná z internetu </a:t>
            </a:r>
            <a:r>
              <a:rPr lang="cs-CZ" sz="2700" dirty="0" err="1" smtClean="0"/>
              <a:t>Dst.Port</a:t>
            </a:r>
            <a:r>
              <a:rPr lang="cs-CZ" sz="2700" dirty="0" smtClean="0"/>
              <a:t>, také </a:t>
            </a:r>
            <a:r>
              <a:rPr lang="cs-CZ" sz="2700" dirty="0"/>
              <a:t>nazývaný jako public port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admin\Dropbox\šablony 19,20\20\03addrule.png"/>
          <p:cNvPicPr>
            <a:picLocks noChangeAspect="1" noChangeArrowheads="1"/>
          </p:cNvPicPr>
          <p:nvPr/>
        </p:nvPicPr>
        <p:blipFill>
          <a:blip r:embed="rId2" cstate="print"/>
          <a:srcRect l="18945" t="10497" r="1495" b="34772"/>
          <a:stretch>
            <a:fillRect/>
          </a:stretch>
        </p:blipFill>
        <p:spPr bwMode="auto">
          <a:xfrm>
            <a:off x="323850" y="188913"/>
            <a:ext cx="85407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5"/>
          <p:cNvSpPr txBox="1">
            <a:spLocks noChangeArrowheads="1"/>
          </p:cNvSpPr>
          <p:nvPr/>
        </p:nvSpPr>
        <p:spPr bwMode="auto">
          <a:xfrm>
            <a:off x="395288" y="4941888"/>
            <a:ext cx="828040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700" dirty="0"/>
              <a:t>Na záložce </a:t>
            </a:r>
            <a:r>
              <a:rPr lang="cs-CZ" sz="2700" dirty="0" err="1"/>
              <a:t>action</a:t>
            </a:r>
            <a:r>
              <a:rPr lang="cs-CZ" sz="2700" dirty="0"/>
              <a:t> pak zvolíme </a:t>
            </a:r>
            <a:r>
              <a:rPr lang="cs-CZ" sz="2700" dirty="0" err="1"/>
              <a:t>action</a:t>
            </a:r>
            <a:r>
              <a:rPr lang="cs-CZ" sz="2700" dirty="0"/>
              <a:t> </a:t>
            </a:r>
            <a:r>
              <a:rPr lang="cs-CZ" sz="2700" dirty="0" err="1"/>
              <a:t>ast</a:t>
            </a:r>
            <a:r>
              <a:rPr lang="cs-CZ" sz="2700" dirty="0"/>
              <a:t>-</a:t>
            </a:r>
            <a:r>
              <a:rPr lang="cs-CZ" sz="2700" dirty="0" err="1"/>
              <a:t>nat</a:t>
            </a:r>
            <a:r>
              <a:rPr lang="cs-CZ" sz="2700" dirty="0"/>
              <a:t> a do adresy napíšeme adresu </a:t>
            </a:r>
            <a:r>
              <a:rPr lang="cs-CZ" sz="2700" dirty="0" smtClean="0"/>
              <a:t>počítače, </a:t>
            </a:r>
            <a:r>
              <a:rPr lang="cs-CZ" sz="2700" dirty="0"/>
              <a:t>např. v té naší firemní síti. Nakonec napíšeme port služby, kterou chceme přesměrovat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5"/>
          <p:cNvSpPr txBox="1">
            <a:spLocks noChangeArrowheads="1"/>
          </p:cNvSpPr>
          <p:nvPr/>
        </p:nvSpPr>
        <p:spPr bwMode="auto">
          <a:xfrm>
            <a:off x="395288" y="404813"/>
            <a:ext cx="8353425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3000"/>
              <a:t>Pokud nyní na libovolném počítači na světě s připojením k internetu otevřeme webový prohlížeč a zadáme veřejnou IP adresu routeru v zaměstnání a přidáme za ní dvojtečku a číslo public portu (88.52.35.18:8080), tak tím routeru řekneme, že veškerou příchozí komunikaci s portem 8080 má přesměrovat do interní sítě na adresu 192.168.10.10 s portem 80 a to je port HTTP protokolu, tedy služby pro prohlížení webových stránek.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Konečné schéma</a:t>
            </a:r>
          </a:p>
        </p:txBody>
      </p:sp>
      <p:sp>
        <p:nvSpPr>
          <p:cNvPr id="17411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7412" name="Picture 2" descr="C:\Users\jansa\Dropbox\šablony 19,20\20\Diagram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431925"/>
            <a:ext cx="8764587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5"/>
          <p:cNvSpPr txBox="1">
            <a:spLocks noChangeArrowheads="1"/>
          </p:cNvSpPr>
          <p:nvPr/>
        </p:nvSpPr>
        <p:spPr bwMode="auto">
          <a:xfrm>
            <a:off x="179388" y="6308725"/>
            <a:ext cx="75612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Obrázek vytvořen v programu Dia, který je volně ke stažení z internetu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2608</TotalTime>
  <Words>371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Franklin Gothic Book</vt:lpstr>
      <vt:lpstr>Wingdings 2</vt:lpstr>
      <vt:lpstr>Calibri</vt:lpstr>
      <vt:lpstr>Technický</vt:lpstr>
      <vt:lpstr>Snímek 1</vt:lpstr>
      <vt:lpstr>Mikrotik rb 433</vt:lpstr>
      <vt:lpstr>Úvod</vt:lpstr>
      <vt:lpstr>Číslo portu</vt:lpstr>
      <vt:lpstr>Schéma</vt:lpstr>
      <vt:lpstr>Snímek 6</vt:lpstr>
      <vt:lpstr>Snímek 7</vt:lpstr>
      <vt:lpstr>Snímek 8</vt:lpstr>
      <vt:lpstr>Snímek 9</vt:lpstr>
      <vt:lpstr>Snímek 10</vt:lpstr>
      <vt:lpstr>Konečné schéma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WA2204A</dc:title>
  <dc:creator>jansa</dc:creator>
  <cp:lastModifiedBy>Dum</cp:lastModifiedBy>
  <cp:revision>150</cp:revision>
  <dcterms:created xsi:type="dcterms:W3CDTF">2013-01-29T06:45:13Z</dcterms:created>
  <dcterms:modified xsi:type="dcterms:W3CDTF">2014-05-06T12:48:22Z</dcterms:modified>
</cp:coreProperties>
</file>