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CF840F0-171A-4609-9C65-BA6DD9AAE243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94BAEEC-9056-45C4-976B-70308DDBE2FE}">
      <dgm:prSet/>
      <dgm:spPr/>
      <dgm:t>
        <a:bodyPr/>
        <a:lstStyle/>
        <a:p>
          <a:pPr rtl="0"/>
          <a:r>
            <a:rPr lang="pl-PL" b="1" dirty="0" smtClean="0"/>
            <a:t>Dbejte mimořádně na osobní čistotu !!!!</a:t>
          </a:r>
          <a:endParaRPr lang="cs-CZ" dirty="0"/>
        </a:p>
      </dgm:t>
    </dgm:pt>
    <dgm:pt modelId="{BE36429D-264C-4185-B810-BEDD5D51B50D}" type="parTrans" cxnId="{39921952-5448-44B8-9B5F-AC54A970C4A4}">
      <dgm:prSet/>
      <dgm:spPr/>
      <dgm:t>
        <a:bodyPr/>
        <a:lstStyle/>
        <a:p>
          <a:endParaRPr lang="cs-CZ"/>
        </a:p>
      </dgm:t>
    </dgm:pt>
    <dgm:pt modelId="{04DE157F-1060-4812-A98B-EE5DE998E2BC}" type="sibTrans" cxnId="{39921952-5448-44B8-9B5F-AC54A970C4A4}">
      <dgm:prSet/>
      <dgm:spPr/>
      <dgm:t>
        <a:bodyPr/>
        <a:lstStyle/>
        <a:p>
          <a:endParaRPr lang="cs-CZ"/>
        </a:p>
      </dgm:t>
    </dgm:pt>
    <dgm:pt modelId="{5CF952C8-BEA0-42ED-969C-EA689F85ECC8}" type="pres">
      <dgm:prSet presAssocID="{9CF840F0-171A-4609-9C65-BA6DD9AAE243}" presName="compositeShape" presStyleCnt="0">
        <dgm:presLayoutVars>
          <dgm:chMax val="7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9285024-645B-4717-A528-856E104ACC53}" type="pres">
      <dgm:prSet presAssocID="{A94BAEEC-9056-45C4-976B-70308DDBE2FE}" presName="circ1TxSh" presStyleLbl="vennNode1" presStyleIdx="0" presStyleCnt="1" custScaleX="138122"/>
      <dgm:spPr/>
      <dgm:t>
        <a:bodyPr/>
        <a:lstStyle/>
        <a:p>
          <a:endParaRPr lang="cs-CZ"/>
        </a:p>
      </dgm:t>
    </dgm:pt>
  </dgm:ptLst>
  <dgm:cxnLst>
    <dgm:cxn modelId="{107C866B-71D7-4343-8D52-6EE952174644}" type="presOf" srcId="{A94BAEEC-9056-45C4-976B-70308DDBE2FE}" destId="{59285024-645B-4717-A528-856E104ACC53}" srcOrd="0" destOrd="0" presId="urn:microsoft.com/office/officeart/2005/8/layout/venn1"/>
    <dgm:cxn modelId="{802C049D-0CDC-4BB7-85B0-A7A1AE30D1B3}" type="presOf" srcId="{9CF840F0-171A-4609-9C65-BA6DD9AAE243}" destId="{5CF952C8-BEA0-42ED-969C-EA689F85ECC8}" srcOrd="0" destOrd="0" presId="urn:microsoft.com/office/officeart/2005/8/layout/venn1"/>
    <dgm:cxn modelId="{39921952-5448-44B8-9B5F-AC54A970C4A4}" srcId="{9CF840F0-171A-4609-9C65-BA6DD9AAE243}" destId="{A94BAEEC-9056-45C4-976B-70308DDBE2FE}" srcOrd="0" destOrd="0" parTransId="{BE36429D-264C-4185-B810-BEDD5D51B50D}" sibTransId="{04DE157F-1060-4812-A98B-EE5DE998E2BC}"/>
    <dgm:cxn modelId="{51E31502-3891-4CEE-95CC-92504DCA658B}" type="presParOf" srcId="{5CF952C8-BEA0-42ED-969C-EA689F85ECC8}" destId="{59285024-645B-4717-A528-856E104ACC53}" srcOrd="0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9285024-645B-4717-A528-856E104ACC53}">
      <dsp:nvSpPr>
        <dsp:cNvPr id="0" name=""/>
        <dsp:cNvSpPr/>
      </dsp:nvSpPr>
      <dsp:spPr>
        <a:xfrm>
          <a:off x="72009" y="0"/>
          <a:ext cx="3528388" cy="255454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3400" b="1" kern="1200" dirty="0" smtClean="0"/>
            <a:t>Dbejte mimořádně na osobní čistotu !!!!</a:t>
          </a:r>
          <a:endParaRPr lang="cs-CZ" sz="3400" kern="1200" dirty="0"/>
        </a:p>
      </dsp:txBody>
      <dsp:txXfrm>
        <a:off x="72009" y="0"/>
        <a:ext cx="3528388" cy="25545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C51CF-5EC0-4DA7-A9B6-C7941439ABB2}" type="datetimeFigureOut">
              <a:rPr lang="cs-CZ" smtClean="0">
                <a:solidFill>
                  <a:srgbClr val="F4E7ED">
                    <a:shade val="90000"/>
                  </a:srgbClr>
                </a:solidFill>
              </a:rPr>
              <a:pPr/>
              <a:t>6.5.2014</a:t>
            </a:fld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555D5-8BD4-4FCB-9769-F9F0D5A19045}" type="slidenum">
              <a:rPr lang="cs-CZ" smtClean="0">
                <a:solidFill>
                  <a:srgbClr val="F4E7ED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262013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C51CF-5EC0-4DA7-A9B6-C7941439ABB2}" type="datetimeFigureOut">
              <a:rPr lang="cs-CZ" smtClean="0">
                <a:solidFill>
                  <a:srgbClr val="F4E7ED">
                    <a:shade val="90000"/>
                  </a:srgbClr>
                </a:solidFill>
              </a:rPr>
              <a:pPr/>
              <a:t>6.5.2014</a:t>
            </a:fld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555D5-8BD4-4FCB-9769-F9F0D5A19045}" type="slidenum">
              <a:rPr lang="cs-CZ" smtClean="0">
                <a:solidFill>
                  <a:srgbClr val="F4E7ED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23914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C51CF-5EC0-4DA7-A9B6-C7941439ABB2}" type="datetimeFigureOut">
              <a:rPr lang="cs-CZ" smtClean="0">
                <a:solidFill>
                  <a:srgbClr val="F4E7ED">
                    <a:shade val="90000"/>
                  </a:srgbClr>
                </a:solidFill>
              </a:rPr>
              <a:pPr/>
              <a:t>6.5.2014</a:t>
            </a:fld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555D5-8BD4-4FCB-9769-F9F0D5A19045}" type="slidenum">
              <a:rPr lang="cs-CZ" smtClean="0">
                <a:solidFill>
                  <a:srgbClr val="F4E7ED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2713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C51CF-5EC0-4DA7-A9B6-C7941439ABB2}" type="datetimeFigureOut">
              <a:rPr lang="cs-CZ" smtClean="0">
                <a:solidFill>
                  <a:srgbClr val="F4E7ED">
                    <a:shade val="90000"/>
                  </a:srgbClr>
                </a:solidFill>
              </a:rPr>
              <a:pPr/>
              <a:t>6.5.2014</a:t>
            </a:fld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555D5-8BD4-4FCB-9769-F9F0D5A19045}" type="slidenum">
              <a:rPr lang="cs-CZ" smtClean="0">
                <a:solidFill>
                  <a:srgbClr val="F4E7ED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560040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C51CF-5EC0-4DA7-A9B6-C7941439ABB2}" type="datetimeFigureOut">
              <a:rPr lang="cs-CZ" smtClean="0">
                <a:solidFill>
                  <a:srgbClr val="F4E7ED">
                    <a:shade val="90000"/>
                  </a:srgbClr>
                </a:solidFill>
              </a:rPr>
              <a:pPr/>
              <a:t>6.5.2014</a:t>
            </a:fld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555D5-8BD4-4FCB-9769-F9F0D5A19045}" type="slidenum">
              <a:rPr lang="cs-CZ" smtClean="0">
                <a:solidFill>
                  <a:srgbClr val="F4E7ED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67487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C51CF-5EC0-4DA7-A9B6-C7941439ABB2}" type="datetimeFigureOut">
              <a:rPr lang="cs-CZ" smtClean="0">
                <a:solidFill>
                  <a:srgbClr val="F4E7ED">
                    <a:shade val="90000"/>
                  </a:srgbClr>
                </a:solidFill>
              </a:rPr>
              <a:pPr/>
              <a:t>6.5.2014</a:t>
            </a:fld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555D5-8BD4-4FCB-9769-F9F0D5A19045}" type="slidenum">
              <a:rPr lang="cs-CZ" smtClean="0">
                <a:solidFill>
                  <a:srgbClr val="F4E7ED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00761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C51CF-5EC0-4DA7-A9B6-C7941439ABB2}" type="datetimeFigureOut">
              <a:rPr lang="cs-CZ" smtClean="0">
                <a:solidFill>
                  <a:srgbClr val="F4E7ED">
                    <a:shade val="90000"/>
                  </a:srgbClr>
                </a:solidFill>
              </a:rPr>
              <a:pPr/>
              <a:t>6.5.2014</a:t>
            </a:fld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555D5-8BD4-4FCB-9769-F9F0D5A19045}" type="slidenum">
              <a:rPr lang="cs-CZ" smtClean="0">
                <a:solidFill>
                  <a:srgbClr val="F4E7ED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935776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C51CF-5EC0-4DA7-A9B6-C7941439ABB2}" type="datetimeFigureOut">
              <a:rPr lang="cs-CZ" smtClean="0">
                <a:solidFill>
                  <a:srgbClr val="F4E7ED">
                    <a:shade val="90000"/>
                  </a:srgbClr>
                </a:solidFill>
              </a:rPr>
              <a:pPr/>
              <a:t>6.5.2014</a:t>
            </a:fld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555D5-8BD4-4FCB-9769-F9F0D5A19045}" type="slidenum">
              <a:rPr lang="cs-CZ" smtClean="0">
                <a:solidFill>
                  <a:srgbClr val="F4E7ED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663867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C51CF-5EC0-4DA7-A9B6-C7941439ABB2}" type="datetimeFigureOut">
              <a:rPr lang="cs-CZ" smtClean="0">
                <a:solidFill>
                  <a:srgbClr val="F4E7ED">
                    <a:shade val="90000"/>
                  </a:srgbClr>
                </a:solidFill>
              </a:rPr>
              <a:pPr/>
              <a:t>6.5.2014</a:t>
            </a:fld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E9555D5-8BD4-4FCB-9769-F9F0D5A19045}" type="slidenum">
              <a:rPr lang="cs-CZ" smtClean="0">
                <a:solidFill>
                  <a:srgbClr val="F4E7ED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184576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C51CF-5EC0-4DA7-A9B6-C7941439ABB2}" type="datetimeFigureOut">
              <a:rPr lang="cs-CZ" smtClean="0">
                <a:solidFill>
                  <a:srgbClr val="F4E7ED">
                    <a:shade val="90000"/>
                  </a:srgbClr>
                </a:solidFill>
              </a:rPr>
              <a:pPr/>
              <a:t>6.5.2014</a:t>
            </a:fld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555D5-8BD4-4FCB-9769-F9F0D5A19045}" type="slidenum">
              <a:rPr lang="cs-CZ" smtClean="0">
                <a:solidFill>
                  <a:srgbClr val="F4E7ED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857140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C51CF-5EC0-4DA7-A9B6-C7941439ABB2}" type="datetimeFigureOut">
              <a:rPr lang="cs-CZ" smtClean="0">
                <a:solidFill>
                  <a:srgbClr val="F4E7ED">
                    <a:shade val="90000"/>
                  </a:srgbClr>
                </a:solidFill>
              </a:rPr>
              <a:pPr/>
              <a:t>6.5.2014</a:t>
            </a:fld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555D5-8BD4-4FCB-9769-F9F0D5A19045}" type="slidenum">
              <a:rPr lang="cs-CZ" smtClean="0">
                <a:solidFill>
                  <a:srgbClr val="F4E7ED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89442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000">
              <a:srgbClr val="FFF200">
                <a:alpha val="0"/>
              </a:srgbClr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30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15C51CF-5EC0-4DA7-A9B6-C7941439ABB2}" type="datetimeFigureOut">
              <a:rPr lang="cs-CZ" smtClean="0">
                <a:solidFill>
                  <a:srgbClr val="F4E7ED">
                    <a:shade val="90000"/>
                  </a:srgbClr>
                </a:solidFill>
              </a:rPr>
              <a:pPr/>
              <a:t>6.5.2014</a:t>
            </a:fld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E9555D5-8BD4-4FCB-9769-F9F0D5A19045}" type="slidenum">
              <a:rPr lang="cs-CZ" smtClean="0">
                <a:solidFill>
                  <a:srgbClr val="F4E7ED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F4E7ED">
                  <a:shade val="90000"/>
                </a:srgb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white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3755539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8/82/Allieorange.jpg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upload.wikimedia.org/wikipedia/commons/e/e1/Orthobraces_-_dental_braces_lower_upper_jaw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e/e6/Ajilee.jpg" TargetMode="Externa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31.png"/><Relationship Id="rId4" Type="http://schemas.openxmlformats.org/officeDocument/2006/relationships/diagramLayout" Target="../diagrams/layout1.xml"/><Relationship Id="rId9" Type="http://schemas.openxmlformats.org/officeDocument/2006/relationships/image" Target="../media/image30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kne-jugend.jpg?uselang=cs" TargetMode="External"/><Relationship Id="rId2" Type="http://schemas.openxmlformats.org/officeDocument/2006/relationships/hyperlink" Target="http://commons.wikimedia.org/wiki/File:Allieorang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2/24/Floss4.jpg" TargetMode="External"/><Relationship Id="rId5" Type="http://schemas.openxmlformats.org/officeDocument/2006/relationships/hyperlink" Target="http://commons.wikimedia.org/wiki/File:Orthobraces_-_dental_braces_lower_upper_jaw.jpg" TargetMode="External"/><Relationship Id="rId4" Type="http://schemas.openxmlformats.org/officeDocument/2006/relationships/hyperlink" Target="http://commons.wikimedia.org/wiki/File:Dove_I.jpg" TargetMode="Externa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Ajilee.jpg" TargetMode="External"/><Relationship Id="rId3" Type="http://schemas.openxmlformats.org/officeDocument/2006/relationships/hyperlink" Target="http://cs.wikipedia.org/wiki/Kalhotky" TargetMode="External"/><Relationship Id="rId7" Type="http://schemas.openxmlformats.org/officeDocument/2006/relationships/hyperlink" Target="http://cs.wikipedia.org/wiki/D%C4%9Blo%C5%BEn%C3%AD_hrdlo" TargetMode="External"/><Relationship Id="rId2" Type="http://schemas.openxmlformats.org/officeDocument/2006/relationships/hyperlink" Target="http://commons.wikimedia.org/wiki/File:Gemma_(11591566776)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Menstrua%C4%8Dn%C3%AD_vlo%C5%BEka" TargetMode="External"/><Relationship Id="rId5" Type="http://schemas.openxmlformats.org/officeDocument/2006/relationships/hyperlink" Target="http://http/commons.wikimedia.org/wiki/File:String-Beispiel.jpg" TargetMode="External"/><Relationship Id="rId4" Type="http://schemas.openxmlformats.org/officeDocument/2006/relationships/hyperlink" Target="http://cs.wikipedia.org/wiki/Tang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6087" y="260648"/>
            <a:ext cx="571182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4441076"/>
              </p:ext>
            </p:extLst>
          </p:nvPr>
        </p:nvGraphicFramePr>
        <p:xfrm>
          <a:off x="467544" y="1700813"/>
          <a:ext cx="8280920" cy="4888632"/>
        </p:xfrm>
        <a:graphic>
          <a:graphicData uri="http://schemas.openxmlformats.org/drawingml/2006/table">
            <a:tbl>
              <a:tblPr firstRow="1" firstCol="1" bandRow="1"/>
              <a:tblGrid>
                <a:gridCol w="2063168"/>
                <a:gridCol w="6217752"/>
              </a:tblGrid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Název školy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Základní škola praktická Rožnov pod Radhoštěm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projektu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CZ. 1. 07/1. 4.00/21.3751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materiálu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VY_32_INOVACE_213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Autor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Mgr. Romana </a:t>
                      </a:r>
                      <a:r>
                        <a:rPr lang="cs-CZ" sz="1800" dirty="0" err="1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Rybiařová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Název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Hygiena dívek v období dospívání.</a:t>
                      </a:r>
                      <a:endParaRPr lang="cs-CZ" sz="1800" kern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Times New Roman"/>
                        <a:cs typeface="Arial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Datum (období)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Květen </a:t>
                      </a:r>
                      <a:r>
                        <a:rPr lang="cs-CZ" sz="180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2014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Ročník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7. a 8. ročník </a:t>
                      </a:r>
                      <a:r>
                        <a:rPr lang="cs-CZ" sz="18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ZŠ praktická, lehké mentální postižení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Vzdělávací oblast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+mn-lt"/>
                          <a:ea typeface="Calibri"/>
                          <a:cs typeface="Times New Roman"/>
                        </a:rPr>
                        <a:t>Výchova ke zdraví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229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Anotace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solidFill>
                            <a:schemeClr val="bg1"/>
                          </a:solidFill>
                          <a:latin typeface="+mn-lt"/>
                          <a:ea typeface="Calibri"/>
                          <a:cs typeface="Times New Roman"/>
                        </a:rPr>
                        <a:t>Prezentace je určena dívkám 7. a 8.ročníku ZŠ praktické. Seznamuje dívky se základními hygienickými zásady v době dospívání</a:t>
                      </a:r>
                      <a:r>
                        <a:rPr lang="cs-CZ" sz="1600" baseline="0" dirty="0" smtClean="0">
                          <a:solidFill>
                            <a:schemeClr val="bg1"/>
                          </a:solidFill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b="0" baseline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důležité pro udržování čistoty a uchování zdraví. Prezentace se zabývá celkovou péči o tělo – pokožku, vlasy, nehty, zuby, osobní hygienu, intimní hygienu a oblečení. Souběžně s prezentací jsou předvedeny dívkám vzorky hygienických potřeb pro dívky</a:t>
                      </a:r>
                      <a:r>
                        <a:rPr lang="cs-CZ" sz="1600" b="0" baseline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cs-CZ" sz="1600" b="0" baseline="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r>
                        <a:rPr lang="cs-CZ" sz="1600" b="0" baseline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1600" b="0" dirty="0">
                        <a:solidFill>
                          <a:schemeClr val="bg1"/>
                        </a:solidFill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33896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920914"/>
            <a:ext cx="48245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993300"/>
                </a:solidFill>
                <a:latin typeface="Arial Black" pitchFamily="34" charset="0"/>
              </a:rPr>
              <a:t>Hygiena dívek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267744" y="5220489"/>
            <a:ext cx="49685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993300"/>
                </a:solidFill>
                <a:latin typeface="Arial Black" pitchFamily="34" charset="0"/>
              </a:rPr>
              <a:t>v období dospívání</a:t>
            </a:r>
          </a:p>
        </p:txBody>
      </p:sp>
      <p:pic>
        <p:nvPicPr>
          <p:cNvPr id="1026" name="Picture 2" descr="File:Allieorang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988840"/>
            <a:ext cx="2219325" cy="2809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20966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03848" y="620688"/>
            <a:ext cx="253774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rgbClr val="993300"/>
                </a:solidFill>
                <a:latin typeface="Arial Black" pitchFamily="34" charset="0"/>
              </a:rPr>
              <a:t>HYGIENA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03848" y="2832025"/>
            <a:ext cx="244827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Péče o pokožku</a:t>
            </a:r>
          </a:p>
          <a:p>
            <a:pPr>
              <a:buFont typeface="Wingdings" pitchFamily="2" charset="2"/>
              <a:buChar char="ü"/>
            </a:pPr>
            <a:endParaRPr lang="cs-CZ" dirty="0">
              <a:solidFill>
                <a:prstClr val="black"/>
              </a:solidFill>
              <a:latin typeface="Arial Black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Péče o vlasy</a:t>
            </a:r>
          </a:p>
          <a:p>
            <a:pPr>
              <a:buFont typeface="Wingdings" pitchFamily="2" charset="2"/>
              <a:buChar char="ü"/>
            </a:pPr>
            <a:endParaRPr lang="cs-CZ" dirty="0">
              <a:solidFill>
                <a:prstClr val="black"/>
              </a:solidFill>
              <a:latin typeface="Arial Black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Péče o nehty</a:t>
            </a:r>
          </a:p>
          <a:p>
            <a:pPr>
              <a:buFont typeface="Wingdings" pitchFamily="2" charset="2"/>
              <a:buChar char="ü"/>
            </a:pPr>
            <a:endParaRPr lang="cs-CZ" dirty="0">
              <a:solidFill>
                <a:prstClr val="black"/>
              </a:solidFill>
              <a:latin typeface="Arial Black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Péče u zuby</a:t>
            </a:r>
          </a:p>
          <a:p>
            <a:pPr>
              <a:buFont typeface="Wingdings" pitchFamily="2" charset="2"/>
              <a:buChar char="ü"/>
            </a:pPr>
            <a:endParaRPr lang="cs-CZ" dirty="0">
              <a:solidFill>
                <a:prstClr val="black"/>
              </a:solidFill>
              <a:latin typeface="Arial Black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Osobní hygiena</a:t>
            </a:r>
          </a:p>
          <a:p>
            <a:pPr>
              <a:buFont typeface="Wingdings" pitchFamily="2" charset="2"/>
              <a:buChar char="ü"/>
            </a:pPr>
            <a:endParaRPr lang="cs-CZ" dirty="0">
              <a:solidFill>
                <a:prstClr val="black"/>
              </a:solidFill>
              <a:latin typeface="Arial Black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Oblečení</a:t>
            </a:r>
          </a:p>
          <a:p>
            <a:pPr>
              <a:buFont typeface="Wingdings" pitchFamily="2" charset="2"/>
              <a:buChar char="ü"/>
            </a:pPr>
            <a:endParaRPr lang="cs-CZ" dirty="0">
              <a:solidFill>
                <a:prstClr val="black"/>
              </a:solidFill>
              <a:latin typeface="Arial Black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Intimní hygiena</a:t>
            </a:r>
          </a:p>
        </p:txBody>
      </p:sp>
      <p:sp>
        <p:nvSpPr>
          <p:cNvPr id="5" name="Obdélník 4"/>
          <p:cNvSpPr/>
          <p:nvPr/>
        </p:nvSpPr>
        <p:spPr>
          <a:xfrm>
            <a:off x="539552" y="1268760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prstClr val="black"/>
                </a:solidFill>
              </a:rPr>
              <a:t>Hygiena je dodržování zásad</a:t>
            </a:r>
          </a:p>
          <a:p>
            <a:pPr algn="ctr"/>
            <a:r>
              <a:rPr lang="cs-CZ" b="1" u="sng" dirty="0">
                <a:solidFill>
                  <a:prstClr val="black"/>
                </a:solidFill>
                <a:latin typeface="Arial Black" pitchFamily="34" charset="0"/>
              </a:rPr>
              <a:t>pro uchování zdraví  </a:t>
            </a:r>
            <a:r>
              <a:rPr lang="cs-CZ" b="1" dirty="0">
                <a:solidFill>
                  <a:prstClr val="black"/>
                </a:solidFill>
              </a:rPr>
              <a:t>a </a:t>
            </a:r>
            <a:r>
              <a:rPr lang="cs-CZ" b="1" u="sng" dirty="0">
                <a:solidFill>
                  <a:prstClr val="black"/>
                </a:solidFill>
                <a:latin typeface="Arial Black" pitchFamily="34" charset="0"/>
              </a:rPr>
              <a:t>udržování čistoty</a:t>
            </a:r>
            <a:r>
              <a:rPr lang="cs-CZ" b="1" dirty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987824" y="2132856"/>
            <a:ext cx="38164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  <a:latin typeface="Arial Black" pitchFamily="34" charset="0"/>
              </a:rPr>
              <a:t>Péče o tělo</a:t>
            </a:r>
          </a:p>
        </p:txBody>
      </p:sp>
      <p:pic>
        <p:nvPicPr>
          <p:cNvPr id="2050" name="Picture 2" descr="fotografie,krémy,krémy na ruce,nehty,ošetřování pokožky,prsty,ruce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331" r="26530"/>
          <a:stretch/>
        </p:blipFill>
        <p:spPr bwMode="auto">
          <a:xfrm>
            <a:off x="6660232" y="4149079"/>
            <a:ext cx="1512168" cy="2646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otografie,lidé,rty,úsměvy,usmívající se,výrazy,ženy,zuby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0054" b="17512"/>
          <a:stretch/>
        </p:blipFill>
        <p:spPr bwMode="auto">
          <a:xfrm>
            <a:off x="5868503" y="2102606"/>
            <a:ext cx="2879961" cy="1798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brunety,oči,obličeje,ženské,ženství,Fotolia,děvčata,vlasy,rty,Fotografie,portréty,pohledné,profily,reflektory,něžné,myšlenky,rozčilené,ženy,mladé,mládež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426" r="15860"/>
          <a:stretch/>
        </p:blipFill>
        <p:spPr bwMode="auto">
          <a:xfrm>
            <a:off x="395536" y="2797975"/>
            <a:ext cx="2333035" cy="3299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73510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2067813"/>
            <a:ext cx="820891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Svěží vzhled pokožky pro krásu ženy je velmi důležitý. </a:t>
            </a:r>
          </a:p>
          <a:p>
            <a:pPr>
              <a:buFont typeface="Wingdings" pitchFamily="2" charset="2"/>
              <a:buChar char="ü"/>
            </a:pPr>
            <a:endParaRPr lang="cs-CZ" dirty="0">
              <a:solidFill>
                <a:prstClr val="black"/>
              </a:solidFill>
              <a:latin typeface="Arial Black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V žádném případě nezanedbávej ošetřování pleti!!!</a:t>
            </a:r>
          </a:p>
          <a:p>
            <a:pPr>
              <a:buFont typeface="Wingdings" pitchFamily="2" charset="2"/>
              <a:buChar char="ü"/>
            </a:pPr>
            <a:endParaRPr lang="cs-CZ" dirty="0">
              <a:solidFill>
                <a:prstClr val="black"/>
              </a:solidFill>
              <a:latin typeface="Arial Black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Právě v období dospívání se často vlivem hormonálních změn vyskytnou  menší nedostatky pokožky. </a:t>
            </a:r>
          </a:p>
          <a:p>
            <a:pPr>
              <a:buFont typeface="Wingdings" pitchFamily="2" charset="2"/>
              <a:buChar char="ü"/>
            </a:pPr>
            <a:endParaRPr lang="cs-CZ" dirty="0">
              <a:solidFill>
                <a:prstClr val="black"/>
              </a:solidFill>
              <a:latin typeface="Arial Black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pleť se může mastit a na tváři se často objevují pupínky, vřídky, uhry a někdy i ekzémy.</a:t>
            </a:r>
          </a:p>
          <a:p>
            <a:pPr>
              <a:buFont typeface="Wingdings" pitchFamily="2" charset="2"/>
              <a:buChar char="ü"/>
            </a:pPr>
            <a:endParaRPr lang="cs-CZ" dirty="0">
              <a:solidFill>
                <a:prstClr val="black"/>
              </a:solidFill>
              <a:latin typeface="Arial Black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347864" y="908720"/>
            <a:ext cx="205473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993300"/>
                </a:solidFill>
                <a:latin typeface="Arial Black" pitchFamily="34" charset="0"/>
              </a:rPr>
              <a:t>Pokožka</a:t>
            </a:r>
          </a:p>
        </p:txBody>
      </p:sp>
      <p:pic>
        <p:nvPicPr>
          <p:cNvPr id="3074" name="Picture 2" descr="Fotografie,lázně,masáže obličeje,obličeje,osobní vzhled,osoby,péče o pokožku,ruce,ženy,zkrášlován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582266"/>
            <a:ext cx="2005452" cy="2005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94962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19" y="2239704"/>
            <a:ext cx="8660945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Vřídky na obličeji nikdy odstraňuj násilně, můžeš si lehce zanést infekci do kůže. </a:t>
            </a:r>
          </a:p>
          <a:p>
            <a:endParaRPr lang="cs-CZ" b="1" dirty="0">
              <a:solidFill>
                <a:prstClr val="black"/>
              </a:solidFill>
            </a:endParaRPr>
          </a:p>
          <a:p>
            <a:r>
              <a:rPr lang="cs-CZ" b="1" dirty="0">
                <a:solidFill>
                  <a:prstClr val="black"/>
                </a:solidFill>
              </a:rPr>
              <a:t>Vymačkávej jen v nezánětlivém stavu, kdy se tvoří bílý kožní maz s černou hlavičkou na vrcholu.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5048016"/>
            <a:ext cx="432048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Když se </a:t>
            </a:r>
            <a:r>
              <a:rPr lang="cs-CZ" b="1" dirty="0" smtClean="0">
                <a:solidFill>
                  <a:prstClr val="black"/>
                </a:solidFill>
              </a:rPr>
              <a:t>ti  </a:t>
            </a:r>
            <a:r>
              <a:rPr lang="cs-CZ" b="1" dirty="0">
                <a:solidFill>
                  <a:prstClr val="black"/>
                </a:solidFill>
              </a:rPr>
              <a:t>nadále při péči o pleť tvoří nové pupínky, je třeba se poradit s lékařem, který ti může předepsat určité přípravky na zmírnění těchto potíží</a:t>
            </a:r>
          </a:p>
        </p:txBody>
      </p:sp>
      <p:sp>
        <p:nvSpPr>
          <p:cNvPr id="6" name="Obdélník 5"/>
          <p:cNvSpPr/>
          <p:nvPr/>
        </p:nvSpPr>
        <p:spPr>
          <a:xfrm>
            <a:off x="2195736" y="1404065"/>
            <a:ext cx="139313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993300"/>
                </a:solidFill>
                <a:latin typeface="Arial Black" pitchFamily="34" charset="0"/>
              </a:rPr>
              <a:t>Uhry </a:t>
            </a:r>
          </a:p>
        </p:txBody>
      </p:sp>
      <p:sp>
        <p:nvSpPr>
          <p:cNvPr id="7" name="Obdélník 6"/>
          <p:cNvSpPr/>
          <p:nvPr/>
        </p:nvSpPr>
        <p:spPr>
          <a:xfrm>
            <a:off x="98978" y="4500409"/>
            <a:ext cx="432900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993300"/>
                </a:solidFill>
                <a:latin typeface="Arial Black" pitchFamily="34" charset="0"/>
              </a:rPr>
              <a:t> Akné (uhrovitost)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05064"/>
            <a:ext cx="3908417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321827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628800"/>
            <a:ext cx="828092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Nejlepší způsob pro udržení tělesné čistoty je mýdlo, tekoucí voda nebo sprcha. 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Když nemáme sprchu nebo se raději koupeme, nezůstávejme ve vaně příliš dlouho a nemáčejme se zbytečně ve vodě, protože voda velmi odmašťuje pokožku, která po osušení vyschne a zdrsní. 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K umývání používáme jemná toaletní mýdla. Nejvhodnější je dětské mýdlo. 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Pečlivě se namydlíme v podpaží a potom si mýdlovou pěnu důkladně spláchneme, protože deodoranty reagují se zbytky mýdla a mohou kůži silně podráždit. 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Nakonec se důkladně umyjeme v rozkroku a v okolí pohlavních orgánů. Myjeme se odpředu dozadu a nikdy ne opačným směrem, aby se nám mýdlo nebo mýdlová voda nedostala do pochvy.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987824" y="692696"/>
            <a:ext cx="362791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993300"/>
                </a:solidFill>
                <a:latin typeface="Arial Black" pitchFamily="34" charset="0"/>
              </a:rPr>
              <a:t>Osobní hygiena</a:t>
            </a:r>
          </a:p>
        </p:txBody>
      </p:sp>
    </p:spTree>
    <p:extLst>
      <p:ext uri="{BB962C8B-B14F-4D97-AF65-F5344CB8AC3E}">
        <p14:creationId xmlns:p14="http://schemas.microsoft.com/office/powerpoint/2010/main" xmlns="" val="1478526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2924944"/>
            <a:ext cx="820891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Při námaze nebo v teplém prostředí je nám horko a naše tělo se příliš zahřívá. </a:t>
            </a:r>
          </a:p>
          <a:p>
            <a:endParaRPr lang="cs-CZ" b="1" dirty="0">
              <a:solidFill>
                <a:prstClr val="black"/>
              </a:solidFill>
            </a:endParaRPr>
          </a:p>
          <a:p>
            <a:r>
              <a:rPr lang="cs-CZ" b="1" dirty="0">
                <a:solidFill>
                  <a:prstClr val="black"/>
                </a:solidFill>
              </a:rPr>
              <a:t>Teplota těla se vyrovnává tím, </a:t>
            </a:r>
            <a:r>
              <a:rPr lang="cs-CZ" b="1" dirty="0">
                <a:solidFill>
                  <a:prstClr val="black"/>
                </a:solidFill>
                <a:latin typeface="Arial Black" pitchFamily="34" charset="0"/>
              </a:rPr>
              <a:t>že voda se na povrchu pokožky vypa</a:t>
            </a:r>
            <a:r>
              <a:rPr lang="cs-CZ" b="1" dirty="0">
                <a:solidFill>
                  <a:prstClr val="black"/>
                </a:solidFill>
              </a:rPr>
              <a:t>řuje a pomáhá tak ochlazovat organismus – to je pocení. </a:t>
            </a:r>
          </a:p>
          <a:p>
            <a:endParaRPr lang="cs-CZ" b="1" dirty="0">
              <a:solidFill>
                <a:prstClr val="black"/>
              </a:solidFill>
            </a:endParaRPr>
          </a:p>
          <a:p>
            <a:r>
              <a:rPr lang="cs-CZ" b="1" dirty="0">
                <a:solidFill>
                  <a:prstClr val="black"/>
                </a:solidFill>
              </a:rPr>
              <a:t>Samotný pot nezapáchá, ale spolu s potem se z těla vylučují i toxické látky, které se začnou po určitém čase působením baktérií rozkládat. </a:t>
            </a:r>
          </a:p>
        </p:txBody>
      </p:sp>
      <p:sp>
        <p:nvSpPr>
          <p:cNvPr id="4" name="Obdélník 3"/>
          <p:cNvSpPr/>
          <p:nvPr/>
        </p:nvSpPr>
        <p:spPr>
          <a:xfrm>
            <a:off x="1979712" y="620688"/>
            <a:ext cx="689336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993300"/>
                </a:solidFill>
                <a:latin typeface="Arial Black" pitchFamily="34" charset="0"/>
              </a:rPr>
              <a:t>Deodoranty a antiperspiranty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483768" y="1340768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  <a:latin typeface="Arial Black" pitchFamily="34" charset="0"/>
              </a:rPr>
              <a:t>Proč se potíme?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471339" y="2060848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  <a:latin typeface="Arial Black" pitchFamily="34" charset="0"/>
              </a:rPr>
              <a:t>Kdy se potíme?</a:t>
            </a:r>
          </a:p>
        </p:txBody>
      </p:sp>
      <p:sp>
        <p:nvSpPr>
          <p:cNvPr id="8" name="Obdélník 7"/>
          <p:cNvSpPr/>
          <p:nvPr/>
        </p:nvSpPr>
        <p:spPr>
          <a:xfrm>
            <a:off x="1835696" y="5602014"/>
            <a:ext cx="56166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Dezodorační přípravky odstraňují zápach.</a:t>
            </a:r>
          </a:p>
          <a:p>
            <a:endParaRPr lang="cs-CZ" dirty="0">
              <a:solidFill>
                <a:prstClr val="black"/>
              </a:solidFill>
              <a:latin typeface="Arial Black" pitchFamily="34" charset="0"/>
            </a:endParaRPr>
          </a:p>
          <a:p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Antiperspiranty omezují vylučování potu.</a:t>
            </a:r>
          </a:p>
        </p:txBody>
      </p:sp>
    </p:spTree>
    <p:extLst>
      <p:ext uri="{BB962C8B-B14F-4D97-AF65-F5344CB8AC3E}">
        <p14:creationId xmlns:p14="http://schemas.microsoft.com/office/powerpoint/2010/main" xmlns="" val="4234567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2060848"/>
            <a:ext cx="871296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Na takovém uzavřeném místě se pak rozkládá a zapáchá. 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I když se často umýváme a měníme si oblečení, a přesto se v podpaží silně potíme.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Proto musíme používat deodoranty a antiperspiranty bez příměsí vůní !!!</a:t>
            </a:r>
          </a:p>
        </p:txBody>
      </p:sp>
      <p:sp>
        <p:nvSpPr>
          <p:cNvPr id="4" name="Obdélník 3"/>
          <p:cNvSpPr/>
          <p:nvPr/>
        </p:nvSpPr>
        <p:spPr>
          <a:xfrm>
            <a:off x="2771800" y="620688"/>
            <a:ext cx="365035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993300"/>
                </a:solidFill>
                <a:latin typeface="Arial Black" pitchFamily="34" charset="0"/>
              </a:rPr>
              <a:t>Oblast podpaží </a:t>
            </a:r>
          </a:p>
        </p:txBody>
      </p:sp>
      <p:sp>
        <p:nvSpPr>
          <p:cNvPr id="5" name="Obdélník 4"/>
          <p:cNvSpPr/>
          <p:nvPr/>
        </p:nvSpPr>
        <p:spPr>
          <a:xfrm>
            <a:off x="1547664" y="1268760"/>
            <a:ext cx="74888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 Black" pitchFamily="34" charset="0"/>
              </a:rPr>
              <a:t>V podpaží se pot vylučuje ve zvýšené míře, ruce tuto oblast zakrývají a pot se nemůže dostatečně vypařovat. </a:t>
            </a:r>
          </a:p>
        </p:txBody>
      </p:sp>
      <p:sp>
        <p:nvSpPr>
          <p:cNvPr id="8" name="Obdélník 7"/>
          <p:cNvSpPr/>
          <p:nvPr/>
        </p:nvSpPr>
        <p:spPr>
          <a:xfrm>
            <a:off x="297422" y="3935041"/>
            <a:ext cx="4058553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Chloupky v podpaží si můžeme odstranit depilačním krémem nebo si je vyholit. 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Chloupky zbytečně zachycují pot a brání v rychlém odpařování. Po vyholení se nedoporučuje hned použít deodorant, protože kůže může být poraněná a snadno se zanítí.</a:t>
            </a:r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96978" y="4347958"/>
            <a:ext cx="4367509" cy="2347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676490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1988840"/>
            <a:ext cx="878497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Když se nám ve zvýšené míře potí nohy a hlavně v létě nepříjemně zapáchají, pomohou zásypy a spreje. 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Kromě toho si musíme nohy pravidelně umývat a přes den si i vícekrát vyměnit ponožky nebo punčochové kalhoty. 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Kupujme si raději boty z pravé kůže, protože obuv z koženky podporuje pocení nohou. 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V letním počasí nosíme nejčastěji sandály. </a:t>
            </a:r>
          </a:p>
        </p:txBody>
      </p:sp>
      <p:sp>
        <p:nvSpPr>
          <p:cNvPr id="4" name="Obdélník 3"/>
          <p:cNvSpPr/>
          <p:nvPr/>
        </p:nvSpPr>
        <p:spPr>
          <a:xfrm>
            <a:off x="1835696" y="764704"/>
            <a:ext cx="724300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993300"/>
                </a:solidFill>
                <a:latin typeface="Arial Black" pitchFamily="34" charset="0"/>
              </a:rPr>
              <a:t>Dezodorační přípravky na nohy 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105" b="19759"/>
          <a:stretch/>
        </p:blipFill>
        <p:spPr bwMode="auto">
          <a:xfrm>
            <a:off x="683569" y="4871863"/>
            <a:ext cx="2952328" cy="1863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760" r="17328"/>
          <a:stretch/>
        </p:blipFill>
        <p:spPr bwMode="auto">
          <a:xfrm>
            <a:off x="5724127" y="4077072"/>
            <a:ext cx="1588577" cy="25251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848513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323528" y="2132856"/>
            <a:ext cx="849694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O vlasy se musíte naučit dobře starat.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Používat regenerační přípravky na vlasy.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Vlasům a pokožce na hlavě prospívá, když je necháme v klidu.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15816" y="620688"/>
            <a:ext cx="301076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993300"/>
                </a:solidFill>
                <a:latin typeface="Arial Black" pitchFamily="34" charset="0"/>
              </a:rPr>
              <a:t>Péče o vlasy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195736" y="126876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b="1" dirty="0">
                <a:solidFill>
                  <a:prstClr val="black"/>
                </a:solidFill>
                <a:latin typeface="Arial Black" pitchFamily="34" charset="0"/>
              </a:rPr>
              <a:t>Zářivá hříva zdravých a lesklých vlasů je ozdobou každé dívky.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23528" y="3861048"/>
            <a:ext cx="633670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Můžeme si vlasy mýt třeba každý nebo každý druhý den, ale použít kvalitní šampon. 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Vlasy si nemyjeme příliš dlouho, chemické přípravky nám vysušují pokožku.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Po důkladném opláchnutí necháme vlasy volně uschnout.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  <a:latin typeface="Arial Black" pitchFamily="34" charset="0"/>
              </a:rPr>
              <a:t>Při sušení fénem je nepřehřívat !!!!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79987" y="3717032"/>
            <a:ext cx="2093084" cy="29567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82217" y="91167"/>
            <a:ext cx="1690854" cy="30015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620373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1412776"/>
            <a:ext cx="6984776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Nikdy nelitujeme čas a úsilí, které věnujeme jejich </a:t>
            </a:r>
          </a:p>
          <a:p>
            <a:r>
              <a:rPr lang="cs-CZ" b="1" dirty="0">
                <a:solidFill>
                  <a:prstClr val="black"/>
                </a:solidFill>
              </a:rPr>
              <a:t>  ošetřování. 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Nehtům prospívá strava bohatá na bílkoviny,</a:t>
            </a:r>
          </a:p>
          <a:p>
            <a:r>
              <a:rPr lang="cs-CZ" b="1" dirty="0">
                <a:solidFill>
                  <a:prstClr val="black"/>
                </a:solidFill>
              </a:rPr>
              <a:t>   je nutné jíst ryby, vejce a jogurt. </a:t>
            </a:r>
          </a:p>
          <a:p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Dlouhé nehty vyžadují daleko více péče, než nehty krátké. 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Sportovní dívky mají raději kratší tvar nehtů.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Nehty zpevňuje i lak</a:t>
            </a:r>
          </a:p>
          <a:p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Pěkně nalakované nehty působí velmi přitažlivě.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Musíme však dbát, abychom si nehty včas odlakovaly, když se lak začne odlupovat. </a:t>
            </a:r>
          </a:p>
          <a:p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Nic nevypadá tak ošklivě a zanedbaně, než popraskaný starý nános laku.</a:t>
            </a:r>
          </a:p>
        </p:txBody>
      </p:sp>
      <p:sp>
        <p:nvSpPr>
          <p:cNvPr id="4" name="Obdélník 3"/>
          <p:cNvSpPr/>
          <p:nvPr/>
        </p:nvSpPr>
        <p:spPr>
          <a:xfrm>
            <a:off x="2699792" y="611977"/>
            <a:ext cx="310533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993300"/>
                </a:solidFill>
                <a:latin typeface="Arial Black" pitchFamily="34" charset="0"/>
              </a:rPr>
              <a:t>Péče o nehty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70939" y="3789040"/>
            <a:ext cx="1521541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881" r="13301"/>
          <a:stretch/>
        </p:blipFill>
        <p:spPr bwMode="auto">
          <a:xfrm>
            <a:off x="6958583" y="187251"/>
            <a:ext cx="1961683" cy="28097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34505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2276872"/>
            <a:ext cx="828092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Jediná možná cesta k zářivému úsměvu je správná péče o chrup a pravidelné návštěvy u zubního lékaře (alespoň 2-krát do roka).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Zuby a dásně nejvíce ohrožují zbytky potravin, které se rozkládají v ústní dutině a narušují zubní sklovinu. 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Nebezpečný je i zubní kámen, který se usazuje na povrchu zubů. </a:t>
            </a:r>
          </a:p>
          <a:p>
            <a:endParaRPr lang="cs-CZ" b="1" dirty="0">
              <a:solidFill>
                <a:prstClr val="black"/>
              </a:solidFill>
            </a:endParaRPr>
          </a:p>
          <a:p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915816" y="692696"/>
            <a:ext cx="313605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993300"/>
                </a:solidFill>
                <a:latin typeface="Arial Black" pitchFamily="34" charset="0"/>
              </a:rPr>
              <a:t>Péče o chrup</a:t>
            </a:r>
          </a:p>
        </p:txBody>
      </p:sp>
      <p:sp>
        <p:nvSpPr>
          <p:cNvPr id="5" name="Obdélník 4"/>
          <p:cNvSpPr/>
          <p:nvPr/>
        </p:nvSpPr>
        <p:spPr>
          <a:xfrm>
            <a:off x="971600" y="1628800"/>
            <a:ext cx="612068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Arial Black" pitchFamily="34" charset="0"/>
              </a:rPr>
              <a:t>Na úsměvu jsou nejkrásnější zdravé zuby!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8895" b="17553"/>
          <a:stretch/>
        </p:blipFill>
        <p:spPr bwMode="auto">
          <a:xfrm>
            <a:off x="2627784" y="4725144"/>
            <a:ext cx="3095625" cy="19673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100598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3068960"/>
            <a:ext cx="85689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Zuby bychom si měly čistit minimálně ráno a večer, nejlépe po každém jídle. 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2060848"/>
            <a:ext cx="56166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Zuby si denně musíme čistit zubním kartáčkem a dentální nití !!! </a:t>
            </a:r>
          </a:p>
        </p:txBody>
      </p:sp>
      <p:sp>
        <p:nvSpPr>
          <p:cNvPr id="5" name="Obdélník 4"/>
          <p:cNvSpPr/>
          <p:nvPr/>
        </p:nvSpPr>
        <p:spPr>
          <a:xfrm>
            <a:off x="2915816" y="692696"/>
            <a:ext cx="313605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993300"/>
                </a:solidFill>
                <a:latin typeface="Arial Black" pitchFamily="34" charset="0"/>
              </a:rPr>
              <a:t>Péče o chrup</a:t>
            </a:r>
          </a:p>
        </p:txBody>
      </p:sp>
      <p:sp>
        <p:nvSpPr>
          <p:cNvPr id="9" name="Obdélník 8"/>
          <p:cNvSpPr/>
          <p:nvPr/>
        </p:nvSpPr>
        <p:spPr>
          <a:xfrm>
            <a:off x="323528" y="3789040"/>
            <a:ext cx="84969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Dokonalost zubů podporuje i vhodná strava – omezit sladkosti !!!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23528" y="4904000"/>
            <a:ext cx="453650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Pěkné rovné zuby -  pokud máme křivé zuby, musíme začít již v dětství- co nejdříve navštívit ortodontickou ambulanci, kde nám zhotoví rovnátko na zuby.</a:t>
            </a:r>
          </a:p>
        </p:txBody>
      </p:sp>
      <p:pic>
        <p:nvPicPr>
          <p:cNvPr id="8194" name="Picture 2" descr="File:Orthobraces - dental braces lower upper jaw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727727"/>
            <a:ext cx="4130102" cy="1729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57870" y="1218574"/>
            <a:ext cx="2497460" cy="1581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83116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2953975"/>
            <a:ext cx="828092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Tak jako má každá z nás jiný tvar nosu, máme i různé tvary prsů. 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Jen velmi malá lehká prsa si uchovají svůj tvar i bez podprsenky.</a:t>
            </a:r>
          </a:p>
          <a:p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Když máme těžká prsa a nepodpíráme je podprsenkou, vazivo se natáhne a prsní svalstvo už nikdy nezíská svůj původní tvar. 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Výsledkem takové módy jsou povadlá prsa. 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Správný tvar většího poprsí by se měl udržovat dobrou podprsenkou.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79712" y="620688"/>
            <a:ext cx="438087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993300"/>
                </a:solidFill>
                <a:latin typeface="Arial Black" pitchFamily="34" charset="0"/>
              </a:rPr>
              <a:t>Prsa a podprsenka</a:t>
            </a:r>
          </a:p>
        </p:txBody>
      </p:sp>
      <p:sp>
        <p:nvSpPr>
          <p:cNvPr id="6" name="Obdélník 5"/>
          <p:cNvSpPr/>
          <p:nvPr/>
        </p:nvSpPr>
        <p:spPr>
          <a:xfrm>
            <a:off x="1907704" y="1340768"/>
            <a:ext cx="49685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Přibližně v 11 - 12 letech se u dívek začínají vyvíjet prsa. </a:t>
            </a:r>
          </a:p>
        </p:txBody>
      </p:sp>
      <p:sp>
        <p:nvSpPr>
          <p:cNvPr id="7" name="Obdélník 6"/>
          <p:cNvSpPr/>
          <p:nvPr/>
        </p:nvSpPr>
        <p:spPr>
          <a:xfrm>
            <a:off x="539552" y="2060848"/>
            <a:ext cx="60486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Pod tenkou halenkou se nám najednou začnou rýsovat prsa a začínáme uvažovat o podprsence. </a:t>
            </a: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4728"/>
          <a:stretch/>
        </p:blipFill>
        <p:spPr bwMode="auto">
          <a:xfrm>
            <a:off x="6648623" y="260648"/>
            <a:ext cx="2171849" cy="2448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13379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23728" y="692696"/>
            <a:ext cx="655272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993300"/>
                </a:solidFill>
                <a:latin typeface="Arial Black" pitchFamily="34" charset="0"/>
              </a:rPr>
              <a:t>Dámské spodní prádlo a gynekologické problémy</a:t>
            </a:r>
          </a:p>
        </p:txBody>
      </p:sp>
      <p:sp>
        <p:nvSpPr>
          <p:cNvPr id="5" name="Obdélník 4"/>
          <p:cNvSpPr/>
          <p:nvPr/>
        </p:nvSpPr>
        <p:spPr>
          <a:xfrm>
            <a:off x="323528" y="1916832"/>
            <a:ext cx="206473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  <a:latin typeface="Arial Black" pitchFamily="34" charset="0"/>
              </a:rPr>
              <a:t>Kalhotky 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3528" y="2492896"/>
            <a:ext cx="23762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klasické, </a:t>
            </a: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s nohavičkami</a:t>
            </a: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tanga</a:t>
            </a:r>
          </a:p>
        </p:txBody>
      </p:sp>
      <p:sp>
        <p:nvSpPr>
          <p:cNvPr id="7" name="Obdélník 6"/>
          <p:cNvSpPr/>
          <p:nvPr/>
        </p:nvSpPr>
        <p:spPr>
          <a:xfrm>
            <a:off x="3203848" y="1988840"/>
            <a:ext cx="156280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  <a:latin typeface="Arial Black" pitchFamily="34" charset="0"/>
              </a:rPr>
              <a:t>Materiál</a:t>
            </a:r>
          </a:p>
        </p:txBody>
      </p:sp>
      <p:sp>
        <p:nvSpPr>
          <p:cNvPr id="9" name="Obdélník 8"/>
          <p:cNvSpPr/>
          <p:nvPr/>
        </p:nvSpPr>
        <p:spPr>
          <a:xfrm>
            <a:off x="3203848" y="2420888"/>
            <a:ext cx="338437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bavlna </a:t>
            </a: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různé směsi </a:t>
            </a: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plně syntetické prádlo, </a:t>
            </a: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bavlna je maximálně na vnitřní straně kalhotek dole</a:t>
            </a:r>
          </a:p>
        </p:txBody>
      </p:sp>
      <p:pic>
        <p:nvPicPr>
          <p:cNvPr id="10242" name="Picture 2" descr="http://upload.wikimedia.org/wikipedia/commons/thumb/8/89/Knickers1.jpg/1024px-Knickers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27350" y="4149080"/>
            <a:ext cx="3921748" cy="2473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82" t="21788" r="12408" b="23606"/>
          <a:stretch/>
        </p:blipFill>
        <p:spPr bwMode="auto">
          <a:xfrm>
            <a:off x="639559" y="4345060"/>
            <a:ext cx="2968337" cy="2081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973404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1840756"/>
            <a:ext cx="590465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Úzký proužek látky, prochází řitní rýhou je lékaři někdy zván jako „dálnice pro mikroby“…pohybem látky se snadno mohou zanést bakterie z řitního otvoru do pochvy a zde přímo způsobit závažnou infekci.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979712" y="922655"/>
            <a:ext cx="6912768" cy="13542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  <a:latin typeface="Arial Black" pitchFamily="34" charset="0"/>
              </a:rPr>
              <a:t>POZOR na kalhotky typu TANGA !!!</a:t>
            </a:r>
          </a:p>
          <a:p>
            <a:endParaRPr lang="cs-CZ" b="1" dirty="0">
              <a:solidFill>
                <a:prstClr val="black"/>
              </a:solidFill>
            </a:endParaRPr>
          </a:p>
          <a:p>
            <a:r>
              <a:rPr lang="cs-CZ" b="1" dirty="0">
                <a:solidFill>
                  <a:prstClr val="black"/>
                </a:solidFill>
              </a:rPr>
              <a:t>Tento typ kalhotek s sebou nese nejvyšší míru zdravotního rizika. 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3528" y="4221088"/>
            <a:ext cx="568863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Těsné prádlo a zejména pod úzkými kalhotami a </a:t>
            </a:r>
            <a:r>
              <a:rPr lang="cs-CZ" b="1" dirty="0" err="1">
                <a:solidFill>
                  <a:prstClr val="black"/>
                </a:solidFill>
              </a:rPr>
              <a:t>džínami</a:t>
            </a:r>
            <a:r>
              <a:rPr lang="cs-CZ" b="1" dirty="0">
                <a:solidFill>
                  <a:prstClr val="black"/>
                </a:solidFill>
              </a:rPr>
              <a:t> tvoří neprodyšnou vrstvu a velmi podporuje vznik poševních mykóz, kvasinkových infekcí a jiných druhů výtoku</a:t>
            </a:r>
          </a:p>
        </p:txBody>
      </p:sp>
      <p:sp>
        <p:nvSpPr>
          <p:cNvPr id="9" name="Obdélník 8"/>
          <p:cNvSpPr/>
          <p:nvPr/>
        </p:nvSpPr>
        <p:spPr>
          <a:xfrm>
            <a:off x="251520" y="6023029"/>
            <a:ext cx="8352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Zejména v letních měsících upřednostňujte sukně a šaty před upnutými džínsy !!!!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800" t="53463" r="24893" b="10564"/>
          <a:stretch/>
        </p:blipFill>
        <p:spPr bwMode="auto">
          <a:xfrm>
            <a:off x="6235321" y="2926610"/>
            <a:ext cx="2757055" cy="22305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39356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1908115"/>
            <a:ext cx="8712968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buFont typeface="Wingdings" pitchFamily="2" charset="2"/>
              <a:buChar char="ü"/>
            </a:pPr>
            <a:r>
              <a:rPr lang="cs-CZ" sz="1400" b="1" dirty="0">
                <a:solidFill>
                  <a:prstClr val="black"/>
                </a:solidFill>
              </a:rPr>
              <a:t>Antiperspirant nebo deodorant používej po každé koupeli a sprchování.</a:t>
            </a:r>
          </a:p>
          <a:p>
            <a:pPr algn="just">
              <a:buFont typeface="Wingdings" pitchFamily="2" charset="2"/>
              <a:buChar char="ü"/>
            </a:pPr>
            <a:endParaRPr lang="cs-CZ" sz="1400" b="1" dirty="0">
              <a:solidFill>
                <a:prstClr val="black"/>
              </a:solidFill>
            </a:endParaRPr>
          </a:p>
          <a:p>
            <a:pPr algn="just">
              <a:buFont typeface="Wingdings" pitchFamily="2" charset="2"/>
              <a:buChar char="ü"/>
            </a:pPr>
            <a:r>
              <a:rPr lang="cs-CZ" sz="1400" b="1" dirty="0">
                <a:solidFill>
                  <a:prstClr val="black"/>
                </a:solidFill>
              </a:rPr>
              <a:t>Použít tyto přípravky můžeš i před spaním.</a:t>
            </a:r>
          </a:p>
          <a:p>
            <a:pPr algn="just">
              <a:buFont typeface="Wingdings" pitchFamily="2" charset="2"/>
              <a:buChar char="ü"/>
            </a:pPr>
            <a:endParaRPr lang="cs-CZ" sz="1400" b="1" dirty="0">
              <a:solidFill>
                <a:prstClr val="black"/>
              </a:solidFill>
            </a:endParaRPr>
          </a:p>
          <a:p>
            <a:pPr algn="just">
              <a:buFont typeface="Wingdings" pitchFamily="2" charset="2"/>
              <a:buChar char="ü"/>
            </a:pPr>
            <a:r>
              <a:rPr lang="cs-CZ" sz="1400" b="1" dirty="0">
                <a:solidFill>
                  <a:prstClr val="black"/>
                </a:solidFill>
              </a:rPr>
              <a:t>Samotné použití těchto přípravků osobní hygienu nenahradí, proto se dennodenně sprchuj.</a:t>
            </a:r>
          </a:p>
          <a:p>
            <a:pPr algn="just">
              <a:buFont typeface="Wingdings" pitchFamily="2" charset="2"/>
              <a:buChar char="ü"/>
            </a:pPr>
            <a:endParaRPr lang="cs-CZ" sz="1400" b="1" dirty="0">
              <a:solidFill>
                <a:prstClr val="black"/>
              </a:solidFill>
            </a:endParaRPr>
          </a:p>
          <a:p>
            <a:pPr algn="just">
              <a:buFont typeface="Wingdings" pitchFamily="2" charset="2"/>
              <a:buChar char="ü"/>
            </a:pPr>
            <a:r>
              <a:rPr lang="cs-CZ" sz="1400" b="1" dirty="0">
                <a:solidFill>
                  <a:prstClr val="black"/>
                </a:solidFill>
              </a:rPr>
              <a:t>Nikdy nespoléhej na to, že ranní účinek deodorantu nebo antiperspirantu vydrží celý den. Některé přípravky jsou sice prezentovány jako celodenní ochrana, ale je to velmi individuální. Cítíš-li tedy, že se příliš potíš a přípravek už nezabírá, klidně jej použij opakovaně.</a:t>
            </a:r>
          </a:p>
          <a:p>
            <a:pPr algn="just">
              <a:buFont typeface="Wingdings" pitchFamily="2" charset="2"/>
              <a:buChar char="ü"/>
            </a:pPr>
            <a:endParaRPr lang="cs-CZ" sz="1400" b="1" dirty="0">
              <a:solidFill>
                <a:prstClr val="black"/>
              </a:solidFill>
            </a:endParaRPr>
          </a:p>
          <a:p>
            <a:pPr algn="just">
              <a:buFont typeface="Wingdings" pitchFamily="2" charset="2"/>
              <a:buChar char="ü"/>
            </a:pPr>
            <a:r>
              <a:rPr lang="cs-CZ" sz="1400" b="1" dirty="0">
                <a:solidFill>
                  <a:prstClr val="black"/>
                </a:solidFill>
              </a:rPr>
              <a:t>U těchto přípravků je to stejné jako u jiných kosmetických výrobků; o žádném se nedá říct, že stoprocentně vyhovuje každému. Po aplikaci některého přípravku se na kůži může objevit podráždění, začervenání, pálení apod., zkrátka alergická reakce.</a:t>
            </a:r>
          </a:p>
          <a:p>
            <a:pPr algn="just">
              <a:buFont typeface="Wingdings" pitchFamily="2" charset="2"/>
              <a:buChar char="ü"/>
            </a:pPr>
            <a:endParaRPr lang="cs-CZ" sz="1400" b="1" dirty="0">
              <a:solidFill>
                <a:prstClr val="black"/>
              </a:solidFill>
            </a:endParaRPr>
          </a:p>
          <a:p>
            <a:pPr algn="just">
              <a:buFont typeface="Wingdings" pitchFamily="2" charset="2"/>
              <a:buChar char="ü"/>
            </a:pPr>
            <a:r>
              <a:rPr lang="cs-CZ" sz="1400" b="1" dirty="0">
                <a:solidFill>
                  <a:prstClr val="black"/>
                </a:solidFill>
              </a:rPr>
              <a:t>Nos čisté oblečení. I látka totiž absorbuje tělesný pach. Pokud se osprchuješ, ale oblečeš dříve zapocené oblečení, pachu se nezbavíš. </a:t>
            </a:r>
          </a:p>
          <a:p>
            <a:pPr algn="just">
              <a:buFont typeface="Wingdings" pitchFamily="2" charset="2"/>
              <a:buChar char="ü"/>
            </a:pPr>
            <a:endParaRPr lang="cs-CZ" sz="1400" b="1" dirty="0">
              <a:solidFill>
                <a:prstClr val="black"/>
              </a:solidFill>
            </a:endParaRPr>
          </a:p>
          <a:p>
            <a:pPr algn="just">
              <a:buFont typeface="Wingdings" pitchFamily="2" charset="2"/>
              <a:buChar char="ü"/>
            </a:pPr>
            <a:r>
              <a:rPr lang="cs-CZ" sz="1400" b="1" dirty="0">
                <a:solidFill>
                  <a:prstClr val="black"/>
                </a:solidFill>
              </a:rPr>
              <a:t>Měla bys hodně pít. Tvůj organismus potřebuje pro své zdraví 2,5 - 3 litry tekutin denně. Pocení nezabráníš ani tím, že nebudeš pít, spíš si nedostatkem tekutin můžeš způsobit bolesti hlavy, nevolnost a řadu dalších problémů. Pít bys proto měla, i když nemáš žízeň.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03848" y="620688"/>
            <a:ext cx="294907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993300"/>
                </a:solidFill>
                <a:latin typeface="Arial Black" pitchFamily="34" charset="0"/>
              </a:rPr>
              <a:t>Nezapomeň!</a:t>
            </a:r>
          </a:p>
        </p:txBody>
      </p:sp>
    </p:spTree>
    <p:extLst>
      <p:ext uri="{BB962C8B-B14F-4D97-AF65-F5344CB8AC3E}">
        <p14:creationId xmlns:p14="http://schemas.microsoft.com/office/powerpoint/2010/main" xmlns="" val="1530780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2348880"/>
            <a:ext cx="842493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Každou z nás to jednou potká. </a:t>
            </a:r>
          </a:p>
          <a:p>
            <a:pPr>
              <a:buFont typeface="Wingdings" pitchFamily="2" charset="2"/>
              <a:buChar char="ü"/>
            </a:pPr>
            <a:endParaRPr lang="cs-CZ" dirty="0">
              <a:solidFill>
                <a:prstClr val="black"/>
              </a:solidFill>
              <a:latin typeface="Arial Black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Některou dříve, některou později. </a:t>
            </a:r>
          </a:p>
          <a:p>
            <a:pPr>
              <a:buFont typeface="Wingdings" pitchFamily="2" charset="2"/>
              <a:buChar char="ü"/>
            </a:pPr>
            <a:endParaRPr lang="cs-CZ" dirty="0">
              <a:solidFill>
                <a:prstClr val="black"/>
              </a:solidFill>
              <a:latin typeface="Arial Black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Každá z nás ale jednou objeví pár krvavých</a:t>
            </a:r>
          </a:p>
          <a:p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   kapiček na spodním prádle. </a:t>
            </a:r>
          </a:p>
          <a:p>
            <a:pPr>
              <a:buFont typeface="Wingdings" pitchFamily="2" charset="2"/>
              <a:buChar char="ü"/>
            </a:pPr>
            <a:endParaRPr lang="cs-CZ" dirty="0">
              <a:solidFill>
                <a:prstClr val="black"/>
              </a:solidFill>
              <a:latin typeface="Arial Black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Víme, že se z nás konečně stává žena.</a:t>
            </a:r>
          </a:p>
          <a:p>
            <a:pPr>
              <a:buFont typeface="Wingdings" pitchFamily="2" charset="2"/>
              <a:buChar char="ü"/>
            </a:pPr>
            <a:endParaRPr lang="cs-CZ" dirty="0">
              <a:solidFill>
                <a:prstClr val="black"/>
              </a:solidFill>
              <a:latin typeface="Arial Black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Ty méně poučené mohou být velice</a:t>
            </a:r>
          </a:p>
          <a:p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  zmatené. </a:t>
            </a:r>
          </a:p>
          <a:p>
            <a:pPr>
              <a:buFont typeface="Wingdings" pitchFamily="2" charset="2"/>
              <a:buChar char="ü"/>
            </a:pPr>
            <a:endParaRPr lang="cs-CZ" dirty="0">
              <a:solidFill>
                <a:prstClr val="black"/>
              </a:solidFill>
              <a:latin typeface="Arial Black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Menstruaci je nejlépe si zaznamenávat </a:t>
            </a:r>
          </a:p>
          <a:p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 do menstruačního kalendáře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123728" y="836712"/>
            <a:ext cx="64807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rgbClr val="993300"/>
                </a:solidFill>
                <a:latin typeface="Arial Black" pitchFamily="34" charset="0"/>
              </a:rPr>
              <a:t>Menstruace </a:t>
            </a:r>
          </a:p>
          <a:p>
            <a:pPr algn="ctr"/>
            <a:r>
              <a:rPr lang="cs-CZ" sz="3200" b="1" dirty="0">
                <a:solidFill>
                  <a:srgbClr val="993300"/>
                </a:solidFill>
                <a:latin typeface="Arial Black" pitchFamily="34" charset="0"/>
              </a:rPr>
              <a:t>měsíčky – cyklus - perioda</a:t>
            </a: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8895" b="17105"/>
          <a:stretch/>
        </p:blipFill>
        <p:spPr bwMode="auto">
          <a:xfrm>
            <a:off x="5868144" y="4653136"/>
            <a:ext cx="3095625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23741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1907704" y="692696"/>
            <a:ext cx="7236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993300"/>
                </a:solidFill>
                <a:latin typeface="Arial Black" pitchFamily="34" charset="0"/>
              </a:rPr>
              <a:t>Jak to vypadá v našem těle ???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51270" y="1700808"/>
            <a:ext cx="4859696" cy="451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2762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1700808"/>
            <a:ext cx="8424936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Bledost v obličeji - příčinou může být únava.</a:t>
            </a:r>
          </a:p>
          <a:p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Bolesti v podbřišku.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Zvýšená nervozita (spraví to vitamíny, pobyt na čerstvém vzduchu apod.)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Zhoršení akné - důvodem jsou hormony,ale také stres a špatná strava</a:t>
            </a:r>
          </a:p>
          <a:p>
            <a:r>
              <a:rPr lang="cs-CZ" b="1" dirty="0">
                <a:solidFill>
                  <a:prstClr val="black"/>
                </a:solidFill>
              </a:rPr>
              <a:t>   změny nálad.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prstClr val="black"/>
                </a:solidFill>
              </a:rPr>
              <a:t>Nafouknutí - příčinou </a:t>
            </a:r>
            <a:r>
              <a:rPr lang="cs-CZ" b="1" dirty="0">
                <a:solidFill>
                  <a:prstClr val="black"/>
                </a:solidFill>
              </a:rPr>
              <a:t>je, že tělo před menstruací zadržuje více tekutin v tkáních než obvykle.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Může nastat i přechodný přírůstek na váze.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Doporučuje se omezit slané potraviny,nikoliv přestat pít.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Citlivost prsou.</a:t>
            </a:r>
          </a:p>
        </p:txBody>
      </p:sp>
      <p:sp>
        <p:nvSpPr>
          <p:cNvPr id="4" name="Obdélník 3"/>
          <p:cNvSpPr/>
          <p:nvPr/>
        </p:nvSpPr>
        <p:spPr>
          <a:xfrm>
            <a:off x="1907704" y="548680"/>
            <a:ext cx="640871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993300"/>
                </a:solidFill>
                <a:latin typeface="Arial Black" pitchFamily="34" charset="0"/>
              </a:rPr>
              <a:t>Co mohu na sobě pozorovat během menstruace a před ní.</a:t>
            </a:r>
          </a:p>
        </p:txBody>
      </p:sp>
    </p:spTree>
    <p:extLst>
      <p:ext uri="{BB962C8B-B14F-4D97-AF65-F5344CB8AC3E}">
        <p14:creationId xmlns:p14="http://schemas.microsoft.com/office/powerpoint/2010/main" xmlns="" val="1895325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2420888"/>
            <a:ext cx="4572000" cy="3170099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sz="2000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sz="2000" b="1" dirty="0">
                <a:solidFill>
                  <a:prstClr val="black"/>
                </a:solidFill>
              </a:rPr>
              <a:t>    dostatečný spánek</a:t>
            </a:r>
          </a:p>
          <a:p>
            <a:pPr>
              <a:buFont typeface="Wingdings" pitchFamily="2" charset="2"/>
              <a:buChar char="ü"/>
            </a:pPr>
            <a:endParaRPr lang="cs-CZ" sz="2000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sz="2000" b="1" dirty="0">
                <a:solidFill>
                  <a:prstClr val="black"/>
                </a:solidFill>
              </a:rPr>
              <a:t>    strava bohatá na bílkoviny</a:t>
            </a:r>
          </a:p>
          <a:p>
            <a:pPr>
              <a:buFont typeface="Wingdings" pitchFamily="2" charset="2"/>
              <a:buChar char="ü"/>
            </a:pPr>
            <a:endParaRPr lang="cs-CZ" sz="2000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sz="2000" b="1" dirty="0">
                <a:solidFill>
                  <a:prstClr val="black"/>
                </a:solidFill>
              </a:rPr>
              <a:t>    ovoce a zeleninu</a:t>
            </a:r>
          </a:p>
          <a:p>
            <a:pPr>
              <a:buFont typeface="Wingdings" pitchFamily="2" charset="2"/>
              <a:buChar char="ü"/>
            </a:pPr>
            <a:endParaRPr lang="cs-CZ" sz="2000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sz="2000" b="1" dirty="0">
                <a:solidFill>
                  <a:prstClr val="black"/>
                </a:solidFill>
              </a:rPr>
              <a:t>    omezení příliš kořeněných jídel</a:t>
            </a:r>
          </a:p>
          <a:p>
            <a:pPr>
              <a:buFont typeface="Wingdings" pitchFamily="2" charset="2"/>
              <a:buChar char="ü"/>
            </a:pPr>
            <a:endParaRPr lang="cs-CZ" sz="2000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sz="2000" b="1" dirty="0">
                <a:solidFill>
                  <a:prstClr val="black"/>
                </a:solidFill>
              </a:rPr>
              <a:t>    pobyt na čerstvém vzduchu</a:t>
            </a:r>
          </a:p>
        </p:txBody>
      </p:sp>
      <p:sp>
        <p:nvSpPr>
          <p:cNvPr id="4" name="Obdélník 3"/>
          <p:cNvSpPr/>
          <p:nvPr/>
        </p:nvSpPr>
        <p:spPr>
          <a:xfrm>
            <a:off x="1979712" y="1484784"/>
            <a:ext cx="63367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Snažte se během menstruace dodržovat zásady správné životosprávy: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347864" y="764704"/>
            <a:ext cx="3744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993300"/>
                </a:solidFill>
                <a:latin typeface="Arial Black" pitchFamily="34" charset="0"/>
              </a:rPr>
              <a:t>Menstruace</a:t>
            </a: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435" b="18894"/>
          <a:stretch/>
        </p:blipFill>
        <p:spPr bwMode="auto">
          <a:xfrm>
            <a:off x="5520980" y="2369111"/>
            <a:ext cx="3095625" cy="19710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5" name="Picture 5" descr="krásné,šaty,energie,fotolia,volnost,štěstí,zdravé,kopce,volný čas,životní styl,louky,relaxace,víkend,mladé ženy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209" b="17448"/>
          <a:stretch/>
        </p:blipFill>
        <p:spPr bwMode="auto">
          <a:xfrm>
            <a:off x="5492024" y="4579605"/>
            <a:ext cx="3095625" cy="2022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96547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691680" y="1502688"/>
            <a:ext cx="5544616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b="1" dirty="0">
                <a:solidFill>
                  <a:prstClr val="black"/>
                </a:solidFill>
              </a:rPr>
              <a:t>denně se sprchujte</a:t>
            </a:r>
          </a:p>
          <a:p>
            <a:pPr marL="342900" indent="-342900">
              <a:buFont typeface="+mj-lt"/>
              <a:buAutoNum type="arabicPeriod"/>
            </a:pPr>
            <a:endParaRPr lang="cs-CZ" b="1" dirty="0">
              <a:solidFill>
                <a:prstClr val="black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>
                <a:solidFill>
                  <a:prstClr val="black"/>
                </a:solidFill>
              </a:rPr>
              <a:t>nesedejte do vany</a:t>
            </a:r>
          </a:p>
          <a:p>
            <a:pPr marL="342900" indent="-342900">
              <a:buFont typeface="+mj-lt"/>
              <a:buAutoNum type="arabicPeriod"/>
            </a:pPr>
            <a:endParaRPr lang="cs-CZ" b="1" dirty="0">
              <a:solidFill>
                <a:prstClr val="black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>
                <a:solidFill>
                  <a:prstClr val="black"/>
                </a:solidFill>
              </a:rPr>
              <a:t>nechoďte do bazénů</a:t>
            </a:r>
          </a:p>
          <a:p>
            <a:pPr marL="342900" indent="-342900">
              <a:buFont typeface="+mj-lt"/>
              <a:buAutoNum type="arabicPeriod"/>
            </a:pPr>
            <a:endParaRPr lang="cs-CZ" b="1" dirty="0">
              <a:solidFill>
                <a:prstClr val="black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>
                <a:solidFill>
                  <a:prstClr val="black"/>
                </a:solidFill>
              </a:rPr>
              <a:t>dávejte přednost bavlněnému prádlu</a:t>
            </a:r>
          </a:p>
          <a:p>
            <a:pPr marL="342900" indent="-342900">
              <a:buFont typeface="+mj-lt"/>
              <a:buAutoNum type="arabicPeriod"/>
            </a:pPr>
            <a:endParaRPr lang="cs-CZ" b="1" dirty="0">
              <a:solidFill>
                <a:prstClr val="black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>
                <a:solidFill>
                  <a:prstClr val="black"/>
                </a:solidFill>
              </a:rPr>
              <a:t>kalhotky musí být volné</a:t>
            </a:r>
          </a:p>
          <a:p>
            <a:pPr marL="342900" indent="-342900">
              <a:buFont typeface="+mj-lt"/>
              <a:buAutoNum type="arabicPeriod"/>
            </a:pPr>
            <a:endParaRPr lang="cs-CZ" b="1" dirty="0">
              <a:solidFill>
                <a:prstClr val="black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>
                <a:solidFill>
                  <a:prstClr val="black"/>
                </a:solidFill>
              </a:rPr>
              <a:t>berte denně čisté kalhotky</a:t>
            </a:r>
          </a:p>
          <a:p>
            <a:pPr marL="342900" indent="-342900">
              <a:buFont typeface="+mj-lt"/>
              <a:buAutoNum type="arabicPeriod"/>
            </a:pPr>
            <a:endParaRPr lang="cs-CZ" b="1" dirty="0">
              <a:solidFill>
                <a:prstClr val="black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>
                <a:solidFill>
                  <a:prstClr val="black"/>
                </a:solidFill>
              </a:rPr>
              <a:t>každé zašpiněné kalhotky vyměňte</a:t>
            </a:r>
          </a:p>
          <a:p>
            <a:pPr marL="342900" indent="-342900">
              <a:buFont typeface="+mj-lt"/>
              <a:buAutoNum type="arabicPeriod"/>
            </a:pPr>
            <a:endParaRPr lang="cs-CZ" b="1" dirty="0">
              <a:solidFill>
                <a:prstClr val="black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>
                <a:solidFill>
                  <a:prstClr val="black"/>
                </a:solidFill>
              </a:rPr>
              <a:t>vložky balte do papíru</a:t>
            </a:r>
          </a:p>
          <a:p>
            <a:pPr marL="342900" indent="-342900">
              <a:buFont typeface="+mj-lt"/>
              <a:buAutoNum type="arabicPeriod"/>
            </a:pPr>
            <a:endParaRPr lang="cs-CZ" b="1" dirty="0">
              <a:solidFill>
                <a:prstClr val="black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>
                <a:solidFill>
                  <a:prstClr val="black"/>
                </a:solidFill>
              </a:rPr>
              <a:t>odhazuje vložky do odpadkového koše</a:t>
            </a:r>
          </a:p>
          <a:p>
            <a:pPr marL="342900" indent="-342900">
              <a:buFont typeface="+mj-lt"/>
              <a:buAutoNum type="arabicPeriod"/>
            </a:pPr>
            <a:endParaRPr lang="cs-CZ" b="1" dirty="0">
              <a:solidFill>
                <a:prstClr val="black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>
                <a:solidFill>
                  <a:prstClr val="black"/>
                </a:solidFill>
              </a:rPr>
              <a:t>nikdy ne do záchodu !!!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339752" y="755993"/>
            <a:ext cx="52565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993300"/>
                </a:solidFill>
                <a:latin typeface="Arial Black" pitchFamily="34" charset="0"/>
              </a:rPr>
              <a:t>V době  menstruace.</a:t>
            </a:r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882774"/>
            <a:ext cx="2347237" cy="3706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3533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4494019"/>
            <a:ext cx="8496944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>
              <a:solidFill>
                <a:prstClr val="black"/>
              </a:solidFill>
              <a:latin typeface="Arial Black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MENSTRUACE NENÍ PROBLÉM! </a:t>
            </a:r>
          </a:p>
          <a:p>
            <a:endParaRPr lang="cs-CZ" dirty="0">
              <a:solidFill>
                <a:prstClr val="black"/>
              </a:solidFill>
              <a:latin typeface="Arial Black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MENSTRUACE JE  JEDNÍM ZE ZNAKŮ ŽENY !</a:t>
            </a:r>
          </a:p>
          <a:p>
            <a:endParaRPr lang="cs-CZ" dirty="0">
              <a:solidFill>
                <a:prstClr val="black"/>
              </a:solidFill>
              <a:latin typeface="Arial Black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Začíná s nastupující hormonální aktivitou vaječníků a je obdobím přeměny v dospělou ženu.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483768" y="620688"/>
            <a:ext cx="64807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rgbClr val="993300"/>
                </a:solidFill>
                <a:latin typeface="Arial Black" pitchFamily="34" charset="0"/>
              </a:rPr>
              <a:t>Menstruace </a:t>
            </a:r>
          </a:p>
          <a:p>
            <a:pPr algn="ctr"/>
            <a:r>
              <a:rPr lang="cs-CZ" sz="3200" b="1" dirty="0">
                <a:solidFill>
                  <a:srgbClr val="993300"/>
                </a:solidFill>
                <a:latin typeface="Arial Black" pitchFamily="34" charset="0"/>
              </a:rPr>
              <a:t>měsíčky – cyklus - perioda</a:t>
            </a:r>
          </a:p>
        </p:txBody>
      </p:sp>
      <p:sp>
        <p:nvSpPr>
          <p:cNvPr id="5" name="Obdélník 4"/>
          <p:cNvSpPr/>
          <p:nvPr/>
        </p:nvSpPr>
        <p:spPr>
          <a:xfrm>
            <a:off x="323528" y="1844824"/>
            <a:ext cx="835292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  <a:latin typeface="Arial Black" pitchFamily="34" charset="0"/>
              </a:rPr>
              <a:t>Měsíčky nejsou nemoc, je to normální fyziologický projev ženského organismu.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5536" y="3780329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  <a:latin typeface="Arial Black" pitchFamily="34" charset="0"/>
              </a:rPr>
              <a:t>Takže holky :</a:t>
            </a:r>
          </a:p>
        </p:txBody>
      </p:sp>
      <p:pic>
        <p:nvPicPr>
          <p:cNvPr id="17411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105" b="21133"/>
          <a:stretch/>
        </p:blipFill>
        <p:spPr bwMode="auto">
          <a:xfrm>
            <a:off x="5146558" y="2896373"/>
            <a:ext cx="3543931" cy="21888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19799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483768" y="476672"/>
            <a:ext cx="51845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solidFill>
                  <a:srgbClr val="993300"/>
                </a:solidFill>
                <a:latin typeface="Arial Black" pitchFamily="34" charset="0"/>
              </a:rPr>
              <a:t>Hygiena při menstruaci</a:t>
            </a:r>
          </a:p>
          <a:p>
            <a:pPr algn="ctr"/>
            <a:r>
              <a:rPr lang="cs-CZ" sz="2800" dirty="0">
                <a:solidFill>
                  <a:srgbClr val="993300"/>
                </a:solidFill>
                <a:latin typeface="Arial Black" pitchFamily="34" charset="0"/>
              </a:rPr>
              <a:t> – intimní hygiena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11560" y="1772816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Pravidelné sprchování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3933056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prstClr val="black"/>
                </a:solidFill>
                <a:latin typeface="Arial Black" pitchFamily="34" charset="0"/>
              </a:rPr>
              <a:t>Pravidelné používání a  výměna hygienických potřeb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580112" y="4305870"/>
            <a:ext cx="33123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prstClr val="black"/>
                </a:solidFill>
                <a:latin typeface="Arial Black" pitchFamily="34" charset="0"/>
              </a:rPr>
              <a:t>Vhodné oblečení – prodyšné a kvalitní spodní prádlo</a:t>
            </a:r>
          </a:p>
        </p:txBody>
      </p: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5301208"/>
            <a:ext cx="2786061" cy="1309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7" name="Diagram 16"/>
          <p:cNvGraphicFramePr/>
          <p:nvPr/>
        </p:nvGraphicFramePr>
        <p:xfrm>
          <a:off x="4860032" y="1556792"/>
          <a:ext cx="3672408" cy="25545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482" name="Picture 2" descr="File:Ajilee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8356" y="2142148"/>
            <a:ext cx="129326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45414" y="4603365"/>
            <a:ext cx="2676707" cy="20075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916566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2368817"/>
            <a:ext cx="59766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Vyhni se používání mýdel !!! </a:t>
            </a:r>
          </a:p>
        </p:txBody>
      </p:sp>
      <p:sp>
        <p:nvSpPr>
          <p:cNvPr id="7" name="Obdélník 6"/>
          <p:cNvSpPr/>
          <p:nvPr/>
        </p:nvSpPr>
        <p:spPr>
          <a:xfrm>
            <a:off x="179512" y="2974110"/>
            <a:ext cx="76328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Obyčejným mýdlem si můžeš narušit vnitřní prostředí.</a:t>
            </a:r>
          </a:p>
        </p:txBody>
      </p:sp>
      <p:sp>
        <p:nvSpPr>
          <p:cNvPr id="8" name="Obdélník 7"/>
          <p:cNvSpPr/>
          <p:nvPr/>
        </p:nvSpPr>
        <p:spPr>
          <a:xfrm>
            <a:off x="179512" y="3579403"/>
            <a:ext cx="776249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Tvůj organismus pak bude náchylnější k různým pohlavním nemocem (záněty a plísně).</a:t>
            </a:r>
          </a:p>
        </p:txBody>
      </p:sp>
      <p:sp>
        <p:nvSpPr>
          <p:cNvPr id="9" name="Obdélník 8"/>
          <p:cNvSpPr/>
          <p:nvPr/>
        </p:nvSpPr>
        <p:spPr>
          <a:xfrm>
            <a:off x="179512" y="5066988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Můžeš však použít speciální jemné mýdlo či gel pro intimní hygienu nebo používej dětské mýdlo.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79512" y="5949280"/>
            <a:ext cx="562160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Vyhni se rozhodně mycí houbě !!!!!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79512" y="1763524"/>
            <a:ext cx="72728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Při menstruaci se sprchuj minimálně 1x za den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79512" y="4461695"/>
            <a:ext cx="83529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Pouze proudem vlažné vody si omyj vnější pohlavní orgány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55576" y="476672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>
                <a:solidFill>
                  <a:srgbClr val="993300"/>
                </a:solidFill>
                <a:latin typeface="Arial Black" pitchFamily="34" charset="0"/>
              </a:rPr>
              <a:t>Pravidelné sprchování</a:t>
            </a:r>
          </a:p>
        </p:txBody>
      </p:sp>
    </p:spTree>
    <p:extLst>
      <p:ext uri="{BB962C8B-B14F-4D97-AF65-F5344CB8AC3E}">
        <p14:creationId xmlns:p14="http://schemas.microsoft.com/office/powerpoint/2010/main" xmlns="" val="3034847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692696"/>
            <a:ext cx="7488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prstClr val="black"/>
                </a:solidFill>
                <a:cs typeface="Arial" pitchFamily="34" charset="0"/>
              </a:rPr>
              <a:t>Zase na tebe přišly </a:t>
            </a:r>
            <a:r>
              <a:rPr lang="cs-CZ" sz="4000" b="1" u="sng" dirty="0">
                <a:solidFill>
                  <a:prstClr val="black"/>
                </a:solidFill>
                <a:cs typeface="Arial" pitchFamily="34" charset="0"/>
              </a:rPr>
              <a:t>TVÉ dny</a:t>
            </a:r>
            <a:r>
              <a:rPr lang="cs-CZ" sz="4000" b="1" dirty="0">
                <a:solidFill>
                  <a:prstClr val="black"/>
                </a:solidFill>
                <a:cs typeface="Arial" pitchFamily="34" charset="0"/>
              </a:rPr>
              <a:t>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771800" y="1424970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C00000"/>
                </a:solidFill>
                <a:latin typeface="Arial Black" pitchFamily="34" charset="0"/>
              </a:rPr>
              <a:t>Neděs se !!!!</a:t>
            </a:r>
          </a:p>
        </p:txBody>
      </p:sp>
      <p:sp>
        <p:nvSpPr>
          <p:cNvPr id="5" name="Obdélník 4"/>
          <p:cNvSpPr/>
          <p:nvPr/>
        </p:nvSpPr>
        <p:spPr>
          <a:xfrm>
            <a:off x="611560" y="2128788"/>
            <a:ext cx="813690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  <a:cs typeface="Arial" pitchFamily="34" charset="0"/>
              </a:rPr>
              <a:t>Budeš-li dodržovat zásady správné hygieny, budeš se cítit stejně fit, jako kdykoliv jindy. </a:t>
            </a:r>
          </a:p>
          <a:p>
            <a:endParaRPr lang="cs-CZ" b="1" dirty="0">
              <a:solidFill>
                <a:prstClr val="black"/>
              </a:solidFill>
              <a:cs typeface="Arial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  <a:cs typeface="Arial" pitchFamily="34" charset="0"/>
              </a:rPr>
              <a:t>Dnes seženeš spoustu nejrůznějších moderních pomůcek a prostředků pro intimní hygienu 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  <a:cs typeface="Arial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  <a:cs typeface="Arial" pitchFamily="34" charset="0"/>
              </a:rPr>
              <a:t> Pojď zjistit, na co všechno slouží, co je pro tebe lepší a jak se co používá!</a:t>
            </a:r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480197"/>
            <a:ext cx="3548063" cy="2189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6243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67744" y="980728"/>
            <a:ext cx="64807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993300"/>
                </a:solidFill>
                <a:latin typeface="Arial Black" pitchFamily="34" charset="0"/>
              </a:rPr>
              <a:t>Hygienické potřeby při menstruaci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85025" y="2420888"/>
            <a:ext cx="640871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Menstruační vložky</a:t>
            </a:r>
          </a:p>
          <a:p>
            <a:pPr>
              <a:buFont typeface="Wingdings" pitchFamily="2" charset="2"/>
              <a:buChar char="ü"/>
            </a:pPr>
            <a:endParaRPr lang="cs-CZ" dirty="0">
              <a:solidFill>
                <a:prstClr val="black"/>
              </a:solidFill>
              <a:latin typeface="Arial Black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Menstruační tampony</a:t>
            </a:r>
          </a:p>
          <a:p>
            <a:pPr>
              <a:buFont typeface="Wingdings" pitchFamily="2" charset="2"/>
              <a:buChar char="ü"/>
            </a:pPr>
            <a:endParaRPr lang="cs-CZ" dirty="0">
              <a:solidFill>
                <a:prstClr val="black"/>
              </a:solidFill>
              <a:latin typeface="Arial Black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Slipové vložky</a:t>
            </a:r>
          </a:p>
          <a:p>
            <a:pPr>
              <a:buFont typeface="Wingdings" pitchFamily="2" charset="2"/>
              <a:buChar char="ü"/>
            </a:pPr>
            <a:endParaRPr lang="cs-CZ" dirty="0">
              <a:solidFill>
                <a:prstClr val="black"/>
              </a:solidFill>
              <a:latin typeface="Arial Black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Hygienické vlhčené kapesníčky</a:t>
            </a: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2773" y="2420888"/>
            <a:ext cx="3161928" cy="23714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17008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9"/>
          <p:cNvSpPr txBox="1">
            <a:spLocks noChangeArrowheads="1"/>
          </p:cNvSpPr>
          <p:nvPr/>
        </p:nvSpPr>
        <p:spPr bwMode="auto">
          <a:xfrm>
            <a:off x="503040" y="1124744"/>
            <a:ext cx="8640960" cy="29546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2800" b="1" dirty="0">
                <a:solidFill>
                  <a:srgbClr val="993300"/>
                </a:solidFill>
                <a:latin typeface="Arial Black" pitchFamily="34" charset="0"/>
              </a:rPr>
              <a:t>Menstruační vložka</a:t>
            </a:r>
          </a:p>
          <a:p>
            <a:endParaRPr lang="cs-CZ" sz="1400" b="1" dirty="0">
              <a:solidFill>
                <a:prstClr val="white"/>
              </a:solidFill>
              <a:latin typeface="Arial Black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1600" b="1" dirty="0">
                <a:solidFill>
                  <a:prstClr val="black"/>
                </a:solidFill>
                <a:latin typeface="Arial Black" pitchFamily="34" charset="0"/>
              </a:rPr>
              <a:t>Slouží k zachycování krve při menstruaci</a:t>
            </a:r>
          </a:p>
          <a:p>
            <a:pPr>
              <a:buFont typeface="Wingdings" pitchFamily="2" charset="2"/>
              <a:buChar char="ü"/>
            </a:pPr>
            <a:endParaRPr lang="cs-CZ" sz="1600" dirty="0">
              <a:solidFill>
                <a:prstClr val="black"/>
              </a:solidFill>
              <a:latin typeface="Arial Black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1600" dirty="0">
                <a:solidFill>
                  <a:prstClr val="black"/>
                </a:solidFill>
                <a:latin typeface="Arial Black" pitchFamily="34" charset="0"/>
              </a:rPr>
              <a:t>Používá se jako ochrana před menstruačním krvácením po celou dobu   </a:t>
            </a:r>
          </a:p>
          <a:p>
            <a:r>
              <a:rPr lang="cs-CZ" sz="1600" dirty="0">
                <a:solidFill>
                  <a:prstClr val="black"/>
                </a:solidFill>
                <a:latin typeface="Arial Black" pitchFamily="34" charset="0"/>
              </a:rPr>
              <a:t>   menstruace.</a:t>
            </a:r>
          </a:p>
          <a:p>
            <a:endParaRPr lang="cs-CZ" sz="1600" dirty="0">
              <a:solidFill>
                <a:prstClr val="black"/>
              </a:solidFill>
              <a:latin typeface="Arial Black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1600" dirty="0">
                <a:solidFill>
                  <a:prstClr val="black"/>
                </a:solidFill>
                <a:latin typeface="Arial Black" pitchFamily="34" charset="0"/>
              </a:rPr>
              <a:t>Měnit maximálně po 4 hodinách</a:t>
            </a:r>
          </a:p>
          <a:p>
            <a:pPr>
              <a:buFont typeface="Wingdings" pitchFamily="2" charset="2"/>
              <a:buChar char="ü"/>
            </a:pPr>
            <a:endParaRPr lang="cs-CZ" sz="1600" dirty="0">
              <a:solidFill>
                <a:prstClr val="black"/>
              </a:solidFill>
              <a:latin typeface="Arial Black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1600" dirty="0">
                <a:solidFill>
                  <a:prstClr val="black"/>
                </a:solidFill>
                <a:latin typeface="Arial Black" pitchFamily="34" charset="0"/>
              </a:rPr>
              <a:t>Po použití se vyhazují !!</a:t>
            </a:r>
          </a:p>
          <a:p>
            <a:pPr>
              <a:buFont typeface="Wingdings" pitchFamily="2" charset="2"/>
              <a:buChar char="ü"/>
            </a:pPr>
            <a:endParaRPr lang="cs-CZ" sz="1600" dirty="0">
              <a:solidFill>
                <a:prstClr val="black"/>
              </a:solidFill>
              <a:latin typeface="Arial Black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436096" y="2780928"/>
            <a:ext cx="27238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prstClr val="black"/>
                </a:solidFill>
                <a:cs typeface="Arial" pitchFamily="34" charset="0"/>
              </a:rPr>
              <a:t>Vložky? Které si vybrat?</a:t>
            </a:r>
          </a:p>
        </p:txBody>
      </p:sp>
      <p:sp>
        <p:nvSpPr>
          <p:cNvPr id="9" name="Obdélník 8"/>
          <p:cNvSpPr/>
          <p:nvPr/>
        </p:nvSpPr>
        <p:spPr>
          <a:xfrm>
            <a:off x="4355976" y="616704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cs typeface="Arial" pitchFamily="34" charset="0"/>
              </a:rPr>
              <a:t>Po pár zkušenostech jistě sama přijdeš na to, co vyhovuje právě tobě!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4981" y="3381553"/>
            <a:ext cx="3713990" cy="2785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13790168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6"/>
          <p:cNvSpPr txBox="1">
            <a:spLocks noChangeArrowheads="1"/>
          </p:cNvSpPr>
          <p:nvPr/>
        </p:nvSpPr>
        <p:spPr bwMode="auto">
          <a:xfrm>
            <a:off x="1763688" y="548680"/>
            <a:ext cx="460851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993300"/>
                </a:solidFill>
                <a:latin typeface="Arial Black" pitchFamily="34" charset="0"/>
              </a:rPr>
              <a:t>Slipové vložky – INTIMKY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5536" y="3861048"/>
            <a:ext cx="8064896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1600" b="1" dirty="0">
                <a:solidFill>
                  <a:prstClr val="black"/>
                </a:solidFill>
                <a:latin typeface="Arial Black" pitchFamily="34" charset="0"/>
                <a:cs typeface="Arial" pitchFamily="34" charset="0"/>
              </a:rPr>
              <a:t>Mnoho dívek používá ve dnech  mimo menstruace – dívka se cítí svěží  a při menším výtoku chrání spodní prádlo</a:t>
            </a:r>
          </a:p>
        </p:txBody>
      </p:sp>
      <p:sp>
        <p:nvSpPr>
          <p:cNvPr id="7" name="Obdélník 6"/>
          <p:cNvSpPr/>
          <p:nvPr/>
        </p:nvSpPr>
        <p:spPr>
          <a:xfrm>
            <a:off x="395536" y="1866310"/>
            <a:ext cx="2911695" cy="338554"/>
          </a:xfrm>
          <a:prstGeom prst="rect">
            <a:avLst/>
          </a:prstGeom>
        </p:spPr>
        <p:txBody>
          <a:bodyPr wrap="none" anchor="ctr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1600" dirty="0">
                <a:solidFill>
                  <a:prstClr val="black"/>
                </a:solidFill>
                <a:latin typeface="Arial Black" pitchFamily="34" charset="0"/>
              </a:rPr>
              <a:t>Extra malinkaté vložky</a:t>
            </a:r>
          </a:p>
        </p:txBody>
      </p:sp>
      <p:sp>
        <p:nvSpPr>
          <p:cNvPr id="8" name="Obdélník 7"/>
          <p:cNvSpPr/>
          <p:nvPr/>
        </p:nvSpPr>
        <p:spPr>
          <a:xfrm>
            <a:off x="395536" y="2649106"/>
            <a:ext cx="8352928" cy="584775"/>
          </a:xfrm>
          <a:prstGeom prst="rect">
            <a:avLst/>
          </a:prstGeom>
        </p:spPr>
        <p:txBody>
          <a:bodyPr wrap="square" anchor="ctr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1600" dirty="0" err="1">
                <a:solidFill>
                  <a:prstClr val="black"/>
                </a:solidFill>
                <a:latin typeface="Arial Black" pitchFamily="34" charset="0"/>
              </a:rPr>
              <a:t>Intimky</a:t>
            </a:r>
            <a:r>
              <a:rPr lang="cs-CZ" sz="1600" dirty="0">
                <a:solidFill>
                  <a:prstClr val="black"/>
                </a:solidFill>
                <a:latin typeface="Arial Black" pitchFamily="34" charset="0"/>
              </a:rPr>
              <a:t> jsou výborná věc a bude dobré, když se je naučíš používat klidně každý den.</a:t>
            </a:r>
          </a:p>
        </p:txBody>
      </p:sp>
      <p:sp>
        <p:nvSpPr>
          <p:cNvPr id="9" name="Obdélník 8"/>
          <p:cNvSpPr/>
          <p:nvPr/>
        </p:nvSpPr>
        <p:spPr>
          <a:xfrm>
            <a:off x="467544" y="5085184"/>
            <a:ext cx="8280920" cy="584775"/>
          </a:xfrm>
          <a:prstGeom prst="rect">
            <a:avLst/>
          </a:prstGeom>
        </p:spPr>
        <p:txBody>
          <a:bodyPr wrap="square" anchor="ctr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1600" dirty="0">
                <a:solidFill>
                  <a:prstClr val="black"/>
                </a:solidFill>
                <a:latin typeface="Arial Black" pitchFamily="34" charset="0"/>
              </a:rPr>
              <a:t>Hodit se ti budou při velmi slabé menstruaci a při výtocích (i běžných), aby jsi si zbytečně nezašpinila kalhotky.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67544" y="6093296"/>
            <a:ext cx="8496944" cy="584775"/>
          </a:xfrm>
          <a:prstGeom prst="rect">
            <a:avLst/>
          </a:prstGeom>
        </p:spPr>
        <p:txBody>
          <a:bodyPr wrap="square" anchor="ctr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1600" dirty="0">
                <a:solidFill>
                  <a:prstClr val="black"/>
                </a:solidFill>
                <a:latin typeface="Arial Black" pitchFamily="34" charset="0"/>
              </a:rPr>
              <a:t>Můžeš je totiž měnit i několikrát za den, což v případě kalhotek není tak jednoduché.</a:t>
            </a:r>
          </a:p>
        </p:txBody>
      </p:sp>
    </p:spTree>
    <p:extLst>
      <p:ext uri="{BB962C8B-B14F-4D97-AF65-F5344CB8AC3E}">
        <p14:creationId xmlns:p14="http://schemas.microsoft.com/office/powerpoint/2010/main" xmlns="" val="3533872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35696" y="908720"/>
            <a:ext cx="5328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993300"/>
                </a:solidFill>
                <a:latin typeface="Arial Black" pitchFamily="34" charset="0"/>
              </a:rPr>
              <a:t>Menstruační tampony</a:t>
            </a:r>
          </a:p>
        </p:txBody>
      </p:sp>
      <p:sp>
        <p:nvSpPr>
          <p:cNvPr id="9" name="Obdélník 8"/>
          <p:cNvSpPr/>
          <p:nvPr/>
        </p:nvSpPr>
        <p:spPr>
          <a:xfrm>
            <a:off x="251520" y="1988840"/>
            <a:ext cx="820891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u="sng" dirty="0">
                <a:solidFill>
                  <a:prstClr val="black"/>
                </a:solidFill>
              </a:rPr>
              <a:t>Častá otázka dívek</a:t>
            </a:r>
            <a:r>
              <a:rPr lang="cs-CZ" sz="2000" b="1" dirty="0">
                <a:solidFill>
                  <a:prstClr val="black"/>
                </a:solidFill>
              </a:rPr>
              <a:t>:</a:t>
            </a:r>
          </a:p>
          <a:p>
            <a:endParaRPr lang="cs-CZ" sz="2000" b="1" dirty="0">
              <a:solidFill>
                <a:prstClr val="black"/>
              </a:solidFill>
            </a:endParaRPr>
          </a:p>
          <a:p>
            <a:r>
              <a:rPr lang="cs-CZ" sz="2000" b="1" dirty="0">
                <a:solidFill>
                  <a:prstClr val="black"/>
                </a:solidFill>
              </a:rPr>
              <a:t>Smí dívka, která je zatím panna, používat tampony?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51520" y="4365104"/>
            <a:ext cx="8496944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Není důvod, proč by nemohla.</a:t>
            </a:r>
          </a:p>
          <a:p>
            <a:endParaRPr lang="cs-CZ" sz="2000" b="1" dirty="0">
              <a:solidFill>
                <a:prstClr val="black"/>
              </a:solidFill>
            </a:endParaRPr>
          </a:p>
          <a:p>
            <a:r>
              <a:rPr lang="cs-CZ" sz="2000" b="1" dirty="0">
                <a:solidFill>
                  <a:prstClr val="black"/>
                </a:solidFill>
              </a:rPr>
              <a:t>Panenská blána, jež lemuje poševní vchod, je elastická a má hned několik otvorů, kterými by tampon měl jít zavést.</a:t>
            </a:r>
          </a:p>
          <a:p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3717032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>
                <a:solidFill>
                  <a:prstClr val="black"/>
                </a:solidFill>
              </a:rPr>
              <a:t>Odpověď</a:t>
            </a:r>
            <a:r>
              <a:rPr lang="cs-CZ" b="1" u="sng" dirty="0">
                <a:solidFill>
                  <a:prstClr val="black"/>
                </a:solidFill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xmlns="" val="1225345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3336081"/>
            <a:ext cx="784887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Některé dívky mají z tampónů trochu strach. 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Pokud se je rozhodneš vyzkoušet, uvolni se. 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První pokus se nemusí zdařit - však máš dost času na tampóny si zvyknout.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Jsou ovšem i dívky a ženy, které uvnitř svého těla tampon doopravdy nesnesou. 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solidFill>
                  <a:prstClr val="black"/>
                </a:solidFill>
              </a:rPr>
              <a:t>V případě, že se s ním necítíš ve své kůži, raději ho vyndej a vezmi si vložku.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79712" y="704890"/>
            <a:ext cx="655272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>
                <a:solidFill>
                  <a:prstClr val="black"/>
                </a:solidFill>
                <a:latin typeface="Arial Black" pitchFamily="34" charset="0"/>
              </a:rPr>
              <a:t>Při prvních pokusech bys měla vyzkoušet tampony MINI</a:t>
            </a:r>
          </a:p>
        </p:txBody>
      </p:sp>
      <p:sp>
        <p:nvSpPr>
          <p:cNvPr id="6" name="Obdélník 5"/>
          <p:cNvSpPr/>
          <p:nvPr/>
        </p:nvSpPr>
        <p:spPr>
          <a:xfrm>
            <a:off x="611560" y="1700808"/>
            <a:ext cx="828092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rgbClr val="00B050"/>
                </a:solidFill>
                <a:latin typeface="Arial Black" pitchFamily="34" charset="0"/>
              </a:rPr>
              <a:t>POZOR !!!!</a:t>
            </a:r>
          </a:p>
          <a:p>
            <a:r>
              <a:rPr lang="cs-CZ" sz="2400" dirty="0">
                <a:solidFill>
                  <a:srgbClr val="00B050"/>
                </a:solidFill>
                <a:latin typeface="Arial Black" pitchFamily="34" charset="0"/>
              </a:rPr>
              <a:t>pokud necháš tampon uvnitř moc dlouho, může dojít k protečení a často také k množení bakterií !!!!!</a:t>
            </a:r>
          </a:p>
        </p:txBody>
      </p:sp>
    </p:spTree>
    <p:extLst>
      <p:ext uri="{BB962C8B-B14F-4D97-AF65-F5344CB8AC3E}">
        <p14:creationId xmlns:p14="http://schemas.microsoft.com/office/powerpoint/2010/main" xmlns="" val="2821301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1916832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Při menstruaci můžeš mít pocit, že jsi nečistá a že "jdeš cítit"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051720" y="908720"/>
            <a:ext cx="51845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>
                <a:solidFill>
                  <a:srgbClr val="993300"/>
                </a:solidFill>
                <a:latin typeface="Arial Black" pitchFamily="34" charset="0"/>
              </a:rPr>
              <a:t>POZOR !!!!!!!</a:t>
            </a:r>
          </a:p>
        </p:txBody>
      </p:sp>
      <p:sp>
        <p:nvSpPr>
          <p:cNvPr id="5" name="Obdélník 4"/>
          <p:cNvSpPr/>
          <p:nvPr/>
        </p:nvSpPr>
        <p:spPr>
          <a:xfrm>
            <a:off x="539552" y="2528900"/>
            <a:ext cx="7920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Ve skutečnosti menstruační krev vůbec nezapáchá. </a:t>
            </a:r>
          </a:p>
        </p:txBody>
      </p:sp>
      <p:sp>
        <p:nvSpPr>
          <p:cNvPr id="7" name="Obdélník 6"/>
          <p:cNvSpPr/>
          <p:nvPr/>
        </p:nvSpPr>
        <p:spPr>
          <a:xfrm>
            <a:off x="539552" y="3140968"/>
            <a:ext cx="79928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buFont typeface="Wingdings" pitchFamily="2" charset="2"/>
              <a:buChar char="ü"/>
            </a:pPr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Ucítíš ji teprve tehdy, když se usadí např. na chloupcích v ohanbí nebo jsi si dlouho nevyměnila vložku - krev se rozkládá  !!!!!!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5661248"/>
            <a:ext cx="835292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>
                <a:solidFill>
                  <a:prstClr val="black"/>
                </a:solidFill>
                <a:latin typeface="Arial Black" pitchFamily="34" charset="0"/>
              </a:rPr>
              <a:t>Každopádně už proto je důležité dodržovat hygienu !!!!!</a:t>
            </a:r>
          </a:p>
        </p:txBody>
      </p:sp>
      <p:pic>
        <p:nvPicPr>
          <p:cNvPr id="22530" name="Picture 2" descr="farmy,fotografie,prasata,savci,zvířata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8739" b="17262"/>
          <a:stretch/>
        </p:blipFill>
        <p:spPr bwMode="auto">
          <a:xfrm>
            <a:off x="3311860" y="3865417"/>
            <a:ext cx="2736304" cy="1751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45605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2082328"/>
            <a:ext cx="8136904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  <a:latin typeface="Arial Black" pitchFamily="34" charset="0"/>
              </a:rPr>
              <a:t>Přes den jistě oceníš speciální ubrousky pro intimní hygienu. </a:t>
            </a:r>
          </a:p>
          <a:p>
            <a:endParaRPr lang="cs-CZ" dirty="0">
              <a:solidFill>
                <a:prstClr val="black"/>
              </a:solidFill>
              <a:latin typeface="Arial Black" pitchFamily="34" charset="0"/>
            </a:endParaRPr>
          </a:p>
          <a:p>
            <a:endParaRPr lang="cs-CZ" dirty="0">
              <a:solidFill>
                <a:prstClr val="black"/>
              </a:solidFill>
              <a:latin typeface="Arial Black" pitchFamily="34" charset="0"/>
            </a:endParaRPr>
          </a:p>
          <a:p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Jsou jednotlivě balené a můžeš je mít neustále po ruce stejně jako tampony a vložky.</a:t>
            </a:r>
          </a:p>
          <a:p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 </a:t>
            </a:r>
          </a:p>
          <a:p>
            <a:endParaRPr lang="cs-CZ" dirty="0">
              <a:solidFill>
                <a:prstClr val="black"/>
              </a:solidFill>
              <a:latin typeface="Arial Black" pitchFamily="34" charset="0"/>
            </a:endParaRPr>
          </a:p>
          <a:p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Vyhni se stříkání deodorantů a voňavek na tvá nejcitlivější místa. </a:t>
            </a:r>
          </a:p>
          <a:p>
            <a:endParaRPr lang="cs-CZ" dirty="0">
              <a:solidFill>
                <a:prstClr val="black"/>
              </a:solidFill>
              <a:latin typeface="Arial Black" pitchFamily="34" charset="0"/>
            </a:endParaRPr>
          </a:p>
          <a:p>
            <a:endParaRPr lang="cs-CZ" dirty="0">
              <a:solidFill>
                <a:prstClr val="black"/>
              </a:solidFill>
              <a:latin typeface="Arial Black" pitchFamily="34" charset="0"/>
            </a:endParaRPr>
          </a:p>
          <a:p>
            <a:pPr algn="just"/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Ty patří do podpaží a na další místa, kterými rozhodně nejsou pohlavní orgány!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051720" y="692696"/>
            <a:ext cx="4608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993300"/>
                </a:solidFill>
                <a:latin typeface="Arial Black" pitchFamily="34" charset="0"/>
              </a:rPr>
              <a:t>Jednoduchá rada</a:t>
            </a:r>
          </a:p>
        </p:txBody>
      </p:sp>
    </p:spTree>
    <p:extLst>
      <p:ext uri="{BB962C8B-B14F-4D97-AF65-F5344CB8AC3E}">
        <p14:creationId xmlns:p14="http://schemas.microsoft.com/office/powerpoint/2010/main" xmlns="" val="740427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611560" y="2060848"/>
            <a:ext cx="8280920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3200" b="1" dirty="0">
                <a:solidFill>
                  <a:prstClr val="black"/>
                </a:solidFill>
              </a:rPr>
              <a:t>Máš další otázky, na které ses dnes nedozvěděla dostatečnou odpověď? </a:t>
            </a:r>
          </a:p>
          <a:p>
            <a:pPr>
              <a:buFont typeface="Wingdings" pitchFamily="2" charset="2"/>
              <a:buChar char="ü"/>
            </a:pPr>
            <a:endParaRPr lang="cs-CZ" sz="3200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sz="3200" b="1" dirty="0">
                <a:solidFill>
                  <a:prstClr val="black"/>
                </a:solidFill>
              </a:rPr>
              <a:t>Není ti něco úplně přesně jasné?</a:t>
            </a:r>
          </a:p>
          <a:p>
            <a:pPr>
              <a:buFont typeface="Wingdings" pitchFamily="2" charset="2"/>
              <a:buChar char="ü"/>
            </a:pPr>
            <a:endParaRPr lang="cs-CZ" sz="3200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sz="3200" b="1" dirty="0">
                <a:solidFill>
                  <a:prstClr val="black"/>
                </a:solidFill>
              </a:rPr>
              <a:t>Zeptej se !</a:t>
            </a:r>
          </a:p>
          <a:p>
            <a:pPr>
              <a:buFont typeface="Wingdings" pitchFamily="2" charset="2"/>
              <a:buChar char="ü"/>
            </a:pPr>
            <a:endParaRPr lang="cs-CZ" sz="3200" b="1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sz="3200" b="1" dirty="0">
                <a:solidFill>
                  <a:prstClr val="black"/>
                </a:solidFill>
              </a:rPr>
              <a:t>Nestyď se zeptat se na to, co tě zajímá!</a:t>
            </a:r>
          </a:p>
        </p:txBody>
      </p:sp>
      <p:sp>
        <p:nvSpPr>
          <p:cNvPr id="9" name="Obdélník 8"/>
          <p:cNvSpPr/>
          <p:nvPr/>
        </p:nvSpPr>
        <p:spPr>
          <a:xfrm>
            <a:off x="3851920" y="908720"/>
            <a:ext cx="228780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rgbClr val="993300"/>
                </a:solidFill>
                <a:latin typeface="Arial Black" pitchFamily="34" charset="0"/>
              </a:rPr>
              <a:t>POZOR! </a:t>
            </a:r>
          </a:p>
        </p:txBody>
      </p:sp>
    </p:spTree>
    <p:extLst>
      <p:ext uri="{BB962C8B-B14F-4D97-AF65-F5344CB8AC3E}">
        <p14:creationId xmlns:p14="http://schemas.microsoft.com/office/powerpoint/2010/main" xmlns="" val="2756614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95536" y="2060848"/>
            <a:ext cx="85689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prstClr val="black"/>
                </a:solidFill>
                <a:latin typeface="Arial Black" pitchFamily="34" charset="0"/>
              </a:rPr>
              <a:t>Ať jsi vždy čistá a cítíš se báječně !!! </a:t>
            </a:r>
          </a:p>
          <a:p>
            <a:endParaRPr lang="cs-CZ" sz="3200" b="1" dirty="0">
              <a:solidFill>
                <a:prstClr val="black"/>
              </a:solidFill>
              <a:latin typeface="Arial Black" pitchFamily="34" charset="0"/>
            </a:endParaRP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737388"/>
            <a:ext cx="3499924" cy="34999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43777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4818" y="3221321"/>
            <a:ext cx="9059182" cy="584775"/>
          </a:xfrm>
          <a:prstGeom prst="rect">
            <a:avLst/>
          </a:prstGeom>
          <a:solidFill>
            <a:srgbClr val="C00000"/>
          </a:solidFill>
        </p:spPr>
        <p:txBody>
          <a:bodyPr wrap="square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</a:rPr>
              <a:t>JAREDSMITH. http://commons.wikimedia.org/ [online]. [cit. 5.5.2014]. Dostupný na WWW: </a:t>
            </a:r>
            <a:r>
              <a:rPr lang="cs-CZ" sz="1600" dirty="0">
                <a:solidFill>
                  <a:prstClr val="black"/>
                </a:solidFill>
                <a:hlinkClick r:id="rId2"/>
              </a:rPr>
              <a:t>http://commons.wikimedia.org/wiki/File:Allieorange.jpg</a:t>
            </a:r>
            <a:endParaRPr lang="cs-CZ" sz="1600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4818" y="4078250"/>
            <a:ext cx="9059182" cy="338554"/>
          </a:xfrm>
          <a:prstGeom prst="rect">
            <a:avLst/>
          </a:prstGeom>
          <a:solidFill>
            <a:srgbClr val="C00000"/>
          </a:solidFill>
        </p:spPr>
        <p:txBody>
          <a:bodyPr wrap="square">
            <a:spAutoFit/>
          </a:bodyPr>
          <a:lstStyle/>
          <a:p>
            <a:r>
              <a:rPr lang="cs-CZ" sz="1600" dirty="0">
                <a:solidFill>
                  <a:prstClr val="white"/>
                </a:solidFill>
                <a:hlinkClick r:id="rId3"/>
              </a:rPr>
              <a:t>http://</a:t>
            </a:r>
            <a:r>
              <a:rPr lang="cs-CZ" sz="1600" dirty="0">
                <a:solidFill>
                  <a:prstClr val="black"/>
                </a:solidFill>
                <a:hlinkClick r:id="rId3"/>
              </a:rPr>
              <a:t>commons.wikimedia.org/wiki/File:Akne-jugend.jpg?uselang=cs</a:t>
            </a:r>
            <a:endParaRPr lang="cs-CZ" sz="1600" dirty="0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818" y="4688958"/>
            <a:ext cx="9059182" cy="584775"/>
          </a:xfrm>
          <a:prstGeom prst="rect">
            <a:avLst/>
          </a:prstGeom>
          <a:solidFill>
            <a:srgbClr val="C00000"/>
          </a:solidFill>
        </p:spPr>
        <p:txBody>
          <a:bodyPr wrap="square">
            <a:spAutoFit/>
          </a:bodyPr>
          <a:lstStyle/>
          <a:p>
            <a:r>
              <a:rPr lang="en-US" sz="1600" dirty="0">
                <a:solidFill>
                  <a:prstClr val="black"/>
                </a:solidFill>
              </a:rPr>
              <a:t>MILAD MOSAPOOR. http://commons.wikimedia.org/ [online]. [cit. 5.5.2014]. </a:t>
            </a:r>
            <a:r>
              <a:rPr lang="en-US" sz="1600" dirty="0" err="1">
                <a:solidFill>
                  <a:prstClr val="black"/>
                </a:solidFill>
              </a:rPr>
              <a:t>Dostupný</a:t>
            </a:r>
            <a:r>
              <a:rPr lang="en-US" sz="1600" dirty="0">
                <a:solidFill>
                  <a:prstClr val="black"/>
                </a:solidFill>
              </a:rPr>
              <a:t> </a:t>
            </a:r>
            <a:r>
              <a:rPr lang="en-US" sz="1600" dirty="0" err="1">
                <a:solidFill>
                  <a:prstClr val="black"/>
                </a:solidFill>
              </a:rPr>
              <a:t>na</a:t>
            </a:r>
            <a:r>
              <a:rPr lang="en-US" sz="1600" dirty="0">
                <a:solidFill>
                  <a:prstClr val="black"/>
                </a:solidFill>
              </a:rPr>
              <a:t> WWW: </a:t>
            </a:r>
            <a:r>
              <a:rPr lang="en-US" sz="1600" dirty="0">
                <a:solidFill>
                  <a:prstClr val="black"/>
                </a:solidFill>
                <a:hlinkClick r:id="rId4"/>
              </a:rPr>
              <a:t>http://commons.wikimedia.org/wiki/File:Dove_I.jpg</a:t>
            </a:r>
            <a:endParaRPr lang="cs-CZ" sz="1600" dirty="0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4818" y="5545887"/>
            <a:ext cx="9059182" cy="584775"/>
          </a:xfrm>
          <a:prstGeom prst="rect">
            <a:avLst/>
          </a:prstGeom>
          <a:solidFill>
            <a:srgbClr val="C00000"/>
          </a:solidFill>
        </p:spPr>
        <p:txBody>
          <a:bodyPr wrap="square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</a:rPr>
              <a:t>MAKY.OREL. http://commons.wikimedia.org/ [online]. [cit. 5.5.2014]. Dostupný na WWW: </a:t>
            </a:r>
            <a:r>
              <a:rPr lang="cs-CZ" sz="1600" dirty="0">
                <a:solidFill>
                  <a:prstClr val="black"/>
                </a:solidFill>
                <a:hlinkClick r:id="rId5"/>
              </a:rPr>
              <a:t>http://commons.wikimedia.org/wiki/File:Orthobraces_-_dental_braces_lower_upper_jaw.jpg</a:t>
            </a:r>
            <a:endParaRPr lang="cs-CZ" sz="1600" dirty="0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818" y="6402814"/>
            <a:ext cx="9059182" cy="338554"/>
          </a:xfrm>
          <a:prstGeom prst="rect">
            <a:avLst/>
          </a:prstGeom>
          <a:solidFill>
            <a:srgbClr val="C00000"/>
          </a:solidFill>
        </p:spPr>
        <p:txBody>
          <a:bodyPr wrap="square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  <a:hlinkClick r:id="rId6"/>
              </a:rPr>
              <a:t>http://upload.wikimedia.org/wikipedia/commons/2/24/Floss4.jpg</a:t>
            </a:r>
            <a:endParaRPr lang="cs-CZ" sz="16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9512" y="44624"/>
            <a:ext cx="10534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Zdroje: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84818" y="548680"/>
            <a:ext cx="25813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</a:rPr>
              <a:t>www. office.microsoft.com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84818" y="1057149"/>
            <a:ext cx="32095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</a:rPr>
              <a:t>Vlastní tvorba – </a:t>
            </a:r>
            <a:r>
              <a:rPr lang="cs-CZ" sz="1600" dirty="0" err="1">
                <a:solidFill>
                  <a:prstClr val="black"/>
                </a:solidFill>
              </a:rPr>
              <a:t>printscreen</a:t>
            </a:r>
            <a:r>
              <a:rPr lang="cs-CZ" sz="1600" dirty="0">
                <a:solidFill>
                  <a:prstClr val="black"/>
                </a:solidFill>
              </a:rPr>
              <a:t> (</a:t>
            </a:r>
            <a:r>
              <a:rPr lang="cs-CZ" sz="1600" dirty="0" err="1">
                <a:solidFill>
                  <a:prstClr val="black"/>
                </a:solidFill>
              </a:rPr>
              <a:t>jpg</a:t>
            </a:r>
            <a:r>
              <a:rPr lang="cs-CZ" sz="1600" dirty="0">
                <a:solidFill>
                  <a:prstClr val="black"/>
                </a:solidFill>
              </a:rPr>
              <a:t>.)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84818" y="1565618"/>
            <a:ext cx="320792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</a:rPr>
              <a:t>Vlastní tvorba – studijní materiály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84818" y="2074087"/>
            <a:ext cx="206979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</a:rPr>
              <a:t>Vlastní tvorba – foto </a:t>
            </a:r>
          </a:p>
        </p:txBody>
      </p:sp>
    </p:spTree>
    <p:extLst>
      <p:ext uri="{BB962C8B-B14F-4D97-AF65-F5344CB8AC3E}">
        <p14:creationId xmlns:p14="http://schemas.microsoft.com/office/powerpoint/2010/main" xmlns="" val="4027307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743604"/>
            <a:ext cx="9144000" cy="584775"/>
          </a:xfrm>
          <a:prstGeom prst="rect">
            <a:avLst/>
          </a:prstGeom>
          <a:solidFill>
            <a:srgbClr val="C00000"/>
          </a:solidFill>
        </p:spPr>
        <p:txBody>
          <a:bodyPr wrap="square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</a:rPr>
              <a:t>GEMMA. http://commons.wikimedia.org/ [online]. [cit. 5.5.2014]. Dostupný na WWW: </a:t>
            </a:r>
            <a:r>
              <a:rPr lang="cs-CZ" sz="1600" dirty="0">
                <a:solidFill>
                  <a:prstClr val="black"/>
                </a:solidFill>
                <a:hlinkClick r:id="rId2"/>
              </a:rPr>
              <a:t>http://commons.wikimedia.org/wiki/File:Gemma_(11591566776).jpg</a:t>
            </a:r>
            <a:endParaRPr lang="cs-CZ" sz="1600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1534176"/>
            <a:ext cx="9144000" cy="338554"/>
          </a:xfrm>
          <a:prstGeom prst="rect">
            <a:avLst/>
          </a:prstGeom>
          <a:solidFill>
            <a:srgbClr val="C00000"/>
          </a:solidFill>
        </p:spPr>
        <p:txBody>
          <a:bodyPr wrap="square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  <a:hlinkClick r:id="rId3"/>
              </a:rPr>
              <a:t>http://cs.wikipedia.org/wiki/Kalhotky#mediaviewer/Soubor:Knickers1.jpg</a:t>
            </a:r>
            <a:endParaRPr lang="cs-CZ" sz="1600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2078527"/>
            <a:ext cx="9144000" cy="830997"/>
          </a:xfrm>
          <a:prstGeom prst="rect">
            <a:avLst/>
          </a:prstGeom>
          <a:solidFill>
            <a:srgbClr val="C00000"/>
          </a:solidFill>
        </p:spPr>
        <p:txBody>
          <a:bodyPr wrap="square">
            <a:spAutoFit/>
          </a:bodyPr>
          <a:lstStyle/>
          <a:p>
            <a:r>
              <a:rPr lang="en-US" sz="1600" dirty="0">
                <a:solidFill>
                  <a:prstClr val="black"/>
                </a:solidFill>
              </a:rPr>
              <a:t>CHRISTIAN CALEADILLAS. http://cs.wikipedia.org [online]. [cit. 5.5.2014]. </a:t>
            </a:r>
            <a:r>
              <a:rPr lang="en-US" sz="1600" dirty="0" err="1">
                <a:solidFill>
                  <a:prstClr val="black"/>
                </a:solidFill>
              </a:rPr>
              <a:t>Dostupný</a:t>
            </a:r>
            <a:r>
              <a:rPr lang="en-US" sz="1600" dirty="0">
                <a:solidFill>
                  <a:prstClr val="black"/>
                </a:solidFill>
              </a:rPr>
              <a:t> </a:t>
            </a:r>
            <a:r>
              <a:rPr lang="en-US" sz="1600" dirty="0" err="1">
                <a:solidFill>
                  <a:prstClr val="black"/>
                </a:solidFill>
              </a:rPr>
              <a:t>na</a:t>
            </a:r>
            <a:r>
              <a:rPr lang="en-US" sz="1600" dirty="0">
                <a:solidFill>
                  <a:prstClr val="black"/>
                </a:solidFill>
              </a:rPr>
              <a:t> WWW: </a:t>
            </a:r>
            <a:r>
              <a:rPr lang="en-US" sz="1600" dirty="0">
                <a:solidFill>
                  <a:prstClr val="black"/>
                </a:solidFill>
                <a:hlinkClick r:id="rId4"/>
              </a:rPr>
              <a:t>http://cs.wikipedia.org/wiki/Tanga#mediaviewer/Soubor:Beach-Girl1.jpg</a:t>
            </a:r>
            <a:endParaRPr lang="cs-CZ" sz="1600" dirty="0">
              <a:solidFill>
                <a:prstClr val="black"/>
              </a:solidFill>
            </a:endParaRPr>
          </a:p>
          <a:p>
            <a:r>
              <a:rPr lang="en-US" sz="1600" dirty="0">
                <a:solidFill>
                  <a:prstClr val="black"/>
                </a:solidFill>
              </a:rPr>
              <a:t> </a:t>
            </a:r>
            <a:endParaRPr lang="cs-CZ" sz="1600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0" y="3115321"/>
            <a:ext cx="9144000" cy="584775"/>
          </a:xfrm>
          <a:prstGeom prst="rect">
            <a:avLst/>
          </a:prstGeom>
          <a:solidFill>
            <a:srgbClr val="C00000"/>
          </a:solidFill>
        </p:spPr>
        <p:txBody>
          <a:bodyPr wrap="square">
            <a:spAutoFit/>
          </a:bodyPr>
          <a:lstStyle/>
          <a:p>
            <a:r>
              <a:rPr lang="pt-BR" sz="1600" dirty="0">
                <a:solidFill>
                  <a:prstClr val="black"/>
                </a:solidFill>
              </a:rPr>
              <a:t>LOCAL25. http://commons.wikimedia.org [online]. [cit. 5.5.2014]. Dostupný na WWW: </a:t>
            </a:r>
            <a:r>
              <a:rPr lang="pt-BR" sz="1600" dirty="0">
                <a:solidFill>
                  <a:prstClr val="black"/>
                </a:solidFill>
                <a:hlinkClick r:id="rId5"/>
              </a:rPr>
              <a:t>http://http://commons.wikimedia.org/wiki/File:String-Beispiel.jpg</a:t>
            </a:r>
            <a:endParaRPr lang="cs-CZ" sz="1600" dirty="0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3905893"/>
            <a:ext cx="9144000" cy="830997"/>
          </a:xfrm>
          <a:prstGeom prst="rect">
            <a:avLst/>
          </a:prstGeom>
          <a:solidFill>
            <a:srgbClr val="C00000"/>
          </a:solidFill>
        </p:spPr>
        <p:txBody>
          <a:bodyPr wrap="square">
            <a:spAutoFit/>
          </a:bodyPr>
          <a:lstStyle/>
          <a:p>
            <a:r>
              <a:rPr lang="pl-PL" sz="1600" dirty="0">
                <a:solidFill>
                  <a:prstClr val="black"/>
                </a:solidFill>
              </a:rPr>
              <a:t>PASTORIUS. http://cs.wikipedia.org [online]. [cit. 5.5.2014]. Dostupný na WWW: </a:t>
            </a:r>
            <a:r>
              <a:rPr lang="pl-PL" sz="1600" dirty="0">
                <a:solidFill>
                  <a:prstClr val="black"/>
                </a:solidFill>
                <a:hlinkClick r:id="rId6"/>
              </a:rPr>
              <a:t>http://cs.wikipedia.org/wiki/Menstrua%C4%8Dn%C3%AD_vlo%C5%BEka#mediaviewer/Soubor:Vlozka0711.JPG</a:t>
            </a:r>
            <a:endParaRPr lang="pl-PL" sz="16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0" y="4942687"/>
            <a:ext cx="9144000" cy="584775"/>
          </a:xfrm>
          <a:prstGeom prst="rect">
            <a:avLst/>
          </a:prstGeom>
          <a:solidFill>
            <a:srgbClr val="C00000"/>
          </a:solidFill>
        </p:spPr>
        <p:txBody>
          <a:bodyPr wrap="square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  <a:hlinkClick r:id="rId7"/>
              </a:rPr>
              <a:t>http://cs.wikipedia.org/wiki/D%C4%9Blo%C5%BEn%C3%AD_hrdlo#mediaviewer/Soubor:Scheme_female_reproductive_system-cs.svg</a:t>
            </a:r>
            <a:endParaRPr lang="cs-CZ" sz="1600" dirty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0" y="5733256"/>
            <a:ext cx="9144000" cy="584775"/>
          </a:xfrm>
          <a:prstGeom prst="rect">
            <a:avLst/>
          </a:prstGeom>
          <a:solidFill>
            <a:srgbClr val="C00000"/>
          </a:solidFill>
        </p:spPr>
        <p:txBody>
          <a:bodyPr wrap="square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</a:rPr>
              <a:t>SUICIDEGIRLS. http://commons.wikimedia.org [online]. [cit. 5.5.2014]. Dostupný na WWW: </a:t>
            </a:r>
            <a:r>
              <a:rPr lang="cs-CZ" sz="1600" dirty="0">
                <a:solidFill>
                  <a:prstClr val="black"/>
                </a:solidFill>
                <a:hlinkClick r:id="rId8"/>
              </a:rPr>
              <a:t>http://commons.wikimedia.org/wiki/File:Ajilee.jpg</a:t>
            </a:r>
            <a:endParaRPr lang="cs-CZ" sz="1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69039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2459</Words>
  <Application>Microsoft Office PowerPoint</Application>
  <PresentationFormat>Předvádění na obrazovce (4:3)</PresentationFormat>
  <Paragraphs>366</Paragraphs>
  <Slides>37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37</vt:i4>
      </vt:variant>
    </vt:vector>
  </HeadingPairs>
  <TitlesOfParts>
    <vt:vector size="38" baseType="lpstr"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romanar</dc:creator>
  <cp:lastModifiedBy>Dum</cp:lastModifiedBy>
  <cp:revision>2</cp:revision>
  <dcterms:created xsi:type="dcterms:W3CDTF">2014-05-05T19:56:01Z</dcterms:created>
  <dcterms:modified xsi:type="dcterms:W3CDTF">2014-05-06T13:05:23Z</dcterms:modified>
</cp:coreProperties>
</file>