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6" r:id="rId3"/>
    <p:sldId id="257" r:id="rId4"/>
    <p:sldId id="268" r:id="rId5"/>
    <p:sldId id="258" r:id="rId6"/>
    <p:sldId id="269" r:id="rId7"/>
    <p:sldId id="259" r:id="rId8"/>
    <p:sldId id="270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550DC-391D-4B03-BF53-597B2177FFC0}" type="datetimeFigureOut">
              <a:rPr lang="cs-CZ" smtClean="0"/>
              <a:pPr/>
              <a:t>23.1.2014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3C5E6B-8448-48E7-B560-AB08E69BDE9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zpravy.idnes.cz/amnestie-vaclava-klause-z-ledna-2013-dl7-/domaci.aspx?c=A130101_134945_domaci_ven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rlamentnilisty.cz/arena/monitor/-Klaus-jmenoval-22-novych-soudcu-mozna-naposledy-25747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hypoteky-srovnani.eu/cnb-snizuje-urokove-sazby-hypoteky-budou-levnejsi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rad.cz/cs/prezident-cr/prezidenti-v-minulosti/vaclav-klaus/rozhodnuti-prezidenta/amnestie-a-milosti/index.shtml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zpravy.idnes.cz/ustavni-soud-zrusil-obecni-zakaz-komunismu-fzr-/domaci.aspx?c=A060615_104646_domaci_ton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rad.cz/cs/prezident-cr/prezidenti-v-minulosti/vaclav-klaus/rozhodnuti-prezidenta/jmenovani-odvolani-rozhodnuti/vyhlaseni-voleb-svolani-zasedani-a-rozpusteni-poslanecke-snemovny.shtml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zpravy.idnes.cz/prezident-udeloval-k-svatku-28-rijna-vyznamenani-fuq-/domaci.aspx?c=991028_101835_domaci_jjx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258888" y="1916829"/>
          <a:ext cx="6697662" cy="4608518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7142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3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VY_32_INOVACE_07.02.17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r>
                        <a:rPr kumimoji="0" 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Ústavní právo – doplňování slov do článků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3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Ing. Tomáš Horák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3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Tematická oblast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Základy práva na SOŠ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3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druhý</a:t>
                      </a:r>
                      <a:endParaRPr lang="cs-CZ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3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Listopad 2013</a:t>
                      </a:r>
                      <a:endParaRPr lang="cs-CZ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Materiál slouží </a:t>
                      </a:r>
                      <a:r>
                        <a:rPr lang="cs-CZ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na procvičení znalostí</a:t>
                      </a:r>
                      <a:r>
                        <a:rPr lang="cs-CZ" sz="12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z ústavního práva formou doplňování slov do novinových článků.</a:t>
                      </a:r>
                      <a:endParaRPr lang="cs-CZ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1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Studenti mají doplnit</a:t>
                      </a:r>
                      <a:r>
                        <a:rPr lang="cs-CZ" sz="1200" baseline="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správné pojmy do internetových (novinových) článků. </a:t>
                      </a:r>
                      <a:endParaRPr lang="cs-CZ" sz="12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Ústavní právo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2780928"/>
            <a:ext cx="6688832" cy="2040632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Na jednotlivých snímcích uvidíte úryvky článků, kde chybí určitá slova. Tato místa jsou označena ……… a vaším úkolem je doplnit přesné výrazy (slova).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Na následujícím snímku jsou doplněna správná slova a zároveň odkaz na webové stránky, odkud byl úryvek článek převzat a celý článek.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200" dirty="0" smtClean="0">
                <a:solidFill>
                  <a:srgbClr val="0000FF"/>
                </a:solidFill>
              </a:rPr>
              <a:t>Úryvek z článku 1</a:t>
            </a:r>
          </a:p>
          <a:p>
            <a:pPr>
              <a:buNone/>
            </a:pPr>
            <a:endParaRPr lang="cs-CZ" sz="2200" dirty="0"/>
          </a:p>
          <a:p>
            <a:pPr>
              <a:buNone/>
            </a:pPr>
            <a:r>
              <a:rPr lang="cs-CZ" sz="2200" b="1" dirty="0" smtClean="0"/>
              <a:t>………….… prezidenta ………….. ze </a:t>
            </a:r>
            <a:r>
              <a:rPr lang="cs-CZ" sz="2200" b="1" dirty="0"/>
              <a:t>dne 1. 1. 2013</a:t>
            </a:r>
            <a:endParaRPr lang="cs-CZ" sz="2200" dirty="0"/>
          </a:p>
          <a:p>
            <a:pPr>
              <a:buNone/>
            </a:pPr>
            <a:r>
              <a:rPr lang="cs-CZ" sz="2200" dirty="0"/>
              <a:t> </a:t>
            </a:r>
          </a:p>
          <a:p>
            <a:pPr>
              <a:buNone/>
            </a:pPr>
            <a:r>
              <a:rPr lang="cs-CZ" sz="2200" dirty="0"/>
              <a:t>1. ledna 2013  13:44 </a:t>
            </a:r>
          </a:p>
          <a:p>
            <a:pPr>
              <a:buNone/>
            </a:pPr>
            <a:r>
              <a:rPr lang="cs-CZ" sz="2200" dirty="0" smtClean="0"/>
              <a:t>Prezident ………………… </a:t>
            </a:r>
            <a:r>
              <a:rPr lang="cs-CZ" sz="2200" dirty="0"/>
              <a:t>Václav Klaus na závěr svého posledního </a:t>
            </a:r>
            <a:r>
              <a:rPr lang="cs-CZ" sz="2200" dirty="0" smtClean="0"/>
              <a:t>…………………… </a:t>
            </a:r>
            <a:r>
              <a:rPr lang="cs-CZ" sz="2200" dirty="0"/>
              <a:t>projevu </a:t>
            </a:r>
            <a:r>
              <a:rPr lang="cs-CZ" sz="2200" dirty="0" smtClean="0"/>
              <a:t>vyhlásil </a:t>
            </a:r>
            <a:r>
              <a:rPr lang="cs-CZ" sz="2200" dirty="0"/>
              <a:t>částečnou </a:t>
            </a:r>
            <a:r>
              <a:rPr lang="cs-CZ" sz="2200" dirty="0" smtClean="0"/>
              <a:t>…………. </a:t>
            </a:r>
            <a:r>
              <a:rPr lang="cs-CZ" sz="2200" dirty="0"/>
              <a:t>Přinášíme její plné znění. </a:t>
            </a:r>
          </a:p>
          <a:p>
            <a:pPr>
              <a:buNone/>
            </a:pPr>
            <a:r>
              <a:rPr lang="cs-CZ" sz="2200" dirty="0"/>
              <a:t> </a:t>
            </a:r>
          </a:p>
          <a:p>
            <a:pPr>
              <a:buNone/>
            </a:pPr>
            <a:r>
              <a:rPr lang="cs-CZ" sz="2200" b="1" dirty="0"/>
              <a:t>Čl. I - Prominutí a zahlazení některých nepodmíněných trestů</a:t>
            </a:r>
            <a:endParaRPr lang="cs-CZ" sz="2200" dirty="0"/>
          </a:p>
          <a:p>
            <a:pPr>
              <a:buNone/>
            </a:pPr>
            <a:r>
              <a:rPr lang="cs-CZ" sz="2200" dirty="0"/>
              <a:t>(1) Promíjím nevykonané nepodmíněné tresty odnětí svobody nebo jejich zbytky, pokud byly pravomocně uloženy před 1. lednem 2013 ve výměře nepřevyšující jeden rok.</a:t>
            </a:r>
          </a:p>
          <a:p>
            <a:pPr>
              <a:buNone/>
            </a:pPr>
            <a:r>
              <a:rPr lang="cs-CZ" sz="2200" dirty="0"/>
              <a:t>(2) Promíjím nevykonané nepodmíněné tresty odnětí svobody nebo jejich zbytky, pokud byly pravomocně uloženy před 1. lednem 2013 a pokud osoba, které byl trest uložen, dosáhla či v roce 2013 má dosáhnout věku 75 let a zároveň jí byl uložen trest ve výměře nepřevyšující 10 let</a:t>
            </a:r>
            <a:r>
              <a:rPr lang="cs-CZ" sz="2200" dirty="0" smtClean="0"/>
              <a:t>.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200" dirty="0" smtClean="0">
                <a:solidFill>
                  <a:srgbClr val="0000FF"/>
                </a:solidFill>
              </a:rPr>
              <a:t>Úryvek z článku 1 – Doplněná slova</a:t>
            </a:r>
          </a:p>
          <a:p>
            <a:pPr>
              <a:buNone/>
            </a:pPr>
            <a:endParaRPr lang="cs-CZ" sz="2200" dirty="0"/>
          </a:p>
          <a:p>
            <a:pPr>
              <a:buNone/>
            </a:pPr>
            <a:r>
              <a:rPr lang="cs-CZ" sz="2200" b="1" dirty="0" smtClean="0"/>
              <a:t>Amnestie prezidenta republiky ze </a:t>
            </a:r>
            <a:r>
              <a:rPr lang="cs-CZ" sz="2200" b="1" dirty="0"/>
              <a:t>dne 1. 1. 2013</a:t>
            </a:r>
            <a:endParaRPr lang="cs-CZ" sz="2200" dirty="0"/>
          </a:p>
          <a:p>
            <a:pPr>
              <a:buNone/>
            </a:pPr>
            <a:r>
              <a:rPr lang="cs-CZ" sz="2200" dirty="0"/>
              <a:t> </a:t>
            </a:r>
          </a:p>
          <a:p>
            <a:pPr>
              <a:buNone/>
            </a:pPr>
            <a:r>
              <a:rPr lang="cs-CZ" sz="2200" dirty="0"/>
              <a:t>1. ledna 2013  13:44 </a:t>
            </a:r>
          </a:p>
          <a:p>
            <a:pPr>
              <a:buNone/>
            </a:pPr>
            <a:r>
              <a:rPr lang="cs-CZ" sz="2200" dirty="0" smtClean="0"/>
              <a:t>Prezident republiky </a:t>
            </a:r>
            <a:r>
              <a:rPr lang="cs-CZ" sz="2200" dirty="0"/>
              <a:t>Václav Klaus na závěr svého posledního </a:t>
            </a:r>
            <a:r>
              <a:rPr lang="cs-CZ" sz="2200" dirty="0" smtClean="0"/>
              <a:t>novoročního </a:t>
            </a:r>
            <a:r>
              <a:rPr lang="cs-CZ" sz="2200" dirty="0"/>
              <a:t>projevu </a:t>
            </a:r>
            <a:r>
              <a:rPr lang="cs-CZ" sz="2200" dirty="0" smtClean="0"/>
              <a:t>vyhlásil </a:t>
            </a:r>
            <a:r>
              <a:rPr lang="cs-CZ" sz="2200" dirty="0"/>
              <a:t>částečnou </a:t>
            </a:r>
            <a:r>
              <a:rPr lang="cs-CZ" sz="2200" dirty="0" smtClean="0"/>
              <a:t>amnestii. </a:t>
            </a:r>
            <a:r>
              <a:rPr lang="cs-CZ" sz="2200" dirty="0"/>
              <a:t>Přinášíme její plné znění. </a:t>
            </a:r>
          </a:p>
          <a:p>
            <a:pPr>
              <a:buNone/>
            </a:pPr>
            <a:r>
              <a:rPr lang="cs-CZ" sz="2200" dirty="0"/>
              <a:t> </a:t>
            </a:r>
          </a:p>
          <a:p>
            <a:pPr>
              <a:buNone/>
            </a:pPr>
            <a:r>
              <a:rPr lang="cs-CZ" sz="2200" b="1" dirty="0"/>
              <a:t>Čl. I - Prominutí a zahlazení některých nepodmíněných trestů</a:t>
            </a:r>
            <a:endParaRPr lang="cs-CZ" sz="2200" dirty="0"/>
          </a:p>
          <a:p>
            <a:pPr>
              <a:buNone/>
            </a:pPr>
            <a:r>
              <a:rPr lang="cs-CZ" sz="2200" dirty="0"/>
              <a:t>(1) Promíjím nevykonané nepodmíněné tresty odnětí svobody nebo jejich zbytky, pokud byly pravomocně uloženy před 1. lednem 2013 ve výměře nepřevyšující jeden rok.</a:t>
            </a:r>
          </a:p>
          <a:p>
            <a:pPr>
              <a:buNone/>
            </a:pPr>
            <a:r>
              <a:rPr lang="cs-CZ" sz="2200" dirty="0"/>
              <a:t>(2) Promíjím nevykonané nepodmíněné tresty odnětí svobody nebo jejich zbytky, pokud byly pravomocně uloženy před 1. lednem 2013 a pokud osoba, které byl trest uložen, dosáhla či v roce 2013 má dosáhnout věku 75 let a zároveň jí byl uložen trest ve výměře nepřevyšující 10 let</a:t>
            </a:r>
            <a:r>
              <a:rPr lang="cs-CZ" sz="2200" dirty="0" smtClean="0"/>
              <a:t>.</a:t>
            </a:r>
            <a:endParaRPr lang="cs-CZ" sz="2200" dirty="0"/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3563888" y="6093296"/>
            <a:ext cx="1800200" cy="43204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WWW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>
                <a:solidFill>
                  <a:srgbClr val="0000FF"/>
                </a:solidFill>
              </a:rPr>
              <a:t>Úryvek z článku 2</a:t>
            </a:r>
          </a:p>
          <a:p>
            <a:pPr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Klaus …………… </a:t>
            </a:r>
            <a:r>
              <a:rPr lang="cs-CZ" sz="2000" b="1" dirty="0"/>
              <a:t>22 nových </a:t>
            </a:r>
            <a:r>
              <a:rPr lang="cs-CZ" sz="2000" b="1" dirty="0" smtClean="0"/>
              <a:t>…………., </a:t>
            </a:r>
            <a:r>
              <a:rPr lang="cs-CZ" sz="2000" b="1" dirty="0"/>
              <a:t>možná </a:t>
            </a:r>
            <a:r>
              <a:rPr lang="cs-CZ" sz="2000" b="1" dirty="0" smtClean="0"/>
              <a:t>naposledy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19. 12. 2012 11:43</a:t>
            </a:r>
          </a:p>
          <a:p>
            <a:pPr marL="0" indent="0">
              <a:buNone/>
            </a:pPr>
            <a:r>
              <a:rPr lang="cs-CZ" sz="2000" b="1" dirty="0"/>
              <a:t>Prezident Václav Klaus dnes na Pražském hradě </a:t>
            </a:r>
            <a:r>
              <a:rPr lang="cs-CZ" sz="2000" b="1" dirty="0" smtClean="0"/>
              <a:t>…………… 22 </a:t>
            </a:r>
            <a:r>
              <a:rPr lang="cs-CZ" sz="2000" b="1" dirty="0"/>
              <a:t>nových </a:t>
            </a:r>
            <a:r>
              <a:rPr lang="cs-CZ" sz="2000" b="1" dirty="0" smtClean="0"/>
              <a:t>……………………. </a:t>
            </a:r>
            <a:r>
              <a:rPr lang="cs-CZ" sz="2000" b="1" dirty="0"/>
              <a:t>Dvacítka nováčků poputuje k obecným </a:t>
            </a:r>
            <a:r>
              <a:rPr lang="cs-CZ" sz="2000" b="1" dirty="0" smtClean="0"/>
              <a:t>………….., </a:t>
            </a:r>
            <a:r>
              <a:rPr lang="cs-CZ" sz="2000" b="1" dirty="0"/>
              <a:t>dva noví </a:t>
            </a:r>
            <a:r>
              <a:rPr lang="cs-CZ" sz="2000" b="1" dirty="0" smtClean="0"/>
              <a:t>…………… </a:t>
            </a:r>
            <a:r>
              <a:rPr lang="cs-CZ" sz="2000" b="1" dirty="0"/>
              <a:t>nastoupí také k Nejvyššímu správnímu </a:t>
            </a:r>
            <a:r>
              <a:rPr lang="cs-CZ" sz="2000" b="1" dirty="0" smtClean="0"/>
              <a:t>……………….. </a:t>
            </a:r>
            <a:r>
              <a:rPr lang="cs-CZ" sz="2000" b="1" dirty="0"/>
              <a:t>(NSS). </a:t>
            </a:r>
            <a:endParaRPr lang="cs-CZ" sz="2000" b="1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Mezi </a:t>
            </a:r>
            <a:r>
              <a:rPr lang="cs-CZ" sz="2000" dirty="0" smtClean="0"/>
              <a:t>………………… </a:t>
            </a:r>
            <a:r>
              <a:rPr lang="cs-CZ" sz="2000" dirty="0"/>
              <a:t>převažují čekatelé a asistenti </a:t>
            </a:r>
            <a:r>
              <a:rPr lang="cs-CZ" sz="2000" dirty="0" smtClean="0"/>
              <a:t>…………….., </a:t>
            </a:r>
            <a:r>
              <a:rPr lang="cs-CZ" sz="2000" dirty="0"/>
              <a:t>kromě nich nastoupí k obecným soudům pouze jeden advokát. Nejvíce nyní posílí Praha a oblast spadající pod </a:t>
            </a:r>
            <a:r>
              <a:rPr lang="cs-CZ" sz="2000" dirty="0" smtClean="0"/>
              <a:t>……….…… ………… (KS) v </a:t>
            </a:r>
            <a:r>
              <a:rPr lang="cs-CZ" sz="2000" dirty="0"/>
              <a:t>Plzni - funkce se zde ujme po šesti nových lidech. </a:t>
            </a:r>
            <a:endParaRPr lang="cs-CZ" sz="20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>
                <a:solidFill>
                  <a:srgbClr val="0000FF"/>
                </a:solidFill>
              </a:rPr>
              <a:t>Úryvek z článku 2 – Doplněná slova</a:t>
            </a:r>
          </a:p>
          <a:p>
            <a:pPr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Klaus jmenoval </a:t>
            </a:r>
            <a:r>
              <a:rPr lang="cs-CZ" sz="2000" b="1" dirty="0"/>
              <a:t>22 nových </a:t>
            </a:r>
            <a:r>
              <a:rPr lang="cs-CZ" sz="2000" b="1" dirty="0" smtClean="0"/>
              <a:t>soudců, </a:t>
            </a:r>
            <a:r>
              <a:rPr lang="cs-CZ" sz="2000" b="1" dirty="0"/>
              <a:t>možná </a:t>
            </a:r>
            <a:r>
              <a:rPr lang="cs-CZ" sz="2000" b="1" dirty="0" smtClean="0"/>
              <a:t>naposledy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19. 12. 2012 11:43</a:t>
            </a:r>
          </a:p>
          <a:p>
            <a:pPr marL="0" indent="0">
              <a:buNone/>
            </a:pPr>
            <a:r>
              <a:rPr lang="cs-CZ" sz="2000" b="1" dirty="0"/>
              <a:t>Prezident Václav Klaus dnes na Pražském hradě </a:t>
            </a:r>
            <a:r>
              <a:rPr lang="cs-CZ" sz="2000" b="1" dirty="0" smtClean="0"/>
              <a:t>jmenoval 22 </a:t>
            </a:r>
            <a:r>
              <a:rPr lang="cs-CZ" sz="2000" b="1" dirty="0"/>
              <a:t>nových </a:t>
            </a:r>
            <a:r>
              <a:rPr lang="cs-CZ" sz="2000" b="1" dirty="0" smtClean="0"/>
              <a:t>soudců a soudkyň. </a:t>
            </a:r>
            <a:r>
              <a:rPr lang="cs-CZ" sz="2000" b="1" dirty="0"/>
              <a:t>Dvacítka nováčků poputuje k obecným </a:t>
            </a:r>
            <a:r>
              <a:rPr lang="cs-CZ" sz="2000" b="1" dirty="0" smtClean="0"/>
              <a:t>soudům, </a:t>
            </a:r>
            <a:r>
              <a:rPr lang="cs-CZ" sz="2000" b="1" dirty="0"/>
              <a:t>dva noví </a:t>
            </a:r>
            <a:r>
              <a:rPr lang="cs-CZ" sz="2000" b="1" dirty="0" smtClean="0"/>
              <a:t>soudci </a:t>
            </a:r>
            <a:r>
              <a:rPr lang="cs-CZ" sz="2000" b="1" dirty="0"/>
              <a:t>nastoupí také k Nejvyššímu </a:t>
            </a:r>
            <a:r>
              <a:rPr lang="cs-CZ" sz="2000" b="1" dirty="0" smtClean="0"/>
              <a:t>správnímu soudu. </a:t>
            </a:r>
            <a:r>
              <a:rPr lang="cs-CZ" sz="2000" b="1" dirty="0"/>
              <a:t>(NSS). </a:t>
            </a:r>
            <a:endParaRPr lang="cs-CZ" sz="2000" b="1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Mezi </a:t>
            </a:r>
            <a:r>
              <a:rPr lang="cs-CZ" sz="2000" dirty="0" smtClean="0"/>
              <a:t>jmenovanými </a:t>
            </a:r>
            <a:r>
              <a:rPr lang="cs-CZ" sz="2000" dirty="0"/>
              <a:t>převažují čekatelé a asistenti </a:t>
            </a:r>
            <a:r>
              <a:rPr lang="cs-CZ" sz="2000" dirty="0" smtClean="0"/>
              <a:t>soudců, </a:t>
            </a:r>
            <a:r>
              <a:rPr lang="cs-CZ" sz="2000" dirty="0"/>
              <a:t>kromě nich nastoupí k obecným soudům pouze jeden advokát. Nejvíce nyní posílí Praha a oblast spadající pod </a:t>
            </a:r>
            <a:r>
              <a:rPr lang="cs-CZ" sz="2000" dirty="0" smtClean="0"/>
              <a:t>Krajský soud (KS) v </a:t>
            </a:r>
            <a:r>
              <a:rPr lang="cs-CZ" sz="2000" dirty="0"/>
              <a:t>Plzni - funkce se zde ujme po šesti nových lidech. </a:t>
            </a:r>
            <a:endParaRPr lang="cs-CZ" sz="2000" dirty="0" smtClean="0">
              <a:solidFill>
                <a:srgbClr val="0000FF"/>
              </a:solidFill>
            </a:endParaRPr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3563888" y="6093296"/>
            <a:ext cx="1800200" cy="43204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WWW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>
                <a:solidFill>
                  <a:srgbClr val="0000FF"/>
                </a:solidFill>
              </a:rPr>
              <a:t>Úryvek z článku 3</a:t>
            </a:r>
          </a:p>
          <a:p>
            <a:pPr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…………….. </a:t>
            </a:r>
            <a:r>
              <a:rPr lang="cs-CZ" sz="2000" b="1" dirty="0"/>
              <a:t>snižuje </a:t>
            </a:r>
            <a:r>
              <a:rPr lang="cs-CZ" sz="2000" b="1" dirty="0" smtClean="0"/>
              <a:t>…………… ………….., </a:t>
            </a:r>
            <a:r>
              <a:rPr lang="cs-CZ" sz="2000" b="1" dirty="0"/>
              <a:t>hypotéky budou levnější</a:t>
            </a: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Na </a:t>
            </a:r>
            <a:r>
              <a:rPr lang="cs-CZ" sz="2000" dirty="0"/>
              <a:t>konci června 2012 (28. 6. 2012) snížila </a:t>
            </a:r>
            <a:r>
              <a:rPr lang="cs-CZ" sz="2000" dirty="0" smtClean="0"/>
              <a:t>………………… ……………….. </a:t>
            </a:r>
            <a:r>
              <a:rPr lang="cs-CZ" sz="2000" dirty="0"/>
              <a:t>Z původní hodnoty </a:t>
            </a:r>
            <a:r>
              <a:rPr lang="cs-CZ" sz="2000" dirty="0" smtClean="0"/>
              <a:t>0,75 % </a:t>
            </a:r>
            <a:r>
              <a:rPr lang="cs-CZ" sz="2000" dirty="0"/>
              <a:t>se základní </a:t>
            </a:r>
            <a:r>
              <a:rPr lang="cs-CZ" sz="2000" dirty="0" smtClean="0"/>
              <a:t>……………… …………….. snížila </a:t>
            </a:r>
            <a:r>
              <a:rPr lang="cs-CZ" sz="2000" dirty="0"/>
              <a:t>na </a:t>
            </a:r>
            <a:r>
              <a:rPr lang="cs-CZ" sz="2000" dirty="0" smtClean="0"/>
              <a:t>0,5 %. </a:t>
            </a:r>
            <a:r>
              <a:rPr lang="cs-CZ" sz="2000" dirty="0"/>
              <a:t>K poslední podobné změně došlo v květnu 2010. Od této základní </a:t>
            </a:r>
            <a:r>
              <a:rPr lang="cs-CZ" sz="2000" dirty="0" smtClean="0"/>
              <a:t>…………… ………….. se </a:t>
            </a:r>
            <a:r>
              <a:rPr lang="cs-CZ" sz="2000" dirty="0"/>
              <a:t>následně odvíjí sazby úroků u hypoték, bankovních vkladů a úvěrů.</a:t>
            </a:r>
          </a:p>
          <a:p>
            <a:pPr marL="0" indent="0">
              <a:buNone/>
            </a:pPr>
            <a:r>
              <a:rPr lang="cs-CZ" sz="2000" b="1" dirty="0"/>
              <a:t>Snížení </a:t>
            </a:r>
            <a:r>
              <a:rPr lang="cs-CZ" sz="2000" b="1" dirty="0" smtClean="0"/>
              <a:t>…………… ……………….. = </a:t>
            </a:r>
            <a:r>
              <a:rPr lang="cs-CZ" sz="2000" b="1" dirty="0"/>
              <a:t>zlevní hypotéky?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Výše </a:t>
            </a:r>
            <a:r>
              <a:rPr lang="cs-CZ" sz="2000" dirty="0" smtClean="0"/>
              <a:t>………… ……………. (</a:t>
            </a:r>
            <a:r>
              <a:rPr lang="cs-CZ" sz="2000" dirty="0"/>
              <a:t>konkrétně se pak jedná o PRIBOR) je zásadní údaj pro stanovení výše úroků u hypotéky a dalších úvěrů na bydlení. Všechny banky, které nabízí hypotéky, stanovují zpravidla úroky tak, že k základní úrokové sazbě </a:t>
            </a:r>
            <a:r>
              <a:rPr lang="cs-CZ" sz="2000" dirty="0" smtClean="0"/>
              <a:t>……… </a:t>
            </a:r>
            <a:r>
              <a:rPr lang="cs-CZ" sz="2000" dirty="0"/>
              <a:t>připočítají nějaké navýšení (svoji provizi a zisk). Pokud klesá základní </a:t>
            </a:r>
            <a:r>
              <a:rPr lang="cs-CZ" sz="2000" dirty="0" smtClean="0"/>
              <a:t>……………………  …….., </a:t>
            </a:r>
            <a:r>
              <a:rPr lang="cs-CZ" sz="2000" dirty="0"/>
              <a:t>měli by klesat i úroky u hypotéky.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200" dirty="0" smtClean="0">
                <a:solidFill>
                  <a:srgbClr val="0000FF"/>
                </a:solidFill>
              </a:rPr>
              <a:t>Úryvek z článku 3 – Doplněná slova</a:t>
            </a:r>
          </a:p>
          <a:p>
            <a:pPr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/>
              <a:t>ČNB snižuje úrokovou sazbu, </a:t>
            </a:r>
            <a:r>
              <a:rPr lang="cs-CZ" sz="2000" b="1" dirty="0"/>
              <a:t>hypotéky budou levnější</a:t>
            </a: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Na </a:t>
            </a:r>
            <a:r>
              <a:rPr lang="cs-CZ" sz="2000" dirty="0"/>
              <a:t>konci června 2012 (28. 6. 2012) snížila </a:t>
            </a:r>
            <a:r>
              <a:rPr lang="cs-CZ" sz="2000" dirty="0" smtClean="0"/>
              <a:t>úrokovou sazbu z</a:t>
            </a:r>
            <a:r>
              <a:rPr lang="cs-CZ" sz="2000" dirty="0"/>
              <a:t> původní hodnoty </a:t>
            </a:r>
            <a:r>
              <a:rPr lang="cs-CZ" sz="2000" dirty="0" smtClean="0"/>
              <a:t>0,75 % </a:t>
            </a:r>
            <a:r>
              <a:rPr lang="cs-CZ" sz="2000" dirty="0"/>
              <a:t>se základní </a:t>
            </a:r>
            <a:r>
              <a:rPr lang="cs-CZ" sz="2000" dirty="0" smtClean="0"/>
              <a:t>úrokovou sazbou snížila </a:t>
            </a:r>
            <a:r>
              <a:rPr lang="cs-CZ" sz="2000" dirty="0"/>
              <a:t>na </a:t>
            </a:r>
            <a:r>
              <a:rPr lang="cs-CZ" sz="2000" dirty="0" smtClean="0"/>
              <a:t>0,5 %. </a:t>
            </a:r>
            <a:r>
              <a:rPr lang="cs-CZ" sz="2000" dirty="0"/>
              <a:t>K poslední podobné změně došlo v květnu 2010. Od této základní </a:t>
            </a:r>
            <a:r>
              <a:rPr lang="cs-CZ" sz="2000" dirty="0" smtClean="0"/>
              <a:t>úrokové sazby se </a:t>
            </a:r>
            <a:r>
              <a:rPr lang="cs-CZ" sz="2000" dirty="0"/>
              <a:t>následně odvíjí sazby úroků u hypoték, bankovních vkladů a úvěrů.</a:t>
            </a:r>
          </a:p>
          <a:p>
            <a:pPr marL="0" indent="0">
              <a:buNone/>
            </a:pPr>
            <a:r>
              <a:rPr lang="cs-CZ" sz="2000" b="1" dirty="0"/>
              <a:t>Snížení </a:t>
            </a:r>
            <a:r>
              <a:rPr lang="cs-CZ" sz="2000" b="1" dirty="0" smtClean="0"/>
              <a:t>úrokové sazby = </a:t>
            </a:r>
            <a:r>
              <a:rPr lang="cs-CZ" sz="2000" b="1" dirty="0"/>
              <a:t>zlevní hypotéky?</a:t>
            </a:r>
            <a:endParaRPr lang="cs-CZ" sz="2000" dirty="0"/>
          </a:p>
          <a:p>
            <a:pPr marL="0" indent="0">
              <a:buNone/>
            </a:pPr>
            <a:r>
              <a:rPr lang="cs-CZ" sz="2000" dirty="0"/>
              <a:t>Výše </a:t>
            </a:r>
            <a:r>
              <a:rPr lang="cs-CZ" sz="2000" dirty="0" smtClean="0"/>
              <a:t>úrokové sazby (konkrétně </a:t>
            </a:r>
            <a:r>
              <a:rPr lang="cs-CZ" sz="2000" dirty="0"/>
              <a:t>se pak jedná o PRIBOR) je zásadní údaj pro stanovení výše úroků u hypotéky a dalších úvěrů na bydlení. Všechny banky, které nabízí hypotéky, stanovují zpravidla úroky tak, že k základní úrokové sazbě </a:t>
            </a:r>
            <a:r>
              <a:rPr lang="cs-CZ" sz="2000" dirty="0" smtClean="0"/>
              <a:t>ČNB připočítají </a:t>
            </a:r>
            <a:r>
              <a:rPr lang="cs-CZ" sz="2000" dirty="0"/>
              <a:t>nějaké navýšení (svoji provizi a zisk). Pokud klesá </a:t>
            </a:r>
            <a:r>
              <a:rPr lang="cs-CZ" sz="2000" dirty="0" smtClean="0"/>
              <a:t>základní úroková sazba, </a:t>
            </a:r>
            <a:r>
              <a:rPr lang="cs-CZ" sz="2000" dirty="0"/>
              <a:t>měli by klesat i úroky u hypotéky.</a:t>
            </a:r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3563888" y="6093296"/>
            <a:ext cx="1800200" cy="43204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WWW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  <a:buNone/>
            </a:pPr>
            <a:r>
              <a:rPr lang="cs-CZ" sz="1600" dirty="0" smtClean="0">
                <a:solidFill>
                  <a:srgbClr val="0000FF"/>
                </a:solidFill>
              </a:rPr>
              <a:t>Úryvek z článku 4</a:t>
            </a:r>
          </a:p>
          <a:p>
            <a:pPr marL="0">
              <a:spcBef>
                <a:spcPts val="400"/>
              </a:spcBef>
              <a:buNone/>
            </a:pPr>
            <a:r>
              <a:rPr lang="cs-CZ" sz="1600" b="1" dirty="0" smtClean="0"/>
              <a:t>27. 10. 2011</a:t>
            </a:r>
            <a:endParaRPr lang="cs-CZ" sz="1600" dirty="0" smtClean="0"/>
          </a:p>
          <a:p>
            <a:pPr marL="0">
              <a:spcBef>
                <a:spcPts val="400"/>
              </a:spcBef>
              <a:buNone/>
            </a:pPr>
            <a:r>
              <a:rPr lang="cs-CZ" sz="1600" dirty="0" smtClean="0"/>
              <a:t>Prezident republiky ………… …………. </a:t>
            </a:r>
            <a:r>
              <a:rPr lang="cs-CZ" sz="1600" i="1" dirty="0" smtClean="0"/>
              <a:t>(jméno) </a:t>
            </a:r>
            <a:r>
              <a:rPr lang="cs-CZ" sz="1600" dirty="0" smtClean="0"/>
              <a:t>se ve čtvrtek dne 27. října 2011 rozhodl vyhovět dalším žadatelům … ……………. Ve většině případů ho k tomu vedly  humanitární důvody.</a:t>
            </a:r>
          </a:p>
          <a:p>
            <a:pPr>
              <a:spcBef>
                <a:spcPts val="400"/>
              </a:spcBef>
            </a:pPr>
            <a:r>
              <a:rPr lang="cs-CZ" sz="1600" b="1" dirty="0" smtClean="0"/>
              <a:t>4. Martině </a:t>
            </a:r>
            <a:r>
              <a:rPr lang="cs-CZ" sz="1600" b="1" dirty="0" err="1" smtClean="0"/>
              <a:t>Kotíkové</a:t>
            </a:r>
            <a:r>
              <a:rPr lang="cs-CZ" sz="1600" dirty="0" smtClean="0"/>
              <a:t> …………… ………… odnětí svobody uložený za majetkovou trestnou činnost. Přihlédl k tomu, že odsouzená se činu dopustila ve věku blízkém věku mladistvých a nyní se řádně stará o svého 7měsíčního syna, který by v případě jejího nástupu do výkonu …….. musel být umístěn do ústavní péče.</a:t>
            </a:r>
          </a:p>
          <a:p>
            <a:pPr>
              <a:spcBef>
                <a:spcPts val="400"/>
              </a:spcBef>
            </a:pPr>
            <a:r>
              <a:rPr lang="cs-CZ" sz="1600" b="1" dirty="0" smtClean="0"/>
              <a:t>7. Bohumile Svobodové, </a:t>
            </a:r>
            <a:r>
              <a:rPr lang="cs-CZ" sz="1600" b="1" dirty="0" err="1" smtClean="0"/>
              <a:t>DiS</a:t>
            </a:r>
            <a:r>
              <a:rPr lang="cs-CZ" sz="1600" b="1" dirty="0" smtClean="0"/>
              <a:t>.</a:t>
            </a:r>
            <a:r>
              <a:rPr lang="cs-CZ" sz="1600" dirty="0" smtClean="0"/>
              <a:t> ………..…. zbytek …..……… zákazu řízení motorových vozidel, a to s účinky zahlazení odsouzení. Přihlédl k dosud řádnému životu jmenované, která v minulosti nebyla trestána. Současně uložený peněžitý …………… již uhradila.</a:t>
            </a:r>
          </a:p>
          <a:p>
            <a:pPr marL="0">
              <a:spcBef>
                <a:spcPts val="400"/>
              </a:spcBef>
              <a:buNone/>
            </a:pPr>
            <a:r>
              <a:rPr lang="cs-CZ" sz="1600" b="1" dirty="0" smtClean="0"/>
              <a:t>11. 7. 2011</a:t>
            </a:r>
            <a:endParaRPr lang="cs-CZ" sz="1600" dirty="0" smtClean="0"/>
          </a:p>
          <a:p>
            <a:pPr marL="0">
              <a:spcBef>
                <a:spcPts val="400"/>
              </a:spcBef>
              <a:buNone/>
            </a:pPr>
            <a:r>
              <a:rPr lang="cs-CZ" sz="1600" dirty="0" smtClean="0"/>
              <a:t>Prezident republiky ………… …………. </a:t>
            </a:r>
            <a:r>
              <a:rPr lang="cs-CZ" sz="1600" i="1" dirty="0" smtClean="0"/>
              <a:t>(jméno) </a:t>
            </a:r>
            <a:r>
              <a:rPr lang="cs-CZ" sz="1600" dirty="0" smtClean="0"/>
              <a:t>se v pondělí dne 11. července 2011 rozhodl vyhovět dalším žadatelům … …………….. Ve většině případů ho k tomu vedly  humanitární důvody.</a:t>
            </a:r>
          </a:p>
          <a:p>
            <a:pPr>
              <a:spcBef>
                <a:spcPts val="400"/>
              </a:spcBef>
            </a:pPr>
            <a:r>
              <a:rPr lang="cs-CZ" sz="1600" b="1" dirty="0" smtClean="0"/>
              <a:t>1. Ladislavu </a:t>
            </a:r>
            <a:r>
              <a:rPr lang="cs-CZ" sz="1600" b="1" dirty="0" err="1" smtClean="0"/>
              <a:t>Baranovskému</a:t>
            </a:r>
            <a:r>
              <a:rPr lang="cs-CZ" sz="1600" dirty="0" smtClean="0"/>
              <a:t> ……………….. ………. odnětí svobody uložený za zanedbání povinné výživy. Přihlédl k obtížné sociální situaci jmenovaného, který běžné výživné již pravidelně hradí a dlužné výživné se snaží postupně splácet. V případě vykonání ……… odnětí svobody by ztratil zaměstnání a výživné by opět nemohl platit.</a:t>
            </a:r>
          </a:p>
          <a:p>
            <a:pPr>
              <a:spcBef>
                <a:spcPts val="400"/>
              </a:spcBef>
            </a:pPr>
            <a:r>
              <a:rPr lang="cs-CZ" sz="1600" b="1" dirty="0" smtClean="0"/>
              <a:t>2. Ladislavu Bednaříkovi</a:t>
            </a:r>
            <a:r>
              <a:rPr lang="cs-CZ" sz="1600" dirty="0" smtClean="0"/>
              <a:t> …………….. zbytek ……………. odnětí svobody uloženého za podvod, zpronevěru a padělání a pozměňování peněz. Přihlédl k vyššímu věku a zdravotnímu stavu jmenovaného, který se léčí s onkologickým onemocněním. Jmenovaný část ……….. již vykonal.</a:t>
            </a:r>
          </a:p>
          <a:p>
            <a:pPr>
              <a:spcBef>
                <a:spcPts val="400"/>
              </a:spcBef>
              <a:buNone/>
            </a:pPr>
            <a:endParaRPr lang="cs-CZ" sz="16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  <a:buNone/>
            </a:pPr>
            <a:r>
              <a:rPr lang="cs-CZ" sz="1600" dirty="0" smtClean="0">
                <a:solidFill>
                  <a:srgbClr val="0000FF"/>
                </a:solidFill>
              </a:rPr>
              <a:t>Úryvek z článku 4 – Doplněná slova</a:t>
            </a:r>
          </a:p>
          <a:p>
            <a:pPr marL="0">
              <a:spcBef>
                <a:spcPts val="400"/>
              </a:spcBef>
              <a:buNone/>
            </a:pPr>
            <a:r>
              <a:rPr lang="cs-CZ" sz="1600" b="1" dirty="0" smtClean="0"/>
              <a:t>27. 10. 2011</a:t>
            </a:r>
            <a:endParaRPr lang="cs-CZ" sz="1600" dirty="0" smtClean="0"/>
          </a:p>
          <a:p>
            <a:pPr marL="0">
              <a:spcBef>
                <a:spcPts val="400"/>
              </a:spcBef>
              <a:buNone/>
            </a:pPr>
            <a:r>
              <a:rPr lang="cs-CZ" sz="1600" dirty="0" smtClean="0"/>
              <a:t>Prezident republiky Václav Klaus se ve čtvrtek dne 27. října 2011 rozhodl vyhovět dalším žadatelům o milost. Ve většině případů ho k tomu vedly  humanitární důvody.</a:t>
            </a:r>
          </a:p>
          <a:p>
            <a:pPr>
              <a:spcBef>
                <a:spcPts val="400"/>
              </a:spcBef>
            </a:pPr>
            <a:r>
              <a:rPr lang="cs-CZ" sz="1600" b="1" dirty="0" smtClean="0"/>
              <a:t>4. Martině </a:t>
            </a:r>
            <a:r>
              <a:rPr lang="cs-CZ" sz="1600" b="1" dirty="0" err="1" smtClean="0"/>
              <a:t>Kotíkové</a:t>
            </a:r>
            <a:r>
              <a:rPr lang="cs-CZ" sz="1600" dirty="0" smtClean="0"/>
              <a:t> prominul trest odnětí svobody uložený za majetkovou trestnou činnost. Přihlédl k tomu, že odsouzená se činu dopustila ve věku blízkém věku mladistvých a nyní se řádně stará o svého 7měsíčního syna, který by v případě jejího nástupu do výkonu trestu musel být umístěn do ústavní péče.</a:t>
            </a:r>
          </a:p>
          <a:p>
            <a:pPr>
              <a:spcBef>
                <a:spcPts val="400"/>
              </a:spcBef>
            </a:pPr>
            <a:r>
              <a:rPr lang="cs-CZ" sz="1600" b="1" dirty="0" smtClean="0"/>
              <a:t>7. Bohumile Svobodové, </a:t>
            </a:r>
            <a:r>
              <a:rPr lang="cs-CZ" sz="1600" b="1" dirty="0" err="1" smtClean="0"/>
              <a:t>DiS</a:t>
            </a:r>
            <a:r>
              <a:rPr lang="cs-CZ" sz="1600" b="1" dirty="0" smtClean="0"/>
              <a:t>.</a:t>
            </a:r>
            <a:r>
              <a:rPr lang="cs-CZ" sz="1600" dirty="0" smtClean="0"/>
              <a:t> prominul zbytek trestu zákazu řízení motorových vozidel, a to s účinky zahlazení odsouzení. Přihlédl k dosud řádnému životu jmenované, která v minulosti nebyla trestána. Současně uložený peněžitý trest již uhradila.</a:t>
            </a:r>
          </a:p>
          <a:p>
            <a:pPr marL="0">
              <a:spcBef>
                <a:spcPts val="400"/>
              </a:spcBef>
              <a:buNone/>
            </a:pPr>
            <a:r>
              <a:rPr lang="cs-CZ" sz="1600" b="1" dirty="0" smtClean="0"/>
              <a:t>11. 7. 2011</a:t>
            </a:r>
            <a:endParaRPr lang="cs-CZ" sz="1600" dirty="0" smtClean="0"/>
          </a:p>
          <a:p>
            <a:pPr marL="0">
              <a:spcBef>
                <a:spcPts val="400"/>
              </a:spcBef>
              <a:buNone/>
            </a:pPr>
            <a:r>
              <a:rPr lang="cs-CZ" sz="1600" dirty="0" smtClean="0"/>
              <a:t>Prezident republiky Václav Klaus se v pondělí dne 11. července 2011 rozhodl vyhovět dalším žadatelům o milost. Ve většině případů ho k tomu vedly  humanitární důvody.</a:t>
            </a:r>
          </a:p>
          <a:p>
            <a:pPr>
              <a:spcBef>
                <a:spcPts val="400"/>
              </a:spcBef>
            </a:pPr>
            <a:r>
              <a:rPr lang="cs-CZ" sz="1600" b="1" dirty="0" smtClean="0"/>
              <a:t>1. Ladislavu </a:t>
            </a:r>
            <a:r>
              <a:rPr lang="cs-CZ" sz="1600" b="1" dirty="0" err="1" smtClean="0"/>
              <a:t>Baranovskému</a:t>
            </a:r>
            <a:r>
              <a:rPr lang="cs-CZ" sz="1600" dirty="0" smtClean="0"/>
              <a:t> prominul trest odnětí svobody uložený za zanedbání povinné výživy. Přihlédl k obtížné sociální situaci jmenovaného, který běžné výživné již pravidelně hradí a dlužné výživné se snaží postupně splácet. V případě vykonání trestu odnětí svobody by ztratil zaměstnání a výživné by opět nemohl platit.</a:t>
            </a:r>
          </a:p>
          <a:p>
            <a:pPr>
              <a:spcBef>
                <a:spcPts val="400"/>
              </a:spcBef>
            </a:pPr>
            <a:r>
              <a:rPr lang="cs-CZ" sz="1600" b="1" dirty="0" smtClean="0"/>
              <a:t>2. Ladislavu Bednaříkovi</a:t>
            </a:r>
            <a:r>
              <a:rPr lang="cs-CZ" sz="1600" dirty="0" smtClean="0"/>
              <a:t> prominul zbytek trestu odnětí svobody uloženého za podvod, zpronevěru a padělání a pozměňování peněz. Přihlédl k vyššímu věku a zdravotnímu stavu jmenovaného, který se léčí s onkologickým onemocněním. Jmenovaný část trestu již vykonal.</a:t>
            </a:r>
          </a:p>
          <a:p>
            <a:pPr>
              <a:spcBef>
                <a:spcPts val="400"/>
              </a:spcBef>
              <a:buNone/>
            </a:pPr>
            <a:endParaRPr lang="cs-CZ" sz="1600" dirty="0" smtClean="0">
              <a:solidFill>
                <a:srgbClr val="0000FF"/>
              </a:solidFill>
            </a:endParaRPr>
          </a:p>
        </p:txBody>
      </p:sp>
      <p:sp>
        <p:nvSpPr>
          <p:cNvPr id="5" name="Tlačítko akce: Vlastní 4">
            <a:hlinkClick r:id="rId2" highlightClick="1"/>
          </p:cNvPr>
          <p:cNvSpPr/>
          <p:nvPr/>
        </p:nvSpPr>
        <p:spPr>
          <a:xfrm>
            <a:off x="3563888" y="6093296"/>
            <a:ext cx="1800200" cy="43204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WWW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4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  <a:buNone/>
            </a:pPr>
            <a:r>
              <a:rPr lang="cs-CZ" sz="1800" dirty="0" smtClean="0">
                <a:solidFill>
                  <a:srgbClr val="0000FF"/>
                </a:solidFill>
              </a:rPr>
              <a:t>Úryvek z článku 5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b="1" dirty="0" smtClean="0"/>
              <a:t>…………………. ………………. zrušil obecní zákaz komunismu</a:t>
            </a:r>
            <a:endParaRPr lang="cs-CZ" sz="1800" dirty="0" smtClean="0"/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15. června 2006  10:46 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………….. ………. zrušil …………… ………. Červený Kostelec v Královéhradeckém kraji, která na území obce zakazovala propagaci komunismu, fašismu a nacismu. Takovou pravomoc mají jen zákonodárci, nikoliv obce, zdůraznili soudci. Návrh na ………….. …………… podalo ministerstvo vnitra. 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err="1" smtClean="0"/>
              <a:t>Červenokostelecká</a:t>
            </a:r>
            <a:r>
              <a:rPr lang="cs-CZ" sz="1800" dirty="0" smtClean="0"/>
              <a:t> ……………… vstoupila v platnost v roce 1995. Podle starosty Petra </a:t>
            </a:r>
            <a:r>
              <a:rPr lang="cs-CZ" sz="1800" dirty="0" err="1" smtClean="0"/>
              <a:t>Mědílka</a:t>
            </a:r>
            <a:r>
              <a:rPr lang="cs-CZ" sz="1800" dirty="0" smtClean="0"/>
              <a:t> (KDU-ČSL) si město už tehdy nebylo jisté, zda nepřekračuje své pravomoci. 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Přesto se 15 z 20 zastupitelů vyslovilo pro schválení …………. proti komunismu, nacismu a fašismu. Město tak zakázalo například "požadavky na násilnou změnu ústavního pořádku, užívání symbolů těchto zločineckých hnutí při jejich propagaci a zpochybňování zločinnosti režimů, které tato hnutí představovala."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V roce 2004 zastupitelé o ………………… hlasovali znovu, postavili se proti jejímu zrušení. Ministerstvo vnitra proto pozastavilo její platnost a obrátilo se na ……….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"Obec nemůže v žádném případě zasáhnout do pravomocí zákonodárce. Svoboda projevu může být omezena jen zákonem. Česká republika k takovému omezení přistoupila i v souvislosti s meritem dané věci a přípustná omezení cestou zákona provedla. Za těchto okolností soudu nezbylo nic jiného, než danou ………….... zrušit," řekl  zpravodaj Pavel </a:t>
            </a:r>
            <a:r>
              <a:rPr lang="cs-CZ" sz="1800" dirty="0" err="1" smtClean="0"/>
              <a:t>Holländer</a:t>
            </a:r>
            <a:r>
              <a:rPr lang="cs-CZ" sz="1800" dirty="0" smtClean="0"/>
              <a:t>. </a:t>
            </a:r>
          </a:p>
          <a:p>
            <a:pPr>
              <a:spcBef>
                <a:spcPts val="400"/>
              </a:spcBef>
              <a:buNone/>
            </a:pPr>
            <a:endParaRPr lang="cs-CZ" sz="16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4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  <a:buNone/>
            </a:pPr>
            <a:r>
              <a:rPr lang="cs-CZ" sz="1800" dirty="0" smtClean="0">
                <a:solidFill>
                  <a:srgbClr val="0000FF"/>
                </a:solidFill>
              </a:rPr>
              <a:t>Úryvek z článku 5 – Doplněná slova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b="1" dirty="0" smtClean="0"/>
              <a:t>Ústavní soud zrušil obecní zákaz komunismu</a:t>
            </a:r>
            <a:endParaRPr lang="cs-CZ" sz="1800" dirty="0" smtClean="0"/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15. června 2006  10:46 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Ústavní soud zrušil vyhlášku města Červený Kostelec v Královéhradeckém kraji, která na území obce zakazovala propagaci komunismu, fašismu a nacismu. Takovou pravomoc mají jen zákonodárci, nikoliv obce, zdůraznili soudci. Návrh na zrušení vyhlášky podalo ministerstvo vnitra. 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err="1" smtClean="0"/>
              <a:t>Červenokostelecká</a:t>
            </a:r>
            <a:r>
              <a:rPr lang="cs-CZ" sz="1800" dirty="0" smtClean="0"/>
              <a:t> vyhláška vstoupila v platnost v roce 1995. Podle starosty Petra </a:t>
            </a:r>
            <a:r>
              <a:rPr lang="cs-CZ" sz="1800" dirty="0" err="1" smtClean="0"/>
              <a:t>Mědílka</a:t>
            </a:r>
            <a:r>
              <a:rPr lang="cs-CZ" sz="1800" dirty="0" smtClean="0"/>
              <a:t> (KDU-ČSL) si město už tehdy nebylo jisté, zda nepřekračuje své pravomoci. 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Přesto se 15 z 20 zastupitelů vyslovilo pro schválení vyhlášky proti komunismu, nacismu a fašismu. Město tak zakázalo například "požadavky na násilnou změnu ústavního pořádku, užívání symbolů těchto zločineckých hnutí při jejich propagaci a zpochybňování zločinnosti režimů, které tato hnutí představovala."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V roce 2004 zastupitelé o vyhlášce hlasovali znovu, postavili se proti jejímu zrušení. Ministerstvo vnitra proto pozastavilo její platnost a obrátilo se na soud.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800" dirty="0" smtClean="0"/>
              <a:t>"Obec nemůže v žádném případě zasáhnout do pravomocí zákonodárce. Svoboda projevu může být omezena jen zákonem. Česká republika k takovému omezení přistoupila i v souvislosti s meritem dané věci a přípustná omezení cestou zákona provedla. Za těchto okolností soudu nezbylo nic jiného, než danou vyhlášku zrušit," řekl zpravodaj Pavel </a:t>
            </a:r>
            <a:r>
              <a:rPr lang="cs-CZ" sz="1800" dirty="0" err="1" smtClean="0"/>
              <a:t>Holländer</a:t>
            </a:r>
            <a:r>
              <a:rPr lang="cs-CZ" sz="1800" dirty="0" smtClean="0"/>
              <a:t>. </a:t>
            </a:r>
          </a:p>
          <a:p>
            <a:pPr>
              <a:spcBef>
                <a:spcPts val="400"/>
              </a:spcBef>
              <a:buNone/>
            </a:pPr>
            <a:endParaRPr lang="cs-CZ" sz="1600" dirty="0" smtClean="0">
              <a:solidFill>
                <a:srgbClr val="0000FF"/>
              </a:solidFill>
            </a:endParaRPr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3563888" y="6093296"/>
            <a:ext cx="1800200" cy="43204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WWW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4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  <a:buNone/>
            </a:pPr>
            <a:r>
              <a:rPr lang="cs-CZ" sz="1800" dirty="0" smtClean="0">
                <a:solidFill>
                  <a:srgbClr val="0000FF"/>
                </a:solidFill>
              </a:rPr>
              <a:t>Úryvek z článku 6</a:t>
            </a:r>
          </a:p>
          <a:p>
            <a:pPr>
              <a:buNone/>
            </a:pPr>
            <a:r>
              <a:rPr lang="cs-CZ" sz="2000" b="1" dirty="0" smtClean="0"/>
              <a:t>Vyhlášení …………, …………… zasedání a rozpuštění Poslanecké sněmovny</a:t>
            </a:r>
          </a:p>
          <a:p>
            <a:pPr>
              <a:buNone/>
            </a:pPr>
            <a:r>
              <a:rPr lang="cs-CZ" sz="2000" b="1" dirty="0" smtClean="0"/>
              <a:t>1. 6. 2010</a:t>
            </a:r>
          </a:p>
          <a:p>
            <a:r>
              <a:rPr lang="cs-CZ" sz="2000" dirty="0" smtClean="0"/>
              <a:t>Prezident republiky Václav Klaus rozhodnutím ze dne 1. června 2010 podle čl. 34 odst. 1 ústavního zákona č. 1/1993 Sb., Ústava České republiky ………. zasedání Poslanecké sněmovny Parlamentu ČR a stanovil den jeho ………….. na 11. června 2010.</a:t>
            </a: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r>
              <a:rPr lang="cs-CZ" sz="2000" b="1" dirty="0" smtClean="0"/>
              <a:t>5. 2. 2010</a:t>
            </a:r>
          </a:p>
          <a:p>
            <a:r>
              <a:rPr lang="cs-CZ" sz="2000" dirty="0" smtClean="0"/>
              <a:t>Prezident republiky Václav Klaus vyhlásil v pátek dne 5. února 2010 …………. ………… do Poslanecké sněmovny Parlamentu České republiky. Prezident stanovil ………………. ……………. …….. na pátek 28. a sobotu 29. května 2010.</a:t>
            </a: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r>
              <a:rPr lang="cs-CZ" sz="2000" b="1" dirty="0" smtClean="0"/>
              <a:t>16. 7. 2008</a:t>
            </a:r>
          </a:p>
          <a:p>
            <a:r>
              <a:rPr lang="cs-CZ" sz="2000" dirty="0" smtClean="0"/>
              <a:t>Prezident republiky Václav Klaus zvolil pátek 17. října a sobotu 18. října 2008 za …………. konání …………. do Senátu Parlamentu České republiky a do zastupitelstev krajů. Rozhodnutí prezidenta republiky o vyhlášení ………. bylo dnes rozesláno v příslušné částce Sbírky zákonů.</a:t>
            </a:r>
          </a:p>
          <a:p>
            <a:pPr>
              <a:spcBef>
                <a:spcPts val="400"/>
              </a:spcBef>
              <a:buNone/>
            </a:pPr>
            <a:endParaRPr lang="cs-CZ" sz="16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4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  <a:buNone/>
            </a:pPr>
            <a:r>
              <a:rPr lang="cs-CZ" sz="1800" dirty="0" smtClean="0">
                <a:solidFill>
                  <a:srgbClr val="0000FF"/>
                </a:solidFill>
              </a:rPr>
              <a:t>Úryvek z článku 6 – Doplněná slova</a:t>
            </a:r>
          </a:p>
          <a:p>
            <a:pPr>
              <a:buNone/>
            </a:pPr>
            <a:r>
              <a:rPr lang="cs-CZ" sz="2000" b="1" dirty="0" smtClean="0"/>
              <a:t>Vyhlášení voleb, svolání zasedání a rozpuštění Poslanecké sněmovny</a:t>
            </a:r>
          </a:p>
          <a:p>
            <a:pPr>
              <a:buNone/>
            </a:pPr>
            <a:r>
              <a:rPr lang="cs-CZ" sz="2000" b="1" dirty="0" smtClean="0"/>
              <a:t>1. 6. 2010</a:t>
            </a:r>
          </a:p>
          <a:p>
            <a:r>
              <a:rPr lang="cs-CZ" sz="2000" dirty="0" smtClean="0"/>
              <a:t>Prezident republiky Václav Klaus rozhodnutím ze dne 1. června 2010 podle čl. 34 odst. 1 ústavního zákona č. 1/1993 Sb., Ústava České republiky svolal zasedání Poslanecké sněmovny Parlamentu ČR a stanovil den jeho zahájení na 11. června 2010.</a:t>
            </a: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r>
              <a:rPr lang="cs-CZ" sz="2000" b="1" dirty="0" smtClean="0"/>
              <a:t>5. 2. 2010</a:t>
            </a:r>
          </a:p>
          <a:p>
            <a:r>
              <a:rPr lang="cs-CZ" sz="2000" dirty="0" smtClean="0"/>
              <a:t>Prezident republiky Václav Klaus vyhlásil v pátek dne 5. února 2010 termín voleb do Poslanecké sněmovny Parlamentu České republiky. Prezident stanovil termín sněmovních voleb na pátek 28. a sobotu 29. května 2010.</a:t>
            </a:r>
          </a:p>
          <a:p>
            <a:pPr>
              <a:buNone/>
            </a:pPr>
            <a:endParaRPr lang="cs-CZ" sz="1000" dirty="0" smtClean="0"/>
          </a:p>
          <a:p>
            <a:pPr>
              <a:buNone/>
            </a:pPr>
            <a:r>
              <a:rPr lang="cs-CZ" sz="2000" b="1" dirty="0" smtClean="0"/>
              <a:t>16. 7. 2008</a:t>
            </a:r>
          </a:p>
          <a:p>
            <a:r>
              <a:rPr lang="cs-CZ" sz="2000" dirty="0" smtClean="0"/>
              <a:t>Prezident republiky Václav Klaus zvolil pátek 17. října a sobotu 18. října 2008 za termín konání voleb do Senátu Parlamentu České republiky a do zastupitelstev krajů. Rozhodnutí prezidenta republiky o vyhlášení voleb bylo dnes rozesláno v příslušné částce Sbírky zákonů.</a:t>
            </a:r>
          </a:p>
          <a:p>
            <a:pPr>
              <a:spcBef>
                <a:spcPts val="400"/>
              </a:spcBef>
              <a:buNone/>
            </a:pPr>
            <a:endParaRPr lang="cs-CZ" sz="1600" dirty="0" smtClean="0">
              <a:solidFill>
                <a:srgbClr val="0000FF"/>
              </a:solidFill>
            </a:endParaRPr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3563888" y="6093296"/>
            <a:ext cx="1800200" cy="43204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WWW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4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  <a:buNone/>
            </a:pPr>
            <a:r>
              <a:rPr lang="cs-CZ" sz="1200" dirty="0" smtClean="0">
                <a:solidFill>
                  <a:srgbClr val="0000FF"/>
                </a:solidFill>
              </a:rPr>
              <a:t>Úryvek z článku 7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200" b="1" dirty="0" smtClean="0"/>
              <a:t>....................... uděloval k svátku 28. října vyznamenání </a:t>
            </a:r>
            <a:r>
              <a:rPr lang="cs-CZ" sz="1200" dirty="0" smtClean="0"/>
              <a:t>(29. října 1999  7:40 )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200" dirty="0" smtClean="0"/>
              <a:t>Při příležitosti státního svátku 28. října, propůjčil ……………..… …………..…… …….………Václav Havel na Pražském hradě vysoká státní vyznamenání lidem, kteří se nějakým způsobem zasloužili o Českou republiku, ať už doma nebo v zahraničí. Jsou mezi nimi kněží, vědci, vojáci, umělci, sportovci, ale i obyčejní lidé, kteří neváhali nasadit svůj život, aby zachránili druhé. …………….. se tak alespoň symbolicky snaží odměnit všechny ty, kterým záleží na ostatních lidech a jsou ochotni pro ně něco udělat. Václav Havel propůjčil vyznamenaným Ř… …………. …………. ………….., Ř… ………… ……., M…………. … ……………… a M…………… …. …………… </a:t>
            </a:r>
          </a:p>
          <a:p>
            <a:pPr>
              <a:spcBef>
                <a:spcPts val="400"/>
              </a:spcBef>
              <a:buNone/>
            </a:pPr>
            <a:r>
              <a:rPr lang="cs-CZ" sz="1200" b="1" dirty="0" smtClean="0"/>
              <a:t>Vyznamenaní:</a:t>
            </a:r>
          </a:p>
          <a:p>
            <a:pPr>
              <a:spcBef>
                <a:spcPts val="400"/>
              </a:spcBef>
              <a:buFont typeface="Wingdings" pitchFamily="2" charset="2"/>
              <a:buChar char="q"/>
            </a:pPr>
            <a:r>
              <a:rPr lang="cs-CZ" sz="1200" b="1" dirty="0" smtClean="0"/>
              <a:t>Ing. Ivan Hlinka </a:t>
            </a:r>
            <a:r>
              <a:rPr lang="cs-CZ" sz="1200" dirty="0" smtClean="0"/>
              <a:t>(26. ledna 1950)</a:t>
            </a:r>
          </a:p>
          <a:p>
            <a:pPr>
              <a:spcBef>
                <a:spcPts val="400"/>
              </a:spcBef>
              <a:buNone/>
            </a:pPr>
            <a:r>
              <a:rPr lang="cs-CZ" sz="1200" dirty="0" smtClean="0"/>
              <a:t>	</a:t>
            </a:r>
            <a:r>
              <a:rPr lang="cs-CZ" sz="1200" b="1" dirty="0" smtClean="0"/>
              <a:t>……………………. …… …………….. - za vynikající sportovní výsledky</a:t>
            </a:r>
            <a:br>
              <a:rPr lang="cs-CZ" sz="1200" b="1" dirty="0" smtClean="0"/>
            </a:br>
            <a:r>
              <a:rPr lang="cs-CZ" sz="1200" dirty="0" smtClean="0"/>
              <a:t>Od dětství se věnoval aktivně hokeji. V 70. letech byl oporou reprezentačního týmu a stal se trojnásobným mistrem světa (1972, 1976 a 1977). Působil v klubech Litvínov, Trenčín, Vancouver a </a:t>
            </a:r>
            <a:r>
              <a:rPr lang="cs-CZ" sz="1200" dirty="0" err="1" smtClean="0"/>
              <a:t>Zug</a:t>
            </a:r>
            <a:r>
              <a:rPr lang="cs-CZ" sz="1200" dirty="0" smtClean="0"/>
              <a:t>. 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dirty="0" smtClean="0"/>
              <a:t>Jako trenér získal v roce 1991 druhé místo v lize a byl vyhlášen nejlepším ligovým trenérem. Působil jako trenér reprezentace ČSFR a ČR. Pod jeho vedením získal národní tým zlatou medaili na ZOH v Naganu, historicky první olympijské vítězství českých hokejistů. Unikátní sbírku doplnil Ivan Hlinka prvenstvím na posledním MS v roce 1999 v Norsku. 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dirty="0" smtClean="0"/>
              <a:t>V současnosti působí jako trenér reprezentačního družstva ČR v ledním hokeji a generální manažer HC Chemopetrol Litvínov. Svými sportovními výsledky přispěl k dobrému jménu České republiky v zahraničí.</a:t>
            </a:r>
            <a:br>
              <a:rPr lang="cs-CZ" sz="1200" dirty="0" smtClean="0"/>
            </a:br>
            <a:endParaRPr lang="cs-CZ" sz="1200" dirty="0" smtClean="0"/>
          </a:p>
          <a:p>
            <a:pPr indent="-349200">
              <a:spcBef>
                <a:spcPts val="400"/>
              </a:spcBef>
              <a:buFont typeface="Wingdings" pitchFamily="2" charset="2"/>
              <a:buChar char="q"/>
            </a:pPr>
            <a:r>
              <a:rPr lang="cs-CZ" sz="1200" b="1" dirty="0" smtClean="0"/>
              <a:t>Zdeněk Svěrák </a:t>
            </a:r>
            <a:r>
              <a:rPr lang="cs-CZ" sz="1200" dirty="0" smtClean="0"/>
              <a:t>(28. března 1936)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b="1" dirty="0" smtClean="0"/>
              <a:t>………………….. ……. ……………… - za vynikající umělecké výsledky</a:t>
            </a:r>
            <a:br>
              <a:rPr lang="cs-CZ" sz="1200" b="1" dirty="0" smtClean="0"/>
            </a:br>
            <a:r>
              <a:rPr lang="cs-CZ" sz="1200" dirty="0" smtClean="0"/>
              <a:t>Vystudoval VŠ pedagogickou v Praze. V letech 1958 až 1961 učil na Žatecku a v letech 1961 až 1969 pracoval jako redaktor Českého rozhlasu. 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dirty="0" smtClean="0"/>
              <a:t>Od roku 1977 působil jako scenárista Filmového studia Barrandov. Je spoluautorem inscenací Divadla Járy Cimrmana: Vyšetřování ztráty třídní knihy, Hospoda Na mýtince, Vražda v salónním </a:t>
            </a:r>
            <a:r>
              <a:rPr lang="cs-CZ" sz="1200" dirty="0" err="1" smtClean="0"/>
              <a:t>coupé</a:t>
            </a:r>
            <a:r>
              <a:rPr lang="cs-CZ" sz="1200" dirty="0" smtClean="0"/>
              <a:t>, Cimrman v říši hudby, Dlouhý, Široký a Krátkozraký, Posel z </a:t>
            </a:r>
            <a:r>
              <a:rPr lang="cs-CZ" sz="1200" dirty="0" err="1" smtClean="0"/>
              <a:t>Liptákova</a:t>
            </a:r>
            <a:r>
              <a:rPr lang="cs-CZ" sz="1200" dirty="0" smtClean="0"/>
              <a:t> aj. Je autorem filmů Vrchní prchni, Tři veteráni, Vesničko má středisková, Obecná škola a </a:t>
            </a:r>
            <a:r>
              <a:rPr lang="cs-CZ" sz="1200" dirty="0" err="1" smtClean="0"/>
              <a:t>Kolja</a:t>
            </a:r>
            <a:r>
              <a:rPr lang="cs-CZ" sz="1200" dirty="0" smtClean="0"/>
              <a:t>. 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dirty="0" smtClean="0"/>
              <a:t>Spolu s Ladislavem </a:t>
            </a:r>
            <a:r>
              <a:rPr lang="cs-CZ" sz="1200" dirty="0" err="1" smtClean="0"/>
              <a:t>Smoljakem</a:t>
            </a:r>
            <a:r>
              <a:rPr lang="cs-CZ" sz="1200" dirty="0" smtClean="0"/>
              <a:t> se podílel na vzniku filmů Jáchyme, hoď ho do stroje, Na samotě u lesa, Marečku, podejte mi pero, Rozpuštěný a vypuštěný aj. Věnuje se televizní i rozhlasové tvorbě. Pracuje jako umělecký vedoucí Divadla Járy Cimrmana.</a:t>
            </a:r>
          </a:p>
          <a:p>
            <a:pPr>
              <a:spcBef>
                <a:spcPts val="400"/>
              </a:spcBef>
              <a:buNone/>
            </a:pPr>
            <a:endParaRPr lang="cs-CZ" sz="1600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76664"/>
          </a:xfrm>
        </p:spPr>
        <p:txBody>
          <a:bodyPr>
            <a:noAutofit/>
          </a:bodyPr>
          <a:lstStyle/>
          <a:p>
            <a:pPr>
              <a:spcBef>
                <a:spcPts val="400"/>
              </a:spcBef>
              <a:buNone/>
            </a:pPr>
            <a:r>
              <a:rPr lang="cs-CZ" sz="1200" dirty="0" smtClean="0">
                <a:solidFill>
                  <a:srgbClr val="0000FF"/>
                </a:solidFill>
              </a:rPr>
              <a:t>Úryvek z článku 7 – Doplněná slova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200" b="1" dirty="0" smtClean="0"/>
              <a:t>Prezident uděloval k svátku 28. října vyznamenání </a:t>
            </a:r>
            <a:r>
              <a:rPr lang="cs-CZ" sz="1200" dirty="0" smtClean="0"/>
              <a:t>(29. října 1999  7:40 )</a:t>
            </a:r>
          </a:p>
          <a:p>
            <a:pPr marL="0" indent="0">
              <a:spcBef>
                <a:spcPts val="400"/>
              </a:spcBef>
              <a:buNone/>
            </a:pPr>
            <a:r>
              <a:rPr lang="cs-CZ" sz="1200" dirty="0" smtClean="0"/>
              <a:t>Při příležitosti státního svátku 28. října, propůjčil prezident České republiky Václav Havel na Pražském hradě vysoká státní vyznamenání lidem, kteří se nějakým způsobem zasloužili o Českou republiku, ať už doma nebo v zahraničí. Jsou mezi nimi kněží, vědci, vojáci, umělci, sportovci, ale i obyčejní lidé, kteří neváhali nasadit svůj život, aby zachránili druhé. Prezident se tak alespoň symbolicky snaží odměnit všechny ty, kterým záleží na ostatních lidech a jsou ochotni pro ně něco udělat. Václav Havel propůjčil vyznamenaným Řád Tomáše </a:t>
            </a:r>
            <a:r>
              <a:rPr lang="cs-CZ" sz="1200" dirty="0" err="1" smtClean="0"/>
              <a:t>Garrigua</a:t>
            </a:r>
            <a:r>
              <a:rPr lang="cs-CZ" sz="1200" dirty="0" smtClean="0"/>
              <a:t> Masaryka, Řád Bílého lva, Medaili Za hrdinství a Medaili Za zásluhy. </a:t>
            </a:r>
          </a:p>
          <a:p>
            <a:pPr>
              <a:spcBef>
                <a:spcPts val="400"/>
              </a:spcBef>
              <a:buNone/>
            </a:pPr>
            <a:r>
              <a:rPr lang="cs-CZ" sz="1200" b="1" dirty="0" smtClean="0"/>
              <a:t>Vyznamenaní:</a:t>
            </a:r>
          </a:p>
          <a:p>
            <a:pPr>
              <a:spcBef>
                <a:spcPts val="400"/>
              </a:spcBef>
              <a:buFont typeface="Wingdings" pitchFamily="2" charset="2"/>
              <a:buChar char="q"/>
            </a:pPr>
            <a:r>
              <a:rPr lang="cs-CZ" sz="1200" b="1" dirty="0" smtClean="0"/>
              <a:t>Ing. Ivan Hlinka </a:t>
            </a:r>
            <a:r>
              <a:rPr lang="cs-CZ" sz="1200" dirty="0" smtClean="0"/>
              <a:t>(26. ledna 1950)</a:t>
            </a:r>
          </a:p>
          <a:p>
            <a:pPr>
              <a:spcBef>
                <a:spcPts val="400"/>
              </a:spcBef>
              <a:buNone/>
            </a:pPr>
            <a:r>
              <a:rPr lang="cs-CZ" sz="1200" dirty="0" smtClean="0"/>
              <a:t>	</a:t>
            </a:r>
            <a:r>
              <a:rPr lang="cs-CZ" sz="1200" b="1" dirty="0" smtClean="0"/>
              <a:t>Medaile za zásluhy - za vynikající sportovní výsledky</a:t>
            </a:r>
            <a:br>
              <a:rPr lang="cs-CZ" sz="1200" b="1" dirty="0" smtClean="0"/>
            </a:br>
            <a:r>
              <a:rPr lang="cs-CZ" sz="1200" dirty="0" smtClean="0"/>
              <a:t>Od dětství se věnoval aktivně hokeji. V 70. letech byl oporou reprezentačního týmu a stal se trojnásobným mistrem světa (1972, 1976 a 1977). Působil v klubech Litvínov, Trenčín, Vancouver a </a:t>
            </a:r>
            <a:r>
              <a:rPr lang="cs-CZ" sz="1200" dirty="0" err="1" smtClean="0"/>
              <a:t>Zug</a:t>
            </a:r>
            <a:r>
              <a:rPr lang="cs-CZ" sz="1200" dirty="0" smtClean="0"/>
              <a:t>. 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dirty="0" smtClean="0"/>
              <a:t>Jako trenér získal v roce 1991 druhé místo v lize a byl vyhlášen nejlepším ligovým trenérem. Působil jako trenér reprezentace ČSFR a ČR. Pod jeho vedením získal národní tým zlatou medaili na ZOH v Naganu, historicky první olympijské vítězství českých hokejistů. Unikátní sbírku doplnil Ivan Hlinka prvenstvím na posledním MS v roce 1999 v Norsku. 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dirty="0" smtClean="0"/>
              <a:t>V současnosti působí jako trenér reprezentačního družstva ČR v ledním hokeji a generální manažer HC Chemopetrol Litvínov. Svými sportovními výsledky přispěl k dobrému jménu České republiky v zahraničí.</a:t>
            </a:r>
            <a:br>
              <a:rPr lang="cs-CZ" sz="1200" dirty="0" smtClean="0"/>
            </a:br>
            <a:endParaRPr lang="cs-CZ" sz="1200" dirty="0" smtClean="0"/>
          </a:p>
          <a:p>
            <a:pPr indent="-349200">
              <a:spcBef>
                <a:spcPts val="400"/>
              </a:spcBef>
              <a:buFont typeface="Wingdings" pitchFamily="2" charset="2"/>
              <a:buChar char="q"/>
            </a:pPr>
            <a:r>
              <a:rPr lang="cs-CZ" sz="1200" b="1" dirty="0" smtClean="0"/>
              <a:t>Zdeněk Svěrák </a:t>
            </a:r>
            <a:r>
              <a:rPr lang="cs-CZ" sz="1200" dirty="0" smtClean="0"/>
              <a:t>(28. března 1936)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b="1" dirty="0" smtClean="0"/>
              <a:t>Medaile za zásluhy - za vynikající umělecké výsledky</a:t>
            </a:r>
            <a:br>
              <a:rPr lang="cs-CZ" sz="1200" b="1" dirty="0" smtClean="0"/>
            </a:br>
            <a:r>
              <a:rPr lang="cs-CZ" sz="1200" dirty="0" smtClean="0"/>
              <a:t>Vystudoval VŠ pedagogickou v Praze. V letech 1958 až 1961 učil na Žatecku a v letech 1961 až 1969 pracoval jako redaktor Českého rozhlasu. 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dirty="0" smtClean="0"/>
              <a:t>Od roku 1977 působil jako scenárista Filmového studia Barrandov. Je spoluautorem inscenací Divadla Járy Cimrmana: Vyšetřování ztráty třídní knihy, Hospoda Na mýtince, Vražda v salónním </a:t>
            </a:r>
            <a:r>
              <a:rPr lang="cs-CZ" sz="1200" dirty="0" err="1" smtClean="0"/>
              <a:t>coupé</a:t>
            </a:r>
            <a:r>
              <a:rPr lang="cs-CZ" sz="1200" dirty="0" smtClean="0"/>
              <a:t>, Cimrman v říši hudby, Dlouhý, Široký a Krátkozraký, Posel z </a:t>
            </a:r>
            <a:r>
              <a:rPr lang="cs-CZ" sz="1200" dirty="0" err="1" smtClean="0"/>
              <a:t>Liptákova</a:t>
            </a:r>
            <a:r>
              <a:rPr lang="cs-CZ" sz="1200" dirty="0" smtClean="0"/>
              <a:t> aj. Je autorem filmů Vrchní prchni, Tři veteráni, Vesničko má středisková, Obecná škola a </a:t>
            </a:r>
            <a:r>
              <a:rPr lang="cs-CZ" sz="1200" dirty="0" err="1" smtClean="0"/>
              <a:t>Kolja</a:t>
            </a:r>
            <a:r>
              <a:rPr lang="cs-CZ" sz="1200" dirty="0" smtClean="0"/>
              <a:t>. </a:t>
            </a:r>
          </a:p>
          <a:p>
            <a:pPr indent="0">
              <a:spcBef>
                <a:spcPts val="400"/>
              </a:spcBef>
              <a:buNone/>
            </a:pPr>
            <a:r>
              <a:rPr lang="cs-CZ" sz="1200" dirty="0" smtClean="0"/>
              <a:t>Spolu s Ladislavem </a:t>
            </a:r>
            <a:r>
              <a:rPr lang="cs-CZ" sz="1200" dirty="0" err="1" smtClean="0"/>
              <a:t>Smoljakem</a:t>
            </a:r>
            <a:r>
              <a:rPr lang="cs-CZ" sz="1200" dirty="0" smtClean="0"/>
              <a:t> se podílel na vzniku filmů Jáchyme, hoď ho do stroje, Na samotě u lesa, Marečku, podejte mi pero, Rozpuštěný a vypuštěný aj. Věnuje se televizní i rozhlasové tvorbě. Pracuje jako umělecký vedoucí Divadla Járy Cimrmana.</a:t>
            </a:r>
          </a:p>
          <a:p>
            <a:pPr>
              <a:spcBef>
                <a:spcPts val="400"/>
              </a:spcBef>
              <a:buNone/>
            </a:pPr>
            <a:endParaRPr lang="cs-CZ" sz="1600" dirty="0" smtClean="0">
              <a:solidFill>
                <a:srgbClr val="0000FF"/>
              </a:solidFill>
            </a:endParaRPr>
          </a:p>
        </p:txBody>
      </p:sp>
      <p:sp>
        <p:nvSpPr>
          <p:cNvPr id="4" name="Tlačítko akce: Vlastní 3">
            <a:hlinkClick r:id="rId2" highlightClick="1"/>
          </p:cNvPr>
          <p:cNvSpPr/>
          <p:nvPr/>
        </p:nvSpPr>
        <p:spPr>
          <a:xfrm>
            <a:off x="3563888" y="6093296"/>
            <a:ext cx="1800200" cy="43204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WWW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http://zpravy.idnes.cz/amnestie-vaclava-klause-z-ledna-2013-dl7-/domaci.aspx?c=A130101_134945_domaci_ven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parlamentnilisty.cz</a:t>
            </a:r>
            <a:r>
              <a:rPr lang="cs-CZ" dirty="0" smtClean="0"/>
              <a:t>/</a:t>
            </a:r>
            <a:r>
              <a:rPr lang="cs-CZ" dirty="0" err="1" smtClean="0"/>
              <a:t>arena</a:t>
            </a:r>
            <a:r>
              <a:rPr lang="cs-CZ" dirty="0" smtClean="0"/>
              <a:t>/monitor/-Klaus-jmenoval-22-</a:t>
            </a:r>
            <a:r>
              <a:rPr lang="cs-CZ" dirty="0" err="1" smtClean="0"/>
              <a:t>novych</a:t>
            </a:r>
            <a:r>
              <a:rPr lang="cs-CZ" dirty="0" smtClean="0"/>
              <a:t>-</a:t>
            </a:r>
            <a:r>
              <a:rPr lang="cs-CZ" dirty="0" err="1" smtClean="0"/>
              <a:t>soudcu</a:t>
            </a:r>
            <a:r>
              <a:rPr lang="cs-CZ" dirty="0" smtClean="0"/>
              <a:t>-</a:t>
            </a:r>
            <a:r>
              <a:rPr lang="cs-CZ" dirty="0" err="1" smtClean="0"/>
              <a:t>mozna</a:t>
            </a:r>
            <a:r>
              <a:rPr lang="cs-CZ" dirty="0" smtClean="0"/>
              <a:t>-naposledy-257472</a:t>
            </a:r>
          </a:p>
          <a:p>
            <a:r>
              <a:rPr lang="cs-CZ" dirty="0" smtClean="0"/>
              <a:t>http://hypoteky-srovnani.eu/cnb-snizuje-urokove-sazby-hypoteky-budou-levnejsi/</a:t>
            </a:r>
          </a:p>
          <a:p>
            <a:r>
              <a:rPr lang="cs-CZ" dirty="0" smtClean="0"/>
              <a:t>https://www.hrad.cz/cs/prezident-cr/prezidenti-v-minulosti/vaclav-klaus/rozhodnuti-prezidenta/amnestie-a-milosti/index.shtml</a:t>
            </a:r>
          </a:p>
          <a:p>
            <a:r>
              <a:rPr lang="cs-CZ" dirty="0" smtClean="0"/>
              <a:t>http://zpravy.idnes.cz/ustavni-soud-zrusil-obecni-zakaz-komunismu-fzr-/domaci.aspx?c=A060615_104646_domaci_ton</a:t>
            </a:r>
          </a:p>
          <a:p>
            <a:r>
              <a:rPr lang="cs-CZ" dirty="0" smtClean="0"/>
              <a:t>https://www.hrad.cz/cs/prezident-cr/prezidenti-v-minulosti/vaclav-klaus/rozhodnuti-prezidenta/jmenovani-odvolani-rozhodnuti/vyhlaseni-voleb-svolani-zasedani-a-rozpusteni-poslanecke-snemovny.shtml</a:t>
            </a:r>
          </a:p>
          <a:p>
            <a:r>
              <a:rPr lang="cs-CZ" dirty="0" smtClean="0"/>
              <a:t>http://zpravy.idnes.cz/prezident-udeloval-k-svatku-28-rijna-vyznamenani-fuq-/domaci.aspx?c=991028_101835_domaci_jjx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546</Words>
  <Application>Microsoft Office PowerPoint</Application>
  <PresentationFormat>Předvádění na obrazovce (4:3)</PresentationFormat>
  <Paragraphs>165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Ústavní právo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Zdroje:</vt:lpstr>
    </vt:vector>
  </TitlesOfParts>
  <Company>Hořice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Ústavní právo</dc:title>
  <dc:creator>Gymnázium a SOŠ</dc:creator>
  <cp:lastModifiedBy>Gymnázium a SOŠ</cp:lastModifiedBy>
  <cp:revision>8</cp:revision>
  <dcterms:created xsi:type="dcterms:W3CDTF">2014-01-08T19:44:25Z</dcterms:created>
  <dcterms:modified xsi:type="dcterms:W3CDTF">2014-01-23T08:10:28Z</dcterms:modified>
</cp:coreProperties>
</file>