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:To </a:t>
          </a:r>
          <a:r>
            <a:rPr lang="cs-CZ" dirty="0" err="1" smtClean="0"/>
            <a:t>be</a:t>
          </a:r>
          <a:r>
            <a:rPr lang="cs-CZ" dirty="0" smtClean="0"/>
            <a:t> j.č.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JAZYK_30. To </a:t>
          </a:r>
          <a:r>
            <a:rPr lang="cs-CZ" dirty="0" err="1" smtClean="0"/>
            <a:t>be</a:t>
          </a:r>
          <a:r>
            <a:rPr lang="cs-CZ" dirty="0" smtClean="0"/>
            <a:t> j.č.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CFFD721B-DB95-4BE9-B010-1FED424D97F4}" type="presOf" srcId="{54328577-CE38-42C9-B724-51432B06E5CA}" destId="{CD1F462A-8EDA-434D-9342-2C73FCF9D894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8A82C7BE-D4C6-4DC7-B584-F9FFC8771992}" type="presOf" srcId="{ED4F5D22-F0C9-4DEB-AEBB-340C21D807CD}" destId="{162EBC16-4716-472B-9EB3-0A62D1C8E8FB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A40E065E-8FE6-4E4C-A99C-12386CC1E474}" type="presOf" srcId="{B00A2139-7123-4CE9-B1E5-5F65E85072EE}" destId="{58BE3FB0-741C-491B-83EE-7B1D305E3DDB}" srcOrd="0" destOrd="0" presId="urn:microsoft.com/office/officeart/2005/8/layout/vList2"/>
    <dgm:cxn modelId="{182A5FA1-9E47-4D55-9084-BAFCC2DEC91E}" type="presOf" srcId="{52BEB325-363B-45D0-ABED-1885F79F23A1}" destId="{45FAE54C-2B7D-4C24-8DFF-2D9E8A3DF887}" srcOrd="0" destOrd="0" presId="urn:microsoft.com/office/officeart/2005/8/layout/vList2"/>
    <dgm:cxn modelId="{3F83B5A1-9A56-4DFE-98AE-D87CD4FCCBD6}" type="presOf" srcId="{C8C4713B-85A2-4D65-9E2F-20BFD47A8FBE}" destId="{7ED2BFF5-562D-448B-A2B3-EA637190C721}" srcOrd="0" destOrd="0" presId="urn:microsoft.com/office/officeart/2005/8/layout/vList2"/>
    <dgm:cxn modelId="{253A413B-E628-49B3-81B5-C5C74470BC92}" type="presOf" srcId="{1F22E069-A120-4AB7-85EA-52FE8601DC25}" destId="{101D9C14-FD64-4E3B-BCA2-9F90782F8549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0B01A12A-CF38-40BF-AF31-B37C9A2BEE74}" type="presParOf" srcId="{58BE3FB0-741C-491B-83EE-7B1D305E3DDB}" destId="{101D9C14-FD64-4E3B-BCA2-9F90782F8549}" srcOrd="0" destOrd="0" presId="urn:microsoft.com/office/officeart/2005/8/layout/vList2"/>
    <dgm:cxn modelId="{A11C27B9-C427-4838-8AF2-381AD2AFE4B5}" type="presParOf" srcId="{58BE3FB0-741C-491B-83EE-7B1D305E3DDB}" destId="{0BD3B9D5-C820-49A3-8317-EDB22A8FCC2D}" srcOrd="1" destOrd="0" presId="urn:microsoft.com/office/officeart/2005/8/layout/vList2"/>
    <dgm:cxn modelId="{D11FD5EE-B33A-4C4A-A7CA-834D3253A400}" type="presParOf" srcId="{58BE3FB0-741C-491B-83EE-7B1D305E3DDB}" destId="{45FAE54C-2B7D-4C24-8DFF-2D9E8A3DF887}" srcOrd="2" destOrd="0" presId="urn:microsoft.com/office/officeart/2005/8/layout/vList2"/>
    <dgm:cxn modelId="{EAA70819-084B-4C8E-9FD6-2B1EEBFB1983}" type="presParOf" srcId="{58BE3FB0-741C-491B-83EE-7B1D305E3DDB}" destId="{55CF85D8-08AA-450B-8E2D-EB828D5EEC7D}" srcOrd="3" destOrd="0" presId="urn:microsoft.com/office/officeart/2005/8/layout/vList2"/>
    <dgm:cxn modelId="{E42F7F23-0FAA-4A0D-93C2-C6716E4126D6}" type="presParOf" srcId="{58BE3FB0-741C-491B-83EE-7B1D305E3DDB}" destId="{CD1F462A-8EDA-434D-9342-2C73FCF9D894}" srcOrd="4" destOrd="0" presId="urn:microsoft.com/office/officeart/2005/8/layout/vList2"/>
    <dgm:cxn modelId="{EFF69AD6-DDBA-4006-97C3-83D32D04BCB2}" type="presParOf" srcId="{58BE3FB0-741C-491B-83EE-7B1D305E3DDB}" destId="{51841FC5-9008-4FE4-95F0-1BCBA3F1F37E}" srcOrd="5" destOrd="0" presId="urn:microsoft.com/office/officeart/2005/8/layout/vList2"/>
    <dgm:cxn modelId="{6B3B23D5-1DD7-4E75-B85A-123C2010A559}" type="presParOf" srcId="{58BE3FB0-741C-491B-83EE-7B1D305E3DDB}" destId="{7ED2BFF5-562D-448B-A2B3-EA637190C721}" srcOrd="6" destOrd="0" presId="urn:microsoft.com/office/officeart/2005/8/layout/vList2"/>
    <dgm:cxn modelId="{2753F651-D7C2-42C3-B798-94D34A970D46}" type="presParOf" srcId="{58BE3FB0-741C-491B-83EE-7B1D305E3DDB}" destId="{582111BC-682B-41DA-BB18-DEEBF264A8A9}" srcOrd="7" destOrd="0" presId="urn:microsoft.com/office/officeart/2005/8/layout/vList2"/>
    <dgm:cxn modelId="{CBBA67C1-5759-45F7-952A-447BDF5B443E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582294"/>
          <a:ext cx="8291264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ŠKOLY: ZŠ Pardubice - </a:t>
          </a:r>
          <a:r>
            <a:rPr lang="cs-CZ" sz="2300" kern="1200" dirty="0" err="1" smtClean="0"/>
            <a:t>Spořilov</a:t>
          </a:r>
          <a:endParaRPr lang="cs-CZ" sz="2300" kern="1200" dirty="0"/>
        </a:p>
      </dsp:txBody>
      <dsp:txXfrm>
        <a:off x="26930" y="609224"/>
        <a:ext cx="8237404" cy="497795"/>
      </dsp:txXfrm>
    </dsp:sp>
    <dsp:sp modelId="{45FAE54C-2B7D-4C24-8DFF-2D9E8A3DF887}">
      <dsp:nvSpPr>
        <dsp:cNvPr id="0" name=""/>
        <dsp:cNvSpPr/>
      </dsp:nvSpPr>
      <dsp:spPr>
        <a:xfrm>
          <a:off x="0" y="1227684"/>
          <a:ext cx="8291264" cy="551655"/>
        </a:xfrm>
        <a:prstGeom prst="roundRect">
          <a:avLst/>
        </a:prstGeom>
        <a:solidFill>
          <a:schemeClr val="accent2">
            <a:hueOff val="-2266801"/>
            <a:satOff val="1309"/>
            <a:lumOff val="-2402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 : Hana Slavíková</a:t>
          </a:r>
          <a:endParaRPr lang="cs-CZ" sz="2300" kern="1200" dirty="0"/>
        </a:p>
      </dsp:txBody>
      <dsp:txXfrm>
        <a:off x="26930" y="1254614"/>
        <a:ext cx="8237404" cy="497795"/>
      </dsp:txXfrm>
    </dsp:sp>
    <dsp:sp modelId="{CD1F462A-8EDA-434D-9342-2C73FCF9D894}">
      <dsp:nvSpPr>
        <dsp:cNvPr id="0" name=""/>
        <dsp:cNvSpPr/>
      </dsp:nvSpPr>
      <dsp:spPr>
        <a:xfrm>
          <a:off x="0" y="1818084"/>
          <a:ext cx="8291264" cy="551655"/>
        </a:xfrm>
        <a:prstGeom prst="roundRect">
          <a:avLst/>
        </a:prstGeom>
        <a:solidFill>
          <a:schemeClr val="accent2">
            <a:hueOff val="-4533601"/>
            <a:satOff val="2618"/>
            <a:lumOff val="-4804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: VY_22_INOVACE_CIZÍ JAZYK_30. To </a:t>
          </a:r>
          <a:r>
            <a:rPr lang="cs-CZ" sz="2300" kern="1200" dirty="0" err="1" smtClean="0"/>
            <a:t>be</a:t>
          </a:r>
          <a:r>
            <a:rPr lang="cs-CZ" sz="2300" kern="1200" dirty="0" smtClean="0"/>
            <a:t> j.č.</a:t>
          </a:r>
          <a:endParaRPr lang="cs-CZ" sz="2300" kern="1200" dirty="0"/>
        </a:p>
      </dsp:txBody>
      <dsp:txXfrm>
        <a:off x="26930" y="1845014"/>
        <a:ext cx="8237404" cy="497795"/>
      </dsp:txXfrm>
    </dsp:sp>
    <dsp:sp modelId="{7ED2BFF5-562D-448B-A2B3-EA637190C721}">
      <dsp:nvSpPr>
        <dsp:cNvPr id="0" name=""/>
        <dsp:cNvSpPr/>
      </dsp:nvSpPr>
      <dsp:spPr>
        <a:xfrm>
          <a:off x="0" y="2435980"/>
          <a:ext cx="8291264" cy="551655"/>
        </a:xfrm>
        <a:prstGeom prst="roundRect">
          <a:avLst/>
        </a:prstGeom>
        <a:solidFill>
          <a:schemeClr val="accent2">
            <a:hueOff val="-6800402"/>
            <a:satOff val="3927"/>
            <a:lumOff val="-7205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TÉMA :To </a:t>
          </a:r>
          <a:r>
            <a:rPr lang="cs-CZ" sz="2300" kern="1200" dirty="0" err="1" smtClean="0"/>
            <a:t>be</a:t>
          </a:r>
          <a:r>
            <a:rPr lang="cs-CZ" sz="2300" kern="1200" dirty="0" smtClean="0"/>
            <a:t> j.č.</a:t>
          </a:r>
          <a:endParaRPr lang="cs-CZ" sz="2300" kern="1200" dirty="0"/>
        </a:p>
      </dsp:txBody>
      <dsp:txXfrm>
        <a:off x="26930" y="2462910"/>
        <a:ext cx="8237404" cy="497795"/>
      </dsp:txXfrm>
    </dsp:sp>
    <dsp:sp modelId="{162EBC16-4716-472B-9EB3-0A62D1C8E8FB}">
      <dsp:nvSpPr>
        <dsp:cNvPr id="0" name=""/>
        <dsp:cNvSpPr/>
      </dsp:nvSpPr>
      <dsp:spPr>
        <a:xfrm>
          <a:off x="0" y="3053875"/>
          <a:ext cx="8291264" cy="551655"/>
        </a:xfrm>
        <a:prstGeom prst="roundRect">
          <a:avLst/>
        </a:prstGeom>
        <a:solidFill>
          <a:schemeClr val="accent2">
            <a:hueOff val="-9067202"/>
            <a:satOff val="5236"/>
            <a:lumOff val="-9607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CZ.1.07/1.4.00/21.2349</a:t>
          </a:r>
          <a:endParaRPr lang="cs-CZ" sz="2300" kern="1200" dirty="0"/>
        </a:p>
      </dsp:txBody>
      <dsp:txXfrm>
        <a:off x="26930" y="3080805"/>
        <a:ext cx="8237404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E65E3A-8666-4BD1-BA68-350122709C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B0B6AB8-58D9-4A46-8845-1E4F343A74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187248"/>
              </p:ext>
            </p:extLst>
          </p:nvPr>
        </p:nvGraphicFramePr>
        <p:xfrm>
          <a:off x="395536" y="530225"/>
          <a:ext cx="8291264" cy="418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437112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89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JEDNOTNÉ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94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slovesa být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to </a:t>
            </a:r>
            <a:r>
              <a:rPr lang="cs-CZ" dirty="0" err="1" smtClean="0"/>
              <a:t>be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 / </a:t>
            </a:r>
            <a:r>
              <a:rPr lang="cs-CZ" dirty="0" err="1" smtClean="0"/>
              <a:t>I´m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 / </a:t>
            </a:r>
            <a:r>
              <a:rPr lang="cs-CZ" dirty="0" err="1" smtClean="0"/>
              <a:t>you´re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/ </a:t>
            </a:r>
            <a:r>
              <a:rPr lang="cs-CZ" dirty="0" err="1" smtClean="0"/>
              <a:t>he´s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/ </a:t>
            </a:r>
            <a:r>
              <a:rPr lang="cs-CZ" dirty="0" err="1" smtClean="0"/>
              <a:t>she´s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/ </a:t>
            </a:r>
            <a:r>
              <a:rPr lang="cs-CZ" dirty="0" err="1" smtClean="0"/>
              <a:t>it´s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já jsem</a:t>
            </a:r>
          </a:p>
          <a:p>
            <a:endParaRPr lang="cs-CZ" dirty="0"/>
          </a:p>
          <a:p>
            <a:r>
              <a:rPr lang="cs-CZ" dirty="0" smtClean="0"/>
              <a:t>ty jsi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n je</a:t>
            </a:r>
          </a:p>
          <a:p>
            <a:endParaRPr lang="cs-CZ" dirty="0"/>
          </a:p>
          <a:p>
            <a:r>
              <a:rPr lang="cs-CZ" dirty="0" smtClean="0"/>
              <a:t>ona je</a:t>
            </a:r>
          </a:p>
          <a:p>
            <a:endParaRPr lang="cs-CZ" dirty="0"/>
          </a:p>
          <a:p>
            <a:r>
              <a:rPr lang="cs-CZ" dirty="0" smtClean="0"/>
              <a:t>ono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234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girl.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little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9.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Pardubice.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Je mi 9 let.</a:t>
            </a:r>
          </a:p>
          <a:p>
            <a:endParaRPr lang="cs-CZ" dirty="0"/>
          </a:p>
          <a:p>
            <a:r>
              <a:rPr lang="cs-CZ" dirty="0" smtClean="0"/>
              <a:t>Jsem z Pardubic.</a:t>
            </a:r>
          </a:p>
          <a:p>
            <a:endParaRPr lang="cs-CZ" dirty="0"/>
          </a:p>
          <a:p>
            <a:r>
              <a:rPr lang="cs-CZ" dirty="0" smtClean="0"/>
              <a:t>Jsem děvče.</a:t>
            </a:r>
          </a:p>
          <a:p>
            <a:endParaRPr lang="cs-CZ" dirty="0"/>
          </a:p>
          <a:p>
            <a:r>
              <a:rPr lang="cs-CZ" dirty="0" smtClean="0"/>
              <a:t>Jsem malá.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987824" y="1844824"/>
            <a:ext cx="180020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87824" y="2600908"/>
            <a:ext cx="1584176" cy="14041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483768" y="1988840"/>
            <a:ext cx="230425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355976" y="2672916"/>
            <a:ext cx="432048" cy="15481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928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are/ </a:t>
            </a:r>
            <a:r>
              <a:rPr lang="cs-CZ" dirty="0" err="1" smtClean="0"/>
              <a:t>you´re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Ty jsi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You´re</a:t>
            </a:r>
            <a:r>
              <a:rPr lang="cs-CZ" dirty="0" smtClean="0"/>
              <a:t> a boy.</a:t>
            </a:r>
          </a:p>
          <a:p>
            <a:endParaRPr lang="cs-CZ" dirty="0"/>
          </a:p>
          <a:p>
            <a:r>
              <a:rPr lang="cs-CZ" dirty="0" err="1" smtClean="0"/>
              <a:t>You´re</a:t>
            </a:r>
            <a:r>
              <a:rPr lang="cs-CZ" dirty="0" smtClean="0"/>
              <a:t> sad.</a:t>
            </a:r>
          </a:p>
          <a:p>
            <a:endParaRPr lang="cs-CZ" dirty="0"/>
          </a:p>
          <a:p>
            <a:r>
              <a:rPr lang="cs-CZ" dirty="0" err="1" smtClean="0"/>
              <a:t>You´re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 10.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ti 10.</a:t>
            </a:r>
          </a:p>
          <a:p>
            <a:endParaRPr lang="cs-CZ" dirty="0"/>
          </a:p>
          <a:p>
            <a:r>
              <a:rPr lang="cs-CZ" dirty="0" smtClean="0"/>
              <a:t>Jsi z České republiky.</a:t>
            </a:r>
          </a:p>
          <a:p>
            <a:endParaRPr lang="cs-CZ" dirty="0"/>
          </a:p>
          <a:p>
            <a:r>
              <a:rPr lang="cs-CZ" dirty="0" smtClean="0"/>
              <a:t>Jsi chlapec.</a:t>
            </a:r>
          </a:p>
          <a:p>
            <a:endParaRPr lang="cs-CZ" dirty="0"/>
          </a:p>
          <a:p>
            <a:r>
              <a:rPr lang="cs-CZ" dirty="0" smtClean="0"/>
              <a:t>Jsi smutný.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275856" y="1772816"/>
            <a:ext cx="144016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059832" y="2564904"/>
            <a:ext cx="172819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635896" y="2708920"/>
            <a:ext cx="108012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059832" y="2060848"/>
            <a:ext cx="1944216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635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/ </a:t>
            </a:r>
            <a:r>
              <a:rPr lang="cs-CZ" dirty="0" err="1" smtClean="0"/>
              <a:t>he´s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 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He´s</a:t>
            </a:r>
            <a:r>
              <a:rPr lang="cs-CZ" dirty="0" smtClean="0"/>
              <a:t> a boy.</a:t>
            </a:r>
          </a:p>
          <a:p>
            <a:endParaRPr lang="cs-CZ" dirty="0"/>
          </a:p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He´s</a:t>
            </a:r>
            <a:r>
              <a:rPr lang="cs-CZ" dirty="0" smtClean="0"/>
              <a:t> a </a:t>
            </a:r>
            <a:r>
              <a:rPr lang="cs-CZ" dirty="0" err="1" smtClean="0"/>
              <a:t>pirate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On má hlad.</a:t>
            </a:r>
          </a:p>
          <a:p>
            <a:endParaRPr lang="cs-CZ" dirty="0"/>
          </a:p>
          <a:p>
            <a:r>
              <a:rPr lang="cs-CZ" dirty="0" smtClean="0"/>
              <a:t>On je chlapec.</a:t>
            </a:r>
          </a:p>
          <a:p>
            <a:endParaRPr lang="cs-CZ" dirty="0"/>
          </a:p>
          <a:p>
            <a:r>
              <a:rPr lang="cs-CZ" dirty="0" smtClean="0"/>
              <a:t>Je starý.</a:t>
            </a:r>
          </a:p>
          <a:p>
            <a:endParaRPr lang="cs-CZ" dirty="0"/>
          </a:p>
          <a:p>
            <a:r>
              <a:rPr lang="cs-CZ" dirty="0" smtClean="0"/>
              <a:t>On je pirát.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275856" y="17728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03848" y="2636912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059832" y="3356992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19872" y="414908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218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 </a:t>
            </a:r>
            <a:r>
              <a:rPr lang="cs-CZ" dirty="0" err="1" smtClean="0"/>
              <a:t>she´s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Ona 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nice.</a:t>
            </a:r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girl.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pěkná.</a:t>
            </a:r>
          </a:p>
          <a:p>
            <a:endParaRPr lang="cs-CZ" dirty="0"/>
          </a:p>
          <a:p>
            <a:r>
              <a:rPr lang="cs-CZ" dirty="0" smtClean="0"/>
              <a:t>Je to dívka.</a:t>
            </a:r>
          </a:p>
          <a:p>
            <a:endParaRPr lang="cs-CZ" dirty="0"/>
          </a:p>
          <a:p>
            <a:r>
              <a:rPr lang="cs-CZ" dirty="0" smtClean="0"/>
              <a:t>Je rozzlobená.</a:t>
            </a:r>
          </a:p>
          <a:p>
            <a:endParaRPr lang="cs-CZ" dirty="0"/>
          </a:p>
          <a:p>
            <a:r>
              <a:rPr lang="cs-CZ" dirty="0" smtClean="0"/>
              <a:t>Je to má maminka.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131840" y="1772816"/>
            <a:ext cx="1656184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79912" y="2528900"/>
            <a:ext cx="1152128" cy="1476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987824" y="1988840"/>
            <a:ext cx="180020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131840" y="2708920"/>
            <a:ext cx="180020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04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/ </a:t>
            </a:r>
            <a:r>
              <a:rPr lang="cs-CZ" dirty="0" err="1" smtClean="0"/>
              <a:t>it´s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Ono 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my </a:t>
            </a:r>
            <a:r>
              <a:rPr lang="cs-CZ" dirty="0" err="1" smtClean="0"/>
              <a:t>bag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To jsem já.</a:t>
            </a:r>
          </a:p>
          <a:p>
            <a:endParaRPr lang="cs-CZ" dirty="0"/>
          </a:p>
          <a:p>
            <a:r>
              <a:rPr lang="cs-CZ" dirty="0" smtClean="0"/>
              <a:t>To je moje taška.</a:t>
            </a:r>
          </a:p>
          <a:p>
            <a:endParaRPr lang="cs-CZ" dirty="0"/>
          </a:p>
          <a:p>
            <a:r>
              <a:rPr lang="cs-CZ" dirty="0" smtClean="0"/>
              <a:t>Je to jablko.</a:t>
            </a:r>
          </a:p>
          <a:p>
            <a:endParaRPr lang="cs-CZ" dirty="0"/>
          </a:p>
          <a:p>
            <a:r>
              <a:rPr lang="cs-CZ" dirty="0" smtClean="0"/>
              <a:t>Je to špatné.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627784" y="1772816"/>
            <a:ext cx="2232248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75856" y="2636912"/>
            <a:ext cx="136815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059832" y="2636912"/>
            <a:ext cx="158417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915816" y="1988840"/>
            <a:ext cx="1872208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12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…?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Jsi…?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happy?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a boy?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scared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/>
              <a:t>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Jsi šťastný/á?</a:t>
            </a:r>
          </a:p>
          <a:p>
            <a:endParaRPr lang="cs-CZ" dirty="0"/>
          </a:p>
          <a:p>
            <a:r>
              <a:rPr lang="cs-CZ" dirty="0" smtClean="0"/>
              <a:t>Bojíš se?</a:t>
            </a:r>
          </a:p>
          <a:p>
            <a:endParaRPr lang="cs-CZ" dirty="0"/>
          </a:p>
          <a:p>
            <a:r>
              <a:rPr lang="cs-CZ" dirty="0" smtClean="0"/>
              <a:t>Jsi unavený/á?</a:t>
            </a:r>
          </a:p>
          <a:p>
            <a:endParaRPr lang="cs-CZ" dirty="0"/>
          </a:p>
          <a:p>
            <a:r>
              <a:rPr lang="cs-CZ" dirty="0" smtClean="0"/>
              <a:t>Jsi chlapec?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635896" y="1772816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2564904"/>
            <a:ext cx="1152128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635896" y="2708920"/>
            <a:ext cx="1152128" cy="6120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563888" y="3501008"/>
            <a:ext cx="108012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836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…?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Je…?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London?</a:t>
            </a:r>
          </a:p>
          <a:p>
            <a:endParaRPr lang="cs-CZ" dirty="0"/>
          </a:p>
          <a:p>
            <a:r>
              <a:rPr lang="cs-CZ" dirty="0" err="1" smtClean="0"/>
              <a:t>Who´s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?</a:t>
            </a:r>
          </a:p>
          <a:p>
            <a:endParaRPr lang="cs-CZ" dirty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/>
              <a:t>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Kdo je ona?</a:t>
            </a:r>
          </a:p>
          <a:p>
            <a:endParaRPr lang="cs-CZ" dirty="0"/>
          </a:p>
          <a:p>
            <a:r>
              <a:rPr lang="cs-CZ" dirty="0" smtClean="0"/>
              <a:t>Je to tvoje kamarádka?</a:t>
            </a:r>
          </a:p>
          <a:p>
            <a:r>
              <a:rPr lang="cs-CZ" dirty="0" smtClean="0"/>
              <a:t>Je z Londýna?</a:t>
            </a:r>
          </a:p>
          <a:p>
            <a:endParaRPr lang="cs-CZ" dirty="0"/>
          </a:p>
          <a:p>
            <a:r>
              <a:rPr lang="cs-CZ" dirty="0" smtClean="0"/>
              <a:t>Je mladá?</a:t>
            </a:r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8" name="Přímá spojnice 7"/>
          <p:cNvCxnSpPr/>
          <p:nvPr/>
        </p:nvCxnSpPr>
        <p:spPr>
          <a:xfrm flipH="1" flipV="1">
            <a:off x="3491880" y="1844824"/>
            <a:ext cx="1368152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175956" y="2636912"/>
            <a:ext cx="68407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275856" y="1844824"/>
            <a:ext cx="1728192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175956" y="2636912"/>
            <a:ext cx="684076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21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Bonusové otázky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</a:p>
          <a:p>
            <a:endParaRPr lang="cs-CZ" dirty="0"/>
          </a:p>
          <a:p>
            <a:r>
              <a:rPr lang="cs-CZ" dirty="0" smtClean="0"/>
              <a:t>Kdo je to?</a:t>
            </a:r>
          </a:p>
          <a:p>
            <a:endParaRPr lang="cs-CZ" dirty="0"/>
          </a:p>
          <a:p>
            <a:r>
              <a:rPr lang="cs-CZ" dirty="0" smtClean="0"/>
              <a:t>Jak je to?</a:t>
            </a:r>
          </a:p>
          <a:p>
            <a:endParaRPr lang="cs-CZ" dirty="0"/>
          </a:p>
          <a:p>
            <a:r>
              <a:rPr lang="cs-CZ" dirty="0" smtClean="0"/>
              <a:t>Kde je to?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203848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71800" y="2564904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915816" y="3356992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59832" y="422108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259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určen žákům 1. stupně ZŠ k vyvození </a:t>
            </a:r>
            <a:r>
              <a:rPr lang="cs-CZ" dirty="0" smtClean="0"/>
              <a:t>časování slovesa být.</a:t>
            </a:r>
          </a:p>
          <a:p>
            <a:r>
              <a:rPr lang="cs-CZ" dirty="0" smtClean="0"/>
              <a:t> </a:t>
            </a:r>
            <a:r>
              <a:rPr lang="cs-CZ" dirty="0" smtClean="0"/>
              <a:t>Je vhodný pro žáky od </a:t>
            </a:r>
            <a:r>
              <a:rPr lang="cs-CZ" dirty="0" smtClean="0"/>
              <a:t>3. </a:t>
            </a:r>
            <a:r>
              <a:rPr lang="cs-CZ" dirty="0" smtClean="0"/>
              <a:t>třídy. </a:t>
            </a:r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0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65</TotalTime>
  <Words>396</Words>
  <Application>Microsoft Office PowerPoint</Application>
  <PresentationFormat>Předvádění na obrazovce (4:3)</PresentationFormat>
  <Paragraphs>162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To be</vt:lpstr>
      <vt:lpstr>Časování slovesa být</vt:lpstr>
      <vt:lpstr>Oznamovací věty</vt:lpstr>
      <vt:lpstr>Oznamovací věty</vt:lpstr>
      <vt:lpstr>Oznamovací věty</vt:lpstr>
      <vt:lpstr>Oznamovací věty</vt:lpstr>
      <vt:lpstr>Oznamovací věty</vt:lpstr>
      <vt:lpstr>Otázky</vt:lpstr>
      <vt:lpstr>Otázky</vt:lpstr>
      <vt:lpstr>Bonusové otázky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</dc:title>
  <dc:creator>Slavíková Hana</dc:creator>
  <cp:lastModifiedBy>Slavíková Hana</cp:lastModifiedBy>
  <cp:revision>17</cp:revision>
  <dcterms:created xsi:type="dcterms:W3CDTF">2013-02-24T20:37:43Z</dcterms:created>
  <dcterms:modified xsi:type="dcterms:W3CDTF">2013-03-04T19:36:48Z</dcterms:modified>
</cp:coreProperties>
</file>