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8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-504" y="-82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2284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6408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693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606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174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0808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110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96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9613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434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5133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3F8B9-DEBE-4365-BD7B-718EC8F17E6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0CF13-1F2E-401B-9DCA-49A3330597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9457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b/A07a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hyperlink" Target="http://upload.wikimedia.org/wikipedia/commons/d/de/National_Park_Service_sample_pictographs.svg" TargetMode="Externa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5.png"/><Relationship Id="rId3" Type="http://schemas.openxmlformats.org/officeDocument/2006/relationships/hyperlink" Target="http://www.statnivlajky.cz/bulharsko" TargetMode="External"/><Relationship Id="rId7" Type="http://schemas.openxmlformats.org/officeDocument/2006/relationships/hyperlink" Target="http://www.statnivlajky.cz/recko" TargetMode="External"/><Relationship Id="rId12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hyperlink" Target="http://www.statnivlajky.cz/iran" TargetMode="External"/><Relationship Id="rId5" Type="http://schemas.openxmlformats.org/officeDocument/2006/relationships/hyperlink" Target="http://www.statnivlajky.cz/madarsko" TargetMode="External"/><Relationship Id="rId10" Type="http://schemas.openxmlformats.org/officeDocument/2006/relationships/image" Target="../media/image23.png"/><Relationship Id="rId4" Type="http://schemas.openxmlformats.org/officeDocument/2006/relationships/image" Target="../media/image20.png"/><Relationship Id="rId9" Type="http://schemas.openxmlformats.org/officeDocument/2006/relationships/hyperlink" Target="http://www.statnivlajky.cz/finsko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skauti1.paloch.net/_detail/clanky:morse.jpg?id=clanky:morseova_abeceda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616739267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Vznik a vývoj písma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ukazuje zjednodušenou (!) formou vývoj písma a jeho druhy. Spíše než získání hlubokých znalostí žáků je jejím cílem přivést žáky k tomu, že pochopí logiku jeho vývoje a použití.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6. 7. 2012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165745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012160" y="4443168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2012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3663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Definice základních pojmů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8424936" cy="3384376"/>
          </a:xfrm>
        </p:spPr>
        <p:txBody>
          <a:bodyPr>
            <a:normAutofit fontScale="92500"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</a:rPr>
              <a:t>p</a:t>
            </a:r>
            <a:r>
              <a:rPr lang="cs-CZ" sz="2000" dirty="0" smtClean="0">
                <a:solidFill>
                  <a:srgbClr val="002060"/>
                </a:solidFill>
              </a:rPr>
              <a:t>ísmo</a:t>
            </a:r>
            <a:r>
              <a:rPr lang="cs-CZ" sz="2000" dirty="0" smtClean="0">
                <a:solidFill>
                  <a:schemeClr val="tx1"/>
                </a:solidFill>
              </a:rPr>
              <a:t> - vizuální zápis jazyka prostřednictvím symbolů na určitý podklad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tx1"/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eprve se vznikem písma (přibližně 5. tisíciletí př. n. l.) mohla vzniknout </a:t>
            </a:r>
            <a:r>
              <a:rPr lang="cs-CZ" sz="2000" dirty="0" smtClean="0">
                <a:solidFill>
                  <a:srgbClr val="002060"/>
                </a:solidFill>
              </a:rPr>
              <a:t>literatura - </a:t>
            </a:r>
            <a:r>
              <a:rPr lang="cs-CZ" sz="2000" dirty="0" smtClean="0">
                <a:solidFill>
                  <a:schemeClr val="tx1"/>
                </a:solidFill>
              </a:rPr>
              <a:t>všechny zaznamenané jazykové projevy lidstva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rgbClr val="002060"/>
                </a:solidFill>
              </a:rPr>
              <a:t>základní druhy písma </a:t>
            </a:r>
            <a:r>
              <a:rPr lang="cs-CZ" sz="2000" dirty="0" smtClean="0">
                <a:solidFill>
                  <a:schemeClr val="tx1"/>
                </a:solidFill>
              </a:rPr>
              <a:t>(jedno z možných dělení)</a:t>
            </a:r>
            <a:endParaRPr lang="cs-CZ" sz="2000" dirty="0" smtClean="0">
              <a:solidFill>
                <a:srgbClr val="002060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002060"/>
                </a:solidFill>
              </a:rPr>
              <a:t>l</a:t>
            </a:r>
            <a:r>
              <a:rPr lang="cs-CZ" sz="2000" dirty="0" smtClean="0">
                <a:solidFill>
                  <a:srgbClr val="002060"/>
                </a:solidFill>
              </a:rPr>
              <a:t>ogografické písmo</a:t>
            </a:r>
            <a:r>
              <a:rPr lang="cs-CZ" sz="16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– jeden znak reprezentuje jedno slovo, např. čínské písmo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002060"/>
                </a:solidFill>
              </a:rPr>
              <a:t>sylabické písmo</a:t>
            </a:r>
            <a:r>
              <a:rPr lang="cs-CZ" sz="2000" dirty="0" smtClean="0">
                <a:solidFill>
                  <a:schemeClr val="tx1"/>
                </a:solidFill>
              </a:rPr>
              <a:t> – slabičné písmo, znak reprezentuje slabiku, jde především o písma používaná v historii (např. lineární písmo B v Mykénské civilizaci)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002060"/>
                </a:solidFill>
              </a:rPr>
              <a:t>abecední písmo - </a:t>
            </a:r>
            <a:r>
              <a:rPr lang="cs-CZ" sz="2000" dirty="0" smtClean="0">
                <a:solidFill>
                  <a:schemeClr val="tx1"/>
                </a:solidFill>
              </a:rPr>
              <a:t>užívá jednotlivé znaky pro každou hlásku (např. latinka, azbuka atd.)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6788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268" y="-6411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Definice základních pojmů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310752"/>
            <a:ext cx="2160240" cy="720080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2000" dirty="0" smtClean="0">
                <a:solidFill>
                  <a:srgbClr val="FF0000"/>
                </a:solidFill>
              </a:rPr>
              <a:t>LOGOGRAFICKÉ PÍSMO  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endParaRPr lang="cs-CZ" sz="1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987824" y="1242478"/>
            <a:ext cx="0" cy="371131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6012160" y="1235464"/>
            <a:ext cx="0" cy="371131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odnadpis 2"/>
          <p:cNvSpPr txBox="1">
            <a:spLocks/>
          </p:cNvSpPr>
          <p:nvPr/>
        </p:nvSpPr>
        <p:spPr>
          <a:xfrm>
            <a:off x="3491880" y="1314511"/>
            <a:ext cx="216024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dirty="0" smtClean="0">
                <a:solidFill>
                  <a:srgbClr val="FF0000"/>
                </a:solidFill>
              </a:rPr>
              <a:t>SYLABICKÉ               PÍSMO  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6571803" y="1347614"/>
            <a:ext cx="216024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dirty="0" smtClean="0">
                <a:solidFill>
                  <a:srgbClr val="FF0000"/>
                </a:solidFill>
              </a:rPr>
              <a:t>ABECEDNÍ               PÍSMO  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endParaRPr lang="cs-CZ" sz="1600" dirty="0">
              <a:solidFill>
                <a:srgbClr val="FF0000"/>
              </a:solidFill>
            </a:endParaRPr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2994" r="91602" b="3503"/>
          <a:stretch/>
        </p:blipFill>
        <p:spPr>
          <a:xfrm>
            <a:off x="2051720" y="3025126"/>
            <a:ext cx="648072" cy="70453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1609" r="90420" b="44057"/>
          <a:stretch/>
        </p:blipFill>
        <p:spPr>
          <a:xfrm>
            <a:off x="1115616" y="3025125"/>
            <a:ext cx="692795" cy="700837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824" r="90824" b="81499"/>
          <a:stretch/>
        </p:blipFill>
        <p:spPr>
          <a:xfrm>
            <a:off x="215516" y="3025126"/>
            <a:ext cx="648072" cy="700837"/>
          </a:xfrm>
          <a:prstGeom prst="rect">
            <a:avLst/>
          </a:prstGeom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681894" y="2142245"/>
            <a:ext cx="1584176" cy="442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dirty="0">
                <a:solidFill>
                  <a:srgbClr val="002060"/>
                </a:solidFill>
              </a:rPr>
              <a:t>č</a:t>
            </a:r>
            <a:r>
              <a:rPr lang="cs-CZ" sz="2000" dirty="0" smtClean="0">
                <a:solidFill>
                  <a:srgbClr val="002060"/>
                </a:solidFill>
              </a:rPr>
              <a:t>ínské znaky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15516" y="3867894"/>
            <a:ext cx="648072" cy="442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vůz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149946" y="3867894"/>
            <a:ext cx="648072" cy="442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kůň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049463" y="3872780"/>
            <a:ext cx="648072" cy="442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pták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779912" y="2142245"/>
            <a:ext cx="1584176" cy="442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3635896" y="2164556"/>
            <a:ext cx="2016224" cy="5512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dirty="0">
                <a:solidFill>
                  <a:srgbClr val="002060"/>
                </a:solidFill>
              </a:rPr>
              <a:t>l</a:t>
            </a:r>
            <a:r>
              <a:rPr lang="cs-CZ" sz="2000" dirty="0" smtClean="0">
                <a:solidFill>
                  <a:srgbClr val="002060"/>
                </a:solidFill>
              </a:rPr>
              <a:t>ineární písmo B</a:t>
            </a: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18" name="Obrázek 17" descr="Výřez obrazovky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484" t="64975" r="28421" b="24428"/>
          <a:stretch/>
        </p:blipFill>
        <p:spPr>
          <a:xfrm>
            <a:off x="4998360" y="2860270"/>
            <a:ext cx="365728" cy="454689"/>
          </a:xfrm>
          <a:prstGeom prst="rect">
            <a:avLst/>
          </a:prstGeom>
        </p:spPr>
      </p:pic>
      <p:pic>
        <p:nvPicPr>
          <p:cNvPr id="19" name="Obrázek 18" descr="Výřez obrazovky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11" t="49797" r="46705" b="40954"/>
          <a:stretch/>
        </p:blipFill>
        <p:spPr>
          <a:xfrm>
            <a:off x="4436622" y="2863776"/>
            <a:ext cx="317156" cy="447675"/>
          </a:xfrm>
          <a:prstGeom prst="rect">
            <a:avLst/>
          </a:prstGeom>
        </p:spPr>
      </p:pic>
      <p:pic>
        <p:nvPicPr>
          <p:cNvPr id="20" name="Obrázek 19" descr="Výřez obrazovky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154" t="4384" r="27598" b="84788"/>
          <a:stretch/>
        </p:blipFill>
        <p:spPr>
          <a:xfrm>
            <a:off x="3779912" y="2867284"/>
            <a:ext cx="419100" cy="447675"/>
          </a:xfrm>
          <a:prstGeom prst="rect">
            <a:avLst/>
          </a:prstGeom>
        </p:spPr>
      </p:pic>
      <p:pic>
        <p:nvPicPr>
          <p:cNvPr id="22" name="Obrázek 21" descr="Výřez obrazovky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538" t="5483" r="45907" b="83919"/>
          <a:stretch/>
        </p:blipFill>
        <p:spPr>
          <a:xfrm>
            <a:off x="3815307" y="4011910"/>
            <a:ext cx="321197" cy="438150"/>
          </a:xfrm>
          <a:prstGeom prst="rect">
            <a:avLst/>
          </a:prstGeom>
        </p:spPr>
      </p:pic>
      <p:pic>
        <p:nvPicPr>
          <p:cNvPr id="23" name="Obrázek 22" descr="Výřez obrazovky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491" t="80882" r="46706" b="12060"/>
          <a:stretch/>
        </p:blipFill>
        <p:spPr>
          <a:xfrm>
            <a:off x="5004275" y="4000608"/>
            <a:ext cx="427791" cy="449452"/>
          </a:xfrm>
          <a:prstGeom prst="rect">
            <a:avLst/>
          </a:prstGeom>
        </p:spPr>
      </p:pic>
      <p:pic>
        <p:nvPicPr>
          <p:cNvPr id="24" name="Obrázek 23" descr="Výřez obrazovky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154" t="4384" r="27598" b="84788"/>
          <a:stretch/>
        </p:blipFill>
        <p:spPr>
          <a:xfrm>
            <a:off x="4349316" y="4000608"/>
            <a:ext cx="419100" cy="447675"/>
          </a:xfrm>
          <a:prstGeom prst="rect">
            <a:avLst/>
          </a:prstGeom>
        </p:spPr>
      </p:pic>
      <p:sp>
        <p:nvSpPr>
          <p:cNvPr id="25" name="Podnadpis 2"/>
          <p:cNvSpPr txBox="1">
            <a:spLocks/>
          </p:cNvSpPr>
          <p:nvPr/>
        </p:nvSpPr>
        <p:spPr>
          <a:xfrm>
            <a:off x="3670809" y="3504817"/>
            <a:ext cx="648072" cy="367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do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4247964" y="3496036"/>
            <a:ext cx="648072" cy="367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mi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27" name="Podnadpis 2"/>
          <p:cNvSpPr txBox="1">
            <a:spLocks/>
          </p:cNvSpPr>
          <p:nvPr/>
        </p:nvSpPr>
        <p:spPr>
          <a:xfrm>
            <a:off x="4895267" y="3478360"/>
            <a:ext cx="648072" cy="367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no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28" name="Podnadpis 2"/>
          <p:cNvSpPr txBox="1">
            <a:spLocks/>
          </p:cNvSpPr>
          <p:nvPr/>
        </p:nvSpPr>
        <p:spPr>
          <a:xfrm>
            <a:off x="4247195" y="4448283"/>
            <a:ext cx="648072" cy="367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do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3665426" y="4462699"/>
            <a:ext cx="648072" cy="367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di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0" name="Podnadpis 2"/>
          <p:cNvSpPr txBox="1">
            <a:spLocks/>
          </p:cNvSpPr>
          <p:nvPr/>
        </p:nvSpPr>
        <p:spPr>
          <a:xfrm>
            <a:off x="4896036" y="4481857"/>
            <a:ext cx="648072" cy="367963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1" name="Podnadpis 2"/>
          <p:cNvSpPr txBox="1">
            <a:spLocks/>
          </p:cNvSpPr>
          <p:nvPr/>
        </p:nvSpPr>
        <p:spPr>
          <a:xfrm>
            <a:off x="6643811" y="2142504"/>
            <a:ext cx="2016224" cy="442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dirty="0" smtClean="0">
                <a:solidFill>
                  <a:srgbClr val="002060"/>
                </a:solidFill>
              </a:rPr>
              <a:t>latinka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156176" y="2911343"/>
            <a:ext cx="304453" cy="352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491584" y="2911343"/>
            <a:ext cx="304453" cy="352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876256" y="2911343"/>
            <a:ext cx="304453" cy="352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209679" y="2911342"/>
            <a:ext cx="304453" cy="352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578301" y="2899623"/>
            <a:ext cx="304453" cy="352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035154" y="2899623"/>
            <a:ext cx="304453" cy="352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8404247" y="2894748"/>
            <a:ext cx="304453" cy="352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8732043" y="2882030"/>
            <a:ext cx="304453" cy="352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Podnadpis 2"/>
          <p:cNvSpPr txBox="1">
            <a:spLocks/>
          </p:cNvSpPr>
          <p:nvPr/>
        </p:nvSpPr>
        <p:spPr>
          <a:xfrm>
            <a:off x="6643811" y="3558575"/>
            <a:ext cx="2016224" cy="4420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dirty="0" smtClean="0">
                <a:solidFill>
                  <a:srgbClr val="002060"/>
                </a:solidFill>
              </a:rPr>
              <a:t>azbuka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084168" y="4265903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З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6354239" y="4265903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д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6633251" y="4271288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р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6928297" y="4258511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а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7235348" y="4255428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в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502244" y="4265903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с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7882754" y="4272127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в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8125239" y="4265903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у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8339607" y="4287959"/>
            <a:ext cx="318639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й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8658247" y="4284654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т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8903393" y="4258511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е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713287" y="4269876"/>
            <a:ext cx="245146" cy="2436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dirty="0" smtClean="0">
                <a:solidFill>
                  <a:schemeClr val="tx1"/>
                </a:solidFill>
              </a:rPr>
              <a:t>т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679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7" grpId="0"/>
      <p:bldP spid="25" grpId="0"/>
      <p:bldP spid="26" grpId="0"/>
      <p:bldP spid="27" grpId="0"/>
      <p:bldP spid="28" grpId="0"/>
      <p:bldP spid="29" grpId="0"/>
      <p:bldP spid="30" grpId="0" animBg="1"/>
      <p:bldP spid="31" grpId="0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1" grpId="0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4" grpId="0" animBg="1"/>
      <p:bldP spid="55" grpId="0" animBg="1"/>
      <p:bldP spid="56" grpId="0" animBg="1"/>
      <p:bldP spid="5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268" y="-6411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Hrátky s písmem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68" y="1203598"/>
            <a:ext cx="9029228" cy="720080"/>
          </a:xfrm>
        </p:spPr>
        <p:txBody>
          <a:bodyPr>
            <a:normAutofit fontScale="92500" lnSpcReduction="10000"/>
          </a:bodyPr>
          <a:lstStyle/>
          <a:p>
            <a:pPr algn="l">
              <a:buClr>
                <a:schemeClr val="tx1"/>
              </a:buClr>
            </a:pPr>
            <a:r>
              <a:rPr lang="cs-CZ" sz="1600" dirty="0" smtClean="0">
                <a:solidFill>
                  <a:srgbClr val="FF0000"/>
                </a:solidFill>
              </a:rPr>
              <a:t>Sestavte v rozdělených skupinách podle níže uvedené tabulky lineárního písma B co nejvíce </a:t>
            </a:r>
            <a:r>
              <a:rPr lang="cs-CZ" sz="1600" u="sng" dirty="0" smtClean="0">
                <a:solidFill>
                  <a:srgbClr val="FF0000"/>
                </a:solidFill>
              </a:rPr>
              <a:t>českých tříslabičných</a:t>
            </a:r>
            <a:r>
              <a:rPr lang="cs-CZ" sz="1600" dirty="0" smtClean="0">
                <a:solidFill>
                  <a:srgbClr val="FF0000"/>
                </a:solidFill>
              </a:rPr>
              <a:t> slov. Lze použít jen uvedené slabiky a je nutno dodržovat pravopis i délku samohlásek! Každou slabiku lze v jednom slově použít jen jednou.   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779912" y="2142245"/>
            <a:ext cx="1584176" cy="442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21" name="Obrázek 20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0000"/>
          <a:stretch/>
        </p:blipFill>
        <p:spPr>
          <a:xfrm>
            <a:off x="107504" y="2142245"/>
            <a:ext cx="3581900" cy="2457793"/>
          </a:xfrm>
          <a:prstGeom prst="rect">
            <a:avLst/>
          </a:prstGeom>
        </p:spPr>
      </p:pic>
      <p:pic>
        <p:nvPicPr>
          <p:cNvPr id="53" name="Obrázek 52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0000"/>
          <a:stretch/>
        </p:blipFill>
        <p:spPr>
          <a:xfrm>
            <a:off x="5388074" y="2142244"/>
            <a:ext cx="3581900" cy="2457793"/>
          </a:xfrm>
          <a:prstGeom prst="rect">
            <a:avLst/>
          </a:prstGeom>
        </p:spPr>
      </p:pic>
      <p:sp>
        <p:nvSpPr>
          <p:cNvPr id="57" name="Podnadpis 2"/>
          <p:cNvSpPr txBox="1">
            <a:spLocks/>
          </p:cNvSpPr>
          <p:nvPr/>
        </p:nvSpPr>
        <p:spPr>
          <a:xfrm>
            <a:off x="3635896" y="2142244"/>
            <a:ext cx="1752178" cy="25177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1600" dirty="0" smtClean="0">
                <a:solidFill>
                  <a:srgbClr val="002060"/>
                </a:solidFill>
              </a:rPr>
              <a:t>Příklady řešení:</a:t>
            </a:r>
          </a:p>
          <a:p>
            <a:pPr algn="l">
              <a:buClr>
                <a:schemeClr val="tx1"/>
              </a:buClr>
            </a:pPr>
            <a:r>
              <a:rPr lang="cs-CZ" sz="1600" dirty="0">
                <a:solidFill>
                  <a:schemeClr val="tx1"/>
                </a:solidFill>
              </a:rPr>
              <a:t>k</a:t>
            </a:r>
            <a:r>
              <a:rPr lang="cs-CZ" sz="1600" dirty="0" smtClean="0">
                <a:solidFill>
                  <a:schemeClr val="tx1"/>
                </a:solidFill>
              </a:rPr>
              <a:t>anopa, kimono, koketa, komika, maketa, musaka, panika, paruka, raketa, rameno, sekera, semeno, sodoma, Tamara, temeno,…  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466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Vývoj písma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4248472" cy="3384376"/>
          </a:xfrm>
        </p:spPr>
        <p:txBody>
          <a:bodyPr>
            <a:norm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</a:rPr>
              <a:t>z</a:t>
            </a:r>
            <a:r>
              <a:rPr lang="cs-CZ" sz="1600" dirty="0" smtClean="0">
                <a:solidFill>
                  <a:schemeClr val="tx1"/>
                </a:solidFill>
              </a:rPr>
              <a:t>ákladem nejstaršího písma byly tzv.</a:t>
            </a:r>
            <a:r>
              <a:rPr lang="cs-CZ" sz="1600" dirty="0" smtClean="0">
                <a:solidFill>
                  <a:srgbClr val="002060"/>
                </a:solidFill>
              </a:rPr>
              <a:t> piktogramy </a:t>
            </a:r>
            <a:r>
              <a:rPr lang="cs-CZ" sz="1600" dirty="0" smtClean="0">
                <a:solidFill>
                  <a:schemeClr val="tx1"/>
                </a:solidFill>
              </a:rPr>
              <a:t>(picture = obrázek)</a:t>
            </a:r>
            <a:r>
              <a:rPr lang="cs-CZ" sz="1600" dirty="0" smtClean="0">
                <a:solidFill>
                  <a:srgbClr val="002060"/>
                </a:solidFill>
              </a:rPr>
              <a:t>– </a:t>
            </a:r>
            <a:r>
              <a:rPr lang="cs-CZ" sz="1600" dirty="0" smtClean="0">
                <a:solidFill>
                  <a:schemeClr val="tx1"/>
                </a:solidFill>
              </a:rPr>
              <a:t>stylizované obrázky předmětů a </a:t>
            </a:r>
            <a:r>
              <a:rPr lang="cs-CZ" sz="1600" dirty="0" smtClean="0">
                <a:solidFill>
                  <a:srgbClr val="002060"/>
                </a:solidFill>
              </a:rPr>
              <a:t>ideogramy </a:t>
            </a:r>
            <a:r>
              <a:rPr lang="cs-CZ" sz="1600" dirty="0" smtClean="0">
                <a:solidFill>
                  <a:schemeClr val="tx1"/>
                </a:solidFill>
              </a:rPr>
              <a:t>(idea = myšlenka) </a:t>
            </a:r>
            <a:r>
              <a:rPr lang="cs-CZ" sz="1600" dirty="0" smtClean="0">
                <a:solidFill>
                  <a:srgbClr val="002060"/>
                </a:solidFill>
              </a:rPr>
              <a:t>- </a:t>
            </a:r>
            <a:r>
              <a:rPr lang="cs-CZ" sz="1600" dirty="0" smtClean="0">
                <a:solidFill>
                  <a:schemeClr val="tx1"/>
                </a:solidFill>
              </a:rPr>
              <a:t>obrázky představující určité myšlenky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</a:rPr>
              <a:t>k</a:t>
            </a:r>
            <a:r>
              <a:rPr lang="cs-CZ" sz="1600" dirty="0" smtClean="0">
                <a:solidFill>
                  <a:schemeClr val="tx1"/>
                </a:solidFill>
              </a:rPr>
              <a:t>oncem 4. tis. př. n. l. v Mezopotámii (oblast mezi řekami Eufrat a Tigris na Blízkém východě) „posunul“ kmen Sumerů tyto piktogramy a ideogramy do obrázků stylizovaných ve tvaru klínu, které se lépe vyrývaly rákosovým rydlem do vlhké hlíny =</a:t>
            </a:r>
            <a:r>
              <a:rPr lang="cs-CZ" sz="1600" dirty="0" smtClean="0">
                <a:solidFill>
                  <a:schemeClr val="tx1"/>
                </a:solidFill>
                <a:latin typeface="Calibri"/>
              </a:rPr>
              <a:t>˃ </a:t>
            </a:r>
            <a:r>
              <a:rPr lang="cs-CZ" sz="1600" dirty="0" smtClean="0">
                <a:solidFill>
                  <a:srgbClr val="002060"/>
                </a:solidFill>
                <a:latin typeface="Calibri"/>
              </a:rPr>
              <a:t>vznik klínového písma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765" t="23600" b="34994"/>
          <a:stretch/>
        </p:blipFill>
        <p:spPr bwMode="auto">
          <a:xfrm>
            <a:off x="4572000" y="1635646"/>
            <a:ext cx="4395649" cy="2719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39738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Vývoj písma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8568952" cy="1440160"/>
          </a:xfrm>
        </p:spPr>
        <p:txBody>
          <a:bodyPr>
            <a:norm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rgbClr val="002060"/>
                </a:solidFill>
              </a:rPr>
              <a:t>p</a:t>
            </a:r>
            <a:r>
              <a:rPr lang="cs-CZ" sz="1600" dirty="0" smtClean="0">
                <a:solidFill>
                  <a:srgbClr val="002060"/>
                </a:solidFill>
              </a:rPr>
              <a:t>iktogramy užíváme v některých situacích dodnes </a:t>
            </a:r>
            <a:r>
              <a:rPr lang="cs-CZ" sz="1600" dirty="0" smtClean="0">
                <a:solidFill>
                  <a:schemeClr val="tx1"/>
                </a:solidFill>
              </a:rPr>
              <a:t>– jsou to chvíle, kdy nám piktogram předá informaci o situaci rychleji a jasněji, než by tomu bylo při užití abecedního písma, velkou výhodou je jejich „mezinárodnost“ (rozumí jim téměř všichni bez ohledu na jazykovou vybavenost)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okuste se nyní určit význam následujících piktogramů</a:t>
            </a:r>
          </a:p>
          <a:p>
            <a:pPr algn="l">
              <a:buClr>
                <a:schemeClr val="tx1"/>
              </a:buClr>
            </a:pPr>
            <a:endParaRPr lang="cs-CZ" sz="1600" dirty="0">
              <a:solidFill>
                <a:schemeClr val="tx1"/>
              </a:solidFill>
            </a:endParaRPr>
          </a:p>
          <a:p>
            <a:pPr algn="l">
              <a:buClr>
                <a:schemeClr val="tx1"/>
              </a:buClr>
            </a:pPr>
            <a:endParaRPr lang="cs-CZ" sz="1600" dirty="0" smtClean="0">
              <a:solidFill>
                <a:schemeClr val="tx1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cs-CZ" sz="16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Znamení, Plochý, Ikona, Modrá, Hůl, Obrys, Symbol, Lid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9374" y="3170039"/>
            <a:ext cx="1456415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ile:A07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0574" y="3181028"/>
            <a:ext cx="1101426" cy="96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ile:National Park Service sample pictographs.sv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383" t="89532" r="59677"/>
          <a:stretch/>
        </p:blipFill>
        <p:spPr bwMode="auto">
          <a:xfrm>
            <a:off x="7133707" y="3192282"/>
            <a:ext cx="936104" cy="98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File:National Park Service sample pictographs.sv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247" t="44897" r="74741" b="45279"/>
          <a:stretch/>
        </p:blipFill>
        <p:spPr bwMode="auto">
          <a:xfrm>
            <a:off x="5292080" y="3201039"/>
            <a:ext cx="986778" cy="968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1042372" y="4401115"/>
            <a:ext cx="159041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WC muži/ženy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059832" y="4401115"/>
            <a:ext cx="206600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erovnost vozovky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5004048" y="4401115"/>
            <a:ext cx="1844555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jezdové lyžování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7101659" y="4400351"/>
            <a:ext cx="115212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recyklace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536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Vývoj písma – hrátky s písmem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22649"/>
            <a:ext cx="8568952" cy="1008112"/>
          </a:xfrm>
        </p:spPr>
        <p:txBody>
          <a:bodyPr>
            <a:norm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</a:rPr>
              <a:t>r</a:t>
            </a:r>
            <a:r>
              <a:rPr lang="cs-CZ" sz="1600" dirty="0" smtClean="0">
                <a:solidFill>
                  <a:schemeClr val="tx1"/>
                </a:solidFill>
              </a:rPr>
              <a:t>ozdělte se do dvojic – jeden z dvojice obdrží ode mne seznam piktogramů, jež se má pokusit nakreslit ve vymezeném čase tak, aby druhý z dvojice uhádl jejich význam, aniž je předtím vidí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</a:rPr>
              <a:t>d</a:t>
            </a:r>
            <a:r>
              <a:rPr lang="cs-CZ" sz="1600" dirty="0" smtClean="0">
                <a:solidFill>
                  <a:schemeClr val="tx1"/>
                </a:solidFill>
              </a:rPr>
              <a:t>vojce s největším počtem uhádnutých piktogramů vítězí </a:t>
            </a:r>
          </a:p>
          <a:p>
            <a:pPr algn="l">
              <a:buClr>
                <a:schemeClr val="tx1"/>
              </a:buClr>
            </a:pPr>
            <a:endParaRPr lang="cs-CZ" sz="1600" dirty="0">
              <a:solidFill>
                <a:schemeClr val="tx1"/>
              </a:solidFill>
            </a:endParaRPr>
          </a:p>
          <a:p>
            <a:pPr algn="l">
              <a:buClr>
                <a:schemeClr val="tx1"/>
              </a:buClr>
            </a:pPr>
            <a:endParaRPr lang="cs-CZ" sz="1600" dirty="0" smtClean="0">
              <a:solidFill>
                <a:schemeClr val="tx1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cs-CZ" sz="1600" dirty="0" smtClean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4608004" y="2355726"/>
            <a:ext cx="0" cy="266429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odnadpis 2"/>
          <p:cNvSpPr txBox="1">
            <a:spLocks/>
          </p:cNvSpPr>
          <p:nvPr/>
        </p:nvSpPr>
        <p:spPr>
          <a:xfrm>
            <a:off x="1290131" y="2229408"/>
            <a:ext cx="213776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Slovo – Návrh řešení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5868144" y="2230761"/>
            <a:ext cx="20882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Slovo - Návrh řešení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04" t="31423" r="78871" b="47989"/>
          <a:stretch/>
        </p:blipFill>
        <p:spPr bwMode="auto">
          <a:xfrm>
            <a:off x="3131840" y="2716893"/>
            <a:ext cx="690664" cy="739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284" t="30805" b="48002"/>
          <a:stretch/>
        </p:blipFill>
        <p:spPr bwMode="auto">
          <a:xfrm>
            <a:off x="7588243" y="4315241"/>
            <a:ext cx="752478" cy="761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78" t="31490" r="63784" b="47923"/>
          <a:stretch/>
        </p:blipFill>
        <p:spPr bwMode="auto">
          <a:xfrm>
            <a:off x="3132056" y="4322300"/>
            <a:ext cx="729575" cy="739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405" t="31320" r="47748" b="47911"/>
          <a:stretch/>
        </p:blipFill>
        <p:spPr bwMode="auto">
          <a:xfrm>
            <a:off x="3131840" y="3507854"/>
            <a:ext cx="758758" cy="745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455" t="31320" r="32105" b="47911"/>
          <a:stretch/>
        </p:blipFill>
        <p:spPr bwMode="auto">
          <a:xfrm>
            <a:off x="7586725" y="2614890"/>
            <a:ext cx="739302" cy="745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505" t="31320" r="15747" b="47370"/>
          <a:stretch/>
        </p:blipFill>
        <p:spPr bwMode="auto">
          <a:xfrm>
            <a:off x="7586725" y="3453602"/>
            <a:ext cx="753996" cy="765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Podnadpis 2"/>
          <p:cNvSpPr txBox="1">
            <a:spLocks/>
          </p:cNvSpPr>
          <p:nvPr/>
        </p:nvSpPr>
        <p:spPr>
          <a:xfrm>
            <a:off x="251520" y="2716893"/>
            <a:ext cx="2592288" cy="23031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LÁSKA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BOUŘE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JÍT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Podnadpis 2"/>
          <p:cNvSpPr txBox="1">
            <a:spLocks/>
          </p:cNvSpPr>
          <p:nvPr/>
        </p:nvSpPr>
        <p:spPr>
          <a:xfrm>
            <a:off x="4788024" y="2684666"/>
            <a:ext cx="2592288" cy="23031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RESTAURACE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TÁBOR</a:t>
            </a:r>
          </a:p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NOC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580112" y="3391913"/>
            <a:ext cx="1872208" cy="977684"/>
          </a:xfrm>
          <a:prstGeom prst="roundRect">
            <a:avLst/>
          </a:prstGeom>
          <a:solidFill>
            <a:schemeClr val="bg1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rgbClr val="002060"/>
                </a:solidFill>
              </a:rPr>
              <a:t>Dvojky z Výtvarné                    a Pracovní výchovy jsem míval jen proto, aby mi příliš nekazily jedničky               z ostatních předmětů</a:t>
            </a:r>
            <a:r>
              <a:rPr lang="cs-CZ" sz="12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3688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Vývoj písma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1419622"/>
            <a:ext cx="4248472" cy="3384376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 smtClean="0">
                <a:solidFill>
                  <a:schemeClr val="tx1"/>
                </a:solidFill>
              </a:rPr>
              <a:t>v Egyptě pak na počátku 3. tis. př. n. l. vznikly z obrázkového písma </a:t>
            </a:r>
            <a:r>
              <a:rPr lang="cs-CZ" sz="1900" dirty="0" smtClean="0">
                <a:solidFill>
                  <a:srgbClr val="002060"/>
                </a:solidFill>
              </a:rPr>
              <a:t>hieroglyfy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rgbClr val="002060"/>
                </a:solidFill>
              </a:rPr>
              <a:t>h</a:t>
            </a:r>
            <a:r>
              <a:rPr lang="cs-CZ" sz="1900" dirty="0" smtClean="0">
                <a:solidFill>
                  <a:srgbClr val="002060"/>
                </a:solidFill>
              </a:rPr>
              <a:t>ieroglyfické písmo </a:t>
            </a:r>
            <a:r>
              <a:rPr lang="cs-CZ" sz="1900" dirty="0" smtClean="0">
                <a:solidFill>
                  <a:schemeClr val="tx1"/>
                </a:solidFill>
              </a:rPr>
              <a:t>se tesalo </a:t>
            </a:r>
            <a:r>
              <a:rPr lang="cs-CZ" sz="1900" dirty="0" smtClean="0">
                <a:solidFill>
                  <a:srgbClr val="002060"/>
                </a:solidFill>
              </a:rPr>
              <a:t>do kamene</a:t>
            </a:r>
            <a:r>
              <a:rPr lang="cs-CZ" sz="1900" dirty="0" smtClean="0">
                <a:solidFill>
                  <a:schemeClr val="tx1"/>
                </a:solidFill>
              </a:rPr>
              <a:t>, později písaři používali </a:t>
            </a:r>
            <a:r>
              <a:rPr lang="cs-CZ" sz="1900" dirty="0" smtClean="0">
                <a:solidFill>
                  <a:srgbClr val="002060"/>
                </a:solidFill>
              </a:rPr>
              <a:t>svitky z papyru</a:t>
            </a:r>
            <a:r>
              <a:rPr lang="cs-CZ" sz="1900" dirty="0" smtClean="0">
                <a:solidFill>
                  <a:schemeClr val="tx1"/>
                </a:solidFill>
              </a:rPr>
              <a:t> (rostlina, se lisovala  a po vysušení připomínala současný papír)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s</a:t>
            </a:r>
            <a:r>
              <a:rPr lang="cs-CZ" sz="1900" dirty="0" smtClean="0">
                <a:solidFill>
                  <a:schemeClr val="tx1"/>
                </a:solidFill>
              </a:rPr>
              <a:t>ystém znaků se postupně zjednodušoval, jednou z nejmladších podob bylo </a:t>
            </a:r>
            <a:r>
              <a:rPr lang="cs-CZ" sz="1900" dirty="0" smtClean="0">
                <a:solidFill>
                  <a:srgbClr val="002060"/>
                </a:solidFill>
              </a:rPr>
              <a:t>démotické písmo</a:t>
            </a:r>
            <a:endParaRPr lang="cs-CZ" sz="1900" dirty="0" smtClean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41" t="20336" r="8085" b="43036"/>
          <a:stretch/>
        </p:blipFill>
        <p:spPr bwMode="auto">
          <a:xfrm>
            <a:off x="314766" y="1754243"/>
            <a:ext cx="4032448" cy="2648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02271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Vývoj písma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8352928" cy="3384376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d</a:t>
            </a:r>
            <a:r>
              <a:rPr lang="cs-CZ" sz="1900" dirty="0" smtClean="0">
                <a:solidFill>
                  <a:schemeClr val="tx1"/>
                </a:solidFill>
              </a:rPr>
              <a:t>alší vývoj písma pak zásadně ovlivnili </a:t>
            </a:r>
            <a:r>
              <a:rPr lang="cs-CZ" sz="1900" dirty="0" smtClean="0">
                <a:solidFill>
                  <a:srgbClr val="002060"/>
                </a:solidFill>
              </a:rPr>
              <a:t>Féničané</a:t>
            </a:r>
            <a:r>
              <a:rPr lang="cs-CZ" sz="1900" dirty="0" smtClean="0">
                <a:solidFill>
                  <a:schemeClr val="tx1"/>
                </a:solidFill>
              </a:rPr>
              <a:t> (kmen sídlící v </a:t>
            </a:r>
            <a:r>
              <a:rPr lang="cs-CZ" sz="1900" dirty="0" err="1" smtClean="0">
                <a:solidFill>
                  <a:schemeClr val="tx1"/>
                </a:solidFill>
              </a:rPr>
              <a:t>Syropalestinské</a:t>
            </a:r>
            <a:r>
              <a:rPr lang="cs-CZ" sz="1900" dirty="0" smtClean="0">
                <a:solidFill>
                  <a:schemeClr val="tx1"/>
                </a:solidFill>
              </a:rPr>
              <a:t> oblasti) – zavedli </a:t>
            </a:r>
            <a:r>
              <a:rPr lang="cs-CZ" sz="1900" dirty="0" smtClean="0">
                <a:solidFill>
                  <a:srgbClr val="002060"/>
                </a:solidFill>
              </a:rPr>
              <a:t>abecední hláskové písmo, </a:t>
            </a:r>
            <a:r>
              <a:rPr lang="cs-CZ" sz="1900" dirty="0" smtClean="0">
                <a:solidFill>
                  <a:schemeClr val="tx1"/>
                </a:solidFill>
              </a:rPr>
              <a:t>pomocí jednoduchých znaků zachycovali hlásky tvořící mluvenou řeč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j</a:t>
            </a:r>
            <a:r>
              <a:rPr lang="cs-CZ" sz="1900" dirty="0" smtClean="0">
                <a:solidFill>
                  <a:schemeClr val="tx1"/>
                </a:solidFill>
              </a:rPr>
              <a:t>ejich písmo se pak následně rozšířilo po celém Středomoří a abecedy pak postupně v průběhu staletí </a:t>
            </a:r>
            <a:r>
              <a:rPr lang="cs-CZ" sz="1900" dirty="0" err="1" smtClean="0">
                <a:solidFill>
                  <a:schemeClr val="tx1"/>
                </a:solidFill>
              </a:rPr>
              <a:t>získávayi</a:t>
            </a:r>
            <a:r>
              <a:rPr lang="cs-CZ" sz="1900" dirty="0" smtClean="0">
                <a:solidFill>
                  <a:schemeClr val="tx1"/>
                </a:solidFill>
              </a:rPr>
              <a:t> </a:t>
            </a:r>
            <a:r>
              <a:rPr lang="cs-CZ" sz="1900" dirty="0" smtClean="0">
                <a:solidFill>
                  <a:schemeClr val="tx1"/>
                </a:solidFill>
              </a:rPr>
              <a:t>svou současnou podobu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186" t="68587" r="8085" b="12175"/>
          <a:stretch/>
        </p:blipFill>
        <p:spPr bwMode="auto">
          <a:xfrm>
            <a:off x="2666717" y="3101990"/>
            <a:ext cx="3856839" cy="1774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4435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sz="3600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Vývoj písma – nejznámější „abecedy“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35" y="1203598"/>
            <a:ext cx="2592288" cy="3384376"/>
          </a:xfrm>
        </p:spPr>
        <p:txBody>
          <a:bodyPr>
            <a:noAutofit/>
          </a:bodyPr>
          <a:lstStyle/>
          <a:p>
            <a:pPr>
              <a:buClr>
                <a:schemeClr val="tx1"/>
              </a:buClr>
            </a:pPr>
            <a:r>
              <a:rPr lang="cs-CZ" sz="1900" dirty="0" smtClean="0">
                <a:solidFill>
                  <a:schemeClr val="tx1"/>
                </a:solidFill>
              </a:rPr>
              <a:t>Latinka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283575" y="1130712"/>
            <a:ext cx="2592288" cy="3384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900" dirty="0" smtClean="0">
                <a:solidFill>
                  <a:schemeClr val="tx1"/>
                </a:solidFill>
              </a:rPr>
              <a:t>Azbuka</a:t>
            </a:r>
            <a:endParaRPr lang="cs-CZ" sz="1900" dirty="0">
              <a:solidFill>
                <a:schemeClr val="tx1"/>
              </a:solidFill>
            </a:endParaRPr>
          </a:p>
        </p:txBody>
      </p:sp>
      <p:pic>
        <p:nvPicPr>
          <p:cNvPr id="8" name="Picture 4" descr="http://www.fodor.sk/spectrum/Images/azbuk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6354" y="1965633"/>
            <a:ext cx="1926729" cy="171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03771" y="1723395"/>
            <a:ext cx="1872208" cy="244827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3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 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B b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 c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D d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E e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F </a:t>
            </a:r>
            <a:r>
              <a:rPr lang="cs-CZ" dirty="0" err="1" smtClean="0">
                <a:solidFill>
                  <a:schemeClr val="tx1"/>
                </a:solidFill>
              </a:rPr>
              <a:t>f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G </a:t>
            </a:r>
            <a:r>
              <a:rPr lang="cs-CZ" dirty="0" err="1" smtClean="0">
                <a:solidFill>
                  <a:schemeClr val="tx1"/>
                </a:solidFill>
              </a:rPr>
              <a:t>g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H </a:t>
            </a:r>
            <a:r>
              <a:rPr lang="cs-CZ" dirty="0" err="1" smtClean="0">
                <a:solidFill>
                  <a:schemeClr val="tx1"/>
                </a:solidFill>
              </a:rPr>
              <a:t>h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i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 </a:t>
            </a:r>
            <a:r>
              <a:rPr lang="cs-CZ" dirty="0" err="1" smtClean="0">
                <a:solidFill>
                  <a:schemeClr val="tx1"/>
                </a:solidFill>
              </a:rPr>
              <a:t>j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K </a:t>
            </a:r>
            <a:r>
              <a:rPr lang="cs-CZ" dirty="0" err="1" smtClean="0">
                <a:solidFill>
                  <a:schemeClr val="tx1"/>
                </a:solidFill>
              </a:rPr>
              <a:t>k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L </a:t>
            </a:r>
            <a:r>
              <a:rPr lang="cs-CZ" dirty="0" err="1" smtClean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M </a:t>
            </a:r>
            <a:r>
              <a:rPr lang="cs-CZ" dirty="0" err="1" smtClean="0">
                <a:solidFill>
                  <a:schemeClr val="tx1"/>
                </a:solidFill>
              </a:rPr>
              <a:t>m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 </a:t>
            </a:r>
            <a:r>
              <a:rPr lang="cs-CZ" dirty="0" err="1" smtClean="0">
                <a:solidFill>
                  <a:schemeClr val="tx1"/>
                </a:solidFill>
              </a:rPr>
              <a:t>n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O 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 </a:t>
            </a:r>
            <a:r>
              <a:rPr lang="cs-CZ" dirty="0" err="1" smtClean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R </a:t>
            </a:r>
            <a:r>
              <a:rPr lang="cs-CZ" dirty="0" err="1" smtClean="0">
                <a:solidFill>
                  <a:schemeClr val="tx1"/>
                </a:solidFill>
              </a:rPr>
              <a:t>r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 </a:t>
            </a:r>
            <a:r>
              <a:rPr lang="cs-CZ" dirty="0" err="1" smtClean="0">
                <a:solidFill>
                  <a:schemeClr val="tx1"/>
                </a:solidFill>
              </a:rPr>
              <a:t>s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T </a:t>
            </a:r>
            <a:r>
              <a:rPr lang="cs-CZ" dirty="0" err="1" smtClean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U </a:t>
            </a:r>
            <a:r>
              <a:rPr lang="cs-CZ" dirty="0" err="1" smtClean="0">
                <a:solidFill>
                  <a:schemeClr val="tx1"/>
                </a:solidFill>
              </a:rPr>
              <a:t>u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 </a:t>
            </a:r>
            <a:r>
              <a:rPr lang="cs-CZ" dirty="0" err="1" smtClean="0">
                <a:solidFill>
                  <a:schemeClr val="tx1"/>
                </a:solidFill>
              </a:rPr>
              <a:t>v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W </a:t>
            </a:r>
            <a:r>
              <a:rPr lang="cs-CZ" dirty="0" err="1" smtClean="0">
                <a:solidFill>
                  <a:schemeClr val="tx1"/>
                </a:solidFill>
              </a:rPr>
              <a:t>w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X </a:t>
            </a:r>
            <a:r>
              <a:rPr lang="cs-CZ" dirty="0" err="1" smtClean="0">
                <a:solidFill>
                  <a:schemeClr val="tx1"/>
                </a:solidFill>
              </a:rPr>
              <a:t>x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Y </a:t>
            </a:r>
            <a:r>
              <a:rPr lang="cs-CZ" dirty="0" err="1" smtClean="0">
                <a:solidFill>
                  <a:schemeClr val="tx1"/>
                </a:solidFill>
              </a:rPr>
              <a:t>y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 </a:t>
            </a:r>
            <a:r>
              <a:rPr lang="cs-CZ" dirty="0" err="1" smtClean="0">
                <a:solidFill>
                  <a:schemeClr val="tx1"/>
                </a:solidFill>
              </a:rPr>
              <a:t>z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761090" y="1139207"/>
            <a:ext cx="2592288" cy="3384376"/>
            <a:chOff x="4761090" y="1139207"/>
            <a:chExt cx="2592288" cy="3384376"/>
          </a:xfrm>
        </p:grpSpPr>
        <p:pic>
          <p:nvPicPr>
            <p:cNvPr id="5122" name="Picture 2" descr="http://www.beranr.webzdarma.cz/download/alfabeta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8898" y="1667420"/>
              <a:ext cx="1756671" cy="23109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4761090" y="1139207"/>
              <a:ext cx="2592288" cy="338437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chemeClr val="tx1"/>
                </a:buClr>
              </a:pPr>
              <a:r>
                <a:rPr lang="cs-CZ" sz="1900" dirty="0" smtClean="0">
                  <a:solidFill>
                    <a:schemeClr val="tx1"/>
                  </a:solidFill>
                </a:rPr>
                <a:t>Alfabeta</a:t>
              </a:r>
              <a:endParaRPr lang="cs-CZ" sz="1900" dirty="0">
                <a:solidFill>
                  <a:schemeClr val="tx1"/>
                </a:solidFill>
              </a:endParaRPr>
            </a:p>
          </p:txBody>
        </p:sp>
      </p:grpSp>
      <p:sp>
        <p:nvSpPr>
          <p:cNvPr id="11" name="Podnadpis 2"/>
          <p:cNvSpPr txBox="1">
            <a:spLocks/>
          </p:cNvSpPr>
          <p:nvPr/>
        </p:nvSpPr>
        <p:spPr>
          <a:xfrm>
            <a:off x="6709920" y="1139207"/>
            <a:ext cx="2592288" cy="3384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900" dirty="0" smtClean="0">
                <a:solidFill>
                  <a:schemeClr val="tx1"/>
                </a:solidFill>
              </a:rPr>
              <a:t>Arabské písmo</a:t>
            </a:r>
            <a:endParaRPr lang="cs-CZ" sz="1900" dirty="0">
              <a:solidFill>
                <a:schemeClr val="tx1"/>
              </a:solidFill>
            </a:endParaRPr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15056" y="2283718"/>
            <a:ext cx="1782016" cy="875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9390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5" grpId="0" animBg="1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Vývoj písma – hrátky s písmem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19622"/>
            <a:ext cx="8856984" cy="72008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k</a:t>
            </a:r>
            <a:r>
              <a:rPr lang="cs-CZ" sz="1900" dirty="0" smtClean="0">
                <a:solidFill>
                  <a:schemeClr val="tx1"/>
                </a:solidFill>
              </a:rPr>
              <a:t> uvedené řeči připiš vždy formu jejího zápisu (latinka, azbuka, alfabeta, arabské písmo) a tomu uveď i vlajku státu, ve kterém se dotyčnou řečí mluví</a:t>
            </a: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347864"/>
            <a:ext cx="5887272" cy="1943371"/>
          </a:xfrm>
          <a:prstGeom prst="rect">
            <a:avLst/>
          </a:prstGeom>
        </p:spPr>
      </p:pic>
      <p:pic>
        <p:nvPicPr>
          <p:cNvPr id="7170" name="Picture 2" descr="Bulharská vlajka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481492"/>
            <a:ext cx="864096" cy="51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Maďarská vlajk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489121"/>
            <a:ext cx="999420" cy="49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Řecká vlajka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5724" y="4489121"/>
            <a:ext cx="792088" cy="52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Finská vlajka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45513"/>
            <a:ext cx="936104" cy="571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Íránská vlajka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47553"/>
            <a:ext cx="992729" cy="56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403648" y="4445513"/>
            <a:ext cx="5959280" cy="571667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85182" y="2347864"/>
            <a:ext cx="5877746" cy="1914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3692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Vývoj písma autora prezentace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19622"/>
            <a:ext cx="8856984" cy="720080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ísmo každého z nás se během života rovněž vyvíjí - při pohledu na uvedené rukopisy a na svého učitele se pokus doplnit, ve kterém kalendářním roce cenný rukopis vznikl </a:t>
            </a:r>
            <a:r>
              <a:rPr lang="cs-CZ" sz="16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578" t="5937" b="16895"/>
          <a:stretch/>
        </p:blipFill>
        <p:spPr bwMode="auto">
          <a:xfrm>
            <a:off x="251520" y="2067694"/>
            <a:ext cx="1855218" cy="2373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81" t="7725" r="2770" b="32001"/>
          <a:stretch/>
        </p:blipFill>
        <p:spPr bwMode="auto">
          <a:xfrm>
            <a:off x="2203686" y="2194337"/>
            <a:ext cx="2381287" cy="2106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71" r="10063" b="11335"/>
          <a:stretch/>
        </p:blipFill>
        <p:spPr bwMode="auto">
          <a:xfrm>
            <a:off x="4716016" y="2077932"/>
            <a:ext cx="1695278" cy="2367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245" b="7691"/>
          <a:stretch/>
        </p:blipFill>
        <p:spPr bwMode="auto">
          <a:xfrm>
            <a:off x="6516216" y="2138032"/>
            <a:ext cx="2440030" cy="2246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Podnadpis 2"/>
          <p:cNvSpPr txBox="1">
            <a:spLocks/>
          </p:cNvSpPr>
          <p:nvPr/>
        </p:nvSpPr>
        <p:spPr>
          <a:xfrm>
            <a:off x="24658" y="4536132"/>
            <a:ext cx="20882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1984 jaro                        Písanka pro 1. ročník ZŠ</a:t>
            </a:r>
            <a:endParaRPr lang="cs-CZ" sz="1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350213" y="4517361"/>
            <a:ext cx="20882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1988 vlastní literární pokus s mnoha chybami…</a:t>
            </a:r>
            <a:endParaRPr lang="cs-CZ" sz="1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438445" y="4438061"/>
            <a:ext cx="20882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1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 1995 – sešit ČJ v maturitním ročníku gymnázia</a:t>
            </a:r>
            <a:endParaRPr lang="cs-CZ" sz="1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692115" y="4517361"/>
            <a:ext cx="20882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duben 2012 – přípravový sešit do výuky</a:t>
            </a:r>
            <a:endParaRPr lang="cs-CZ" sz="1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9705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Zajímavé druhy písma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4536504" cy="3384376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Braillovo písmo</a:t>
            </a:r>
            <a:endParaRPr lang="cs-CZ" sz="2000" dirty="0">
              <a:solidFill>
                <a:schemeClr val="tx1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</a:rPr>
              <a:t>p</a:t>
            </a:r>
            <a:r>
              <a:rPr lang="cs-CZ" sz="2000" dirty="0" smtClean="0">
                <a:solidFill>
                  <a:schemeClr val="tx1"/>
                </a:solidFill>
              </a:rPr>
              <a:t>ísmo určené </a:t>
            </a:r>
            <a:r>
              <a:rPr lang="cs-CZ" sz="2000" dirty="0" smtClean="0">
                <a:solidFill>
                  <a:srgbClr val="002060"/>
                </a:solidFill>
              </a:rPr>
              <a:t>pro nevidomé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estavil jej francouzský učitel Louis Braille roku 1824, postupně ho začal používat celý svět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</a:rPr>
              <a:t>j</a:t>
            </a:r>
            <a:r>
              <a:rPr lang="cs-CZ" sz="2000" dirty="0" smtClean="0">
                <a:solidFill>
                  <a:schemeClr val="tx1"/>
                </a:solidFill>
              </a:rPr>
              <a:t>eho základem je </a:t>
            </a:r>
            <a:r>
              <a:rPr lang="cs-CZ" sz="2000" dirty="0" smtClean="0">
                <a:solidFill>
                  <a:srgbClr val="002060"/>
                </a:solidFill>
              </a:rPr>
              <a:t>šest bodů uspořádaného do obdélníku 2 x 3 body</a:t>
            </a:r>
            <a:r>
              <a:rPr lang="cs-CZ" sz="2000" dirty="0" smtClean="0">
                <a:solidFill>
                  <a:schemeClr val="tx1"/>
                </a:solidFill>
              </a:rPr>
              <a:t>, které buď jsou či nejsou vyvýšeny, podle čehož se identifikují jednotlivá písmena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870900" y="1241388"/>
            <a:ext cx="2379020" cy="1913643"/>
            <a:chOff x="5868144" y="1412559"/>
            <a:chExt cx="2379020" cy="1913643"/>
          </a:xfrm>
        </p:grpSpPr>
        <p:pic>
          <p:nvPicPr>
            <p:cNvPr id="9218" name="Picture 2" descr="http://upload.wikimedia.org/wikipedia/commons/4/4c/Braille_closeup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8144" y="1412559"/>
              <a:ext cx="2304256" cy="15293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5870900" y="2983860"/>
              <a:ext cx="2376264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Braillovo písmo v praxi</a:t>
              </a:r>
              <a:endPara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283227" y="3179857"/>
            <a:ext cx="3456384" cy="1512168"/>
            <a:chOff x="5283227" y="3179857"/>
            <a:chExt cx="3456384" cy="1512168"/>
          </a:xfrm>
        </p:grpSpPr>
        <p:sp>
          <p:nvSpPr>
            <p:cNvPr id="5" name="Obdélník 4"/>
            <p:cNvSpPr/>
            <p:nvPr/>
          </p:nvSpPr>
          <p:spPr>
            <a:xfrm>
              <a:off x="5283227" y="3179857"/>
              <a:ext cx="3456384" cy="1512168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 smtClean="0">
                <a:solidFill>
                  <a:schemeClr val="tx1"/>
                </a:solidFill>
              </a:endParaRPr>
            </a:p>
            <a:p>
              <a:pPr algn="ctr"/>
              <a:endParaRPr lang="cs-CZ" dirty="0">
                <a:solidFill>
                  <a:schemeClr val="tx1"/>
                </a:solidFill>
              </a:endParaRPr>
            </a:p>
            <a:p>
              <a:pPr algn="ctr"/>
              <a:endParaRPr lang="cs-CZ" dirty="0" smtClean="0">
                <a:solidFill>
                  <a:schemeClr val="tx1"/>
                </a:solidFill>
              </a:endParaRPr>
            </a:p>
            <a:p>
              <a:pPr algn="ctr"/>
              <a:endParaRPr lang="cs-CZ" dirty="0">
                <a:solidFill>
                  <a:schemeClr val="tx1"/>
                </a:solidFill>
              </a:endParaRPr>
            </a:p>
            <a:p>
              <a:r>
                <a:rPr lang="cs-CZ" dirty="0" smtClean="0">
                  <a:solidFill>
                    <a:schemeClr val="tx1"/>
                  </a:solidFill>
                </a:rPr>
                <a:t>        A            B             R            Z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pic>
          <p:nvPicPr>
            <p:cNvPr id="9220" name="Picture 4" descr="http://upload.wikimedia.org/wikipedia/commons/thumb/2/2c/Braille_A1.svg/154px-Braille_A1.svg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1" y="3240038"/>
              <a:ext cx="779794" cy="10886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22" name="Picture 6" descr="http://upload.wikimedia.org/wikipedia/commons/thumb/f/fb/Braille_B2.svg/154px-Braille_B2.svg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7915" y="3240038"/>
              <a:ext cx="779794" cy="10886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24" name="Picture 8" descr="http://upload.wikimedia.org/wikipedia/commons/thumb/4/43/Braille_R.svg/86px-Braille_R.svg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4241" y="3240038"/>
              <a:ext cx="819150" cy="1143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26" name="Picture 10" descr="http://upload.wikimedia.org/wikipedia/commons/thumb/1/14/Braille_Z.svg/86px-Braille_Z.svg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62825" y="3252701"/>
              <a:ext cx="819150" cy="1143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5" name="Podnadpis 2"/>
          <p:cNvSpPr txBox="1">
            <a:spLocks/>
          </p:cNvSpPr>
          <p:nvPr/>
        </p:nvSpPr>
        <p:spPr>
          <a:xfrm>
            <a:off x="5362045" y="4744519"/>
            <a:ext cx="329874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kázka podoby některých písmen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8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Zajímavé druhy písma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4536504" cy="3384376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</a:rPr>
              <a:t>Morseova abeceda</a:t>
            </a:r>
            <a:endParaRPr lang="cs-CZ" sz="1600" dirty="0">
              <a:solidFill>
                <a:schemeClr val="tx1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 smtClean="0">
                <a:solidFill>
                  <a:schemeClr val="tx1"/>
                </a:solidFill>
              </a:rPr>
              <a:t>sestavena roku 1832 americkým vynálezcem </a:t>
            </a:r>
            <a:r>
              <a:rPr lang="cs-CZ" sz="1600" dirty="0" smtClean="0">
                <a:solidFill>
                  <a:srgbClr val="002060"/>
                </a:solidFill>
              </a:rPr>
              <a:t>Samuelem Morseem </a:t>
            </a:r>
            <a:r>
              <a:rPr lang="cs-CZ" sz="1600" dirty="0" smtClean="0">
                <a:solidFill>
                  <a:schemeClr val="tx1"/>
                </a:solidFill>
              </a:rPr>
              <a:t>pro kódování latinky do telegrafické podoby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</a:rPr>
              <a:t>d</a:t>
            </a:r>
            <a:r>
              <a:rPr lang="cs-CZ" sz="1600" dirty="0" smtClean="0">
                <a:solidFill>
                  <a:schemeClr val="tx1"/>
                </a:solidFill>
              </a:rPr>
              <a:t>á se tak vysílat prostřednictvím </a:t>
            </a:r>
            <a:r>
              <a:rPr lang="cs-CZ" sz="1600" dirty="0" smtClean="0">
                <a:solidFill>
                  <a:srgbClr val="002060"/>
                </a:solidFill>
              </a:rPr>
              <a:t>kombinací krátkých (.) a dlouhých (-) přerušovaných tónů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 smtClean="0">
                <a:solidFill>
                  <a:schemeClr val="tx1"/>
                </a:solidFill>
              </a:rPr>
              <a:t>pro laika je velmi užitečná tabulka pomocných slov, kde příslušnému písmeno odpovídá slovo s přesným rozložením krátkých a dlouhých slabik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rofesionální telegrafista je schopen přijmout či vyslat i </a:t>
            </a:r>
            <a:r>
              <a:rPr lang="cs-CZ" sz="1600" dirty="0" smtClean="0">
                <a:solidFill>
                  <a:srgbClr val="002060"/>
                </a:solidFill>
              </a:rPr>
              <a:t>120 znaků za minutu  </a:t>
            </a:r>
          </a:p>
        </p:txBody>
      </p:sp>
      <p:pic>
        <p:nvPicPr>
          <p:cNvPr id="10242" name="Picture 2" descr="http://skauti1.paloch.net/_media/clanky:morse.jpg">
            <a:hlinkClick r:id="rId2" tooltip="clanky:morse.jpg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2487" y="1491630"/>
            <a:ext cx="3558443" cy="322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6847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Písmo a počítač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03598"/>
            <a:ext cx="8738460" cy="3384376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</a:rPr>
              <a:t>k</a:t>
            </a:r>
            <a:r>
              <a:rPr lang="cs-CZ" sz="1400" dirty="0" smtClean="0">
                <a:solidFill>
                  <a:schemeClr val="tx1"/>
                </a:solidFill>
              </a:rPr>
              <a:t>aždý, kdo používá ke své práci počítač, si jistě všimnul, jaká kouzla lze provádět s písmem v textových editorech (programech určených pro psaní dokumentů) 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</a:rPr>
              <a:t>n</a:t>
            </a:r>
            <a:r>
              <a:rPr lang="cs-CZ" sz="1400" dirty="0" smtClean="0">
                <a:solidFill>
                  <a:schemeClr val="tx1"/>
                </a:solidFill>
              </a:rPr>
              <a:t>ásledující poznámky dávají odpověď na to, kde se vzaly </a:t>
            </a:r>
            <a:r>
              <a:rPr lang="cs-CZ" sz="1400" dirty="0" smtClean="0">
                <a:solidFill>
                  <a:srgbClr val="002060"/>
                </a:solidFill>
              </a:rPr>
              <a:t>jednotlivé podoby písma v počítači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400" dirty="0">
                <a:solidFill>
                  <a:srgbClr val="002060"/>
                </a:solidFill>
              </a:rPr>
              <a:t>v</a:t>
            </a:r>
            <a:r>
              <a:rPr lang="cs-CZ" sz="1400" dirty="0" smtClean="0">
                <a:solidFill>
                  <a:srgbClr val="002060"/>
                </a:solidFill>
              </a:rPr>
              <a:t>elikost písma – </a:t>
            </a:r>
            <a:r>
              <a:rPr lang="cs-CZ" sz="1400" dirty="0" smtClean="0">
                <a:solidFill>
                  <a:schemeClr val="tx1"/>
                </a:solidFill>
              </a:rPr>
              <a:t>určena pomocí tzv. bodů (1 bod = 0,376 mm), velikosti mají své názvy (např. 8 bodů – petit, 12 bodů – cicero, 24 bodů – dvoucicero)   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400" dirty="0">
                <a:solidFill>
                  <a:srgbClr val="002060"/>
                </a:solidFill>
              </a:rPr>
              <a:t>d</a:t>
            </a:r>
            <a:r>
              <a:rPr lang="cs-CZ" sz="1400" dirty="0" smtClean="0">
                <a:solidFill>
                  <a:srgbClr val="002060"/>
                </a:solidFill>
              </a:rPr>
              <a:t>ruh písma - </a:t>
            </a:r>
            <a:r>
              <a:rPr lang="cs-CZ" sz="1400" dirty="0" smtClean="0">
                <a:solidFill>
                  <a:schemeClr val="tx1"/>
                </a:solidFill>
              </a:rPr>
              <a:t>v tomto slova smyslu rozlišujeme písmo základní, </a:t>
            </a:r>
            <a:r>
              <a:rPr lang="cs-CZ" sz="1400" i="1" dirty="0" smtClean="0">
                <a:solidFill>
                  <a:schemeClr val="tx1"/>
                </a:solidFill>
              </a:rPr>
              <a:t>kurzívu/italiku,</a:t>
            </a:r>
            <a:r>
              <a:rPr lang="cs-CZ" sz="1400" dirty="0" smtClean="0">
                <a:solidFill>
                  <a:schemeClr val="tx1"/>
                </a:solidFill>
              </a:rPr>
              <a:t>  </a:t>
            </a:r>
            <a:r>
              <a:rPr lang="cs-CZ" sz="1400" b="1" dirty="0" smtClean="0">
                <a:solidFill>
                  <a:schemeClr val="tx1"/>
                </a:solidFill>
              </a:rPr>
              <a:t>tučné, </a:t>
            </a:r>
            <a:r>
              <a:rPr lang="cs-CZ" sz="1400" u="sng" dirty="0" smtClean="0">
                <a:solidFill>
                  <a:schemeClr val="tx1"/>
                </a:solidFill>
              </a:rPr>
              <a:t>písmo podtržené</a:t>
            </a:r>
            <a:r>
              <a:rPr lang="cs-CZ" sz="1400" dirty="0" smtClean="0">
                <a:solidFill>
                  <a:schemeClr val="tx1"/>
                </a:solidFill>
              </a:rPr>
              <a:t> a 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stínované</a:t>
            </a:r>
            <a:r>
              <a:rPr lang="cs-CZ" sz="1400" dirty="0" smtClean="0">
                <a:solidFill>
                  <a:schemeClr val="tx1"/>
                </a:solidFill>
              </a:rPr>
              <a:t>; písma je pochopitelně možno mezi sebou kombinovat</a:t>
            </a:r>
            <a:r>
              <a:rPr lang="cs-CZ" sz="1400" u="sng" dirty="0" smtClean="0">
                <a:solidFill>
                  <a:schemeClr val="tx1"/>
                </a:solidFill>
              </a:rPr>
              <a:t> </a:t>
            </a:r>
            <a:endParaRPr lang="cs-CZ" sz="1400" u="sng" dirty="0" smtClean="0">
              <a:solidFill>
                <a:srgbClr val="002060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400" dirty="0">
                <a:solidFill>
                  <a:srgbClr val="002060"/>
                </a:solidFill>
              </a:rPr>
              <a:t>v</a:t>
            </a:r>
            <a:r>
              <a:rPr lang="cs-CZ" sz="1400" dirty="0" smtClean="0">
                <a:solidFill>
                  <a:srgbClr val="002060"/>
                </a:solidFill>
              </a:rPr>
              <a:t>zhled písma</a:t>
            </a:r>
            <a:r>
              <a:rPr lang="cs-CZ" sz="1400" dirty="0" smtClean="0">
                <a:solidFill>
                  <a:schemeClr val="tx1"/>
                </a:solidFill>
              </a:rPr>
              <a:t> – tzv. fonty, konkrétní podoba písma (ozdobné, psací, historické atd.), i ta má své názvy (známý např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Times</a:t>
            </a:r>
            <a:r>
              <a:rPr lang="cs-CZ" sz="1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New Roman </a:t>
            </a:r>
            <a:r>
              <a:rPr lang="cs-CZ" sz="1400" dirty="0" smtClean="0">
                <a:solidFill>
                  <a:schemeClr val="tx1"/>
                </a:solidFill>
                <a:cs typeface="Times New Roman" panose="02020603050405020304" pitchFamily="18" charset="0"/>
              </a:rPr>
              <a:t>nebo </a:t>
            </a:r>
            <a:r>
              <a:rPr lang="cs-CZ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Arial</a:t>
            </a:r>
            <a:r>
              <a:rPr lang="cs-CZ" sz="1400" dirty="0" smtClean="0">
                <a:solidFill>
                  <a:schemeClr val="tx1"/>
                </a:solidFill>
                <a:cs typeface="Arial" panose="020B0604020202020204" pitchFamily="34" charset="0"/>
              </a:rPr>
              <a:t>); dnes jich textové editory nabízí k použití několik set</a:t>
            </a:r>
            <a:r>
              <a:rPr lang="cs-CZ" sz="1400" dirty="0" smtClean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3698222"/>
            <a:ext cx="3138554" cy="1152128"/>
          </a:xfrm>
          <a:prstGeom prst="rect">
            <a:avLst/>
          </a:prstGeom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6270394" y="4508008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anel pro práci s písmem v jednom z editorů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899592" y="3704153"/>
            <a:ext cx="1584176" cy="437920"/>
          </a:xfrm>
          <a:prstGeom prst="rect">
            <a:avLst/>
          </a:prstGeom>
          <a:solidFill>
            <a:schemeClr val="bg1"/>
          </a:solidFill>
          <a:ln w="15875"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zhled písma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899592" y="4412430"/>
            <a:ext cx="1584176" cy="437920"/>
          </a:xfrm>
          <a:prstGeom prst="rect">
            <a:avLst/>
          </a:prstGeom>
          <a:solidFill>
            <a:schemeClr val="bg1"/>
          </a:solidFill>
          <a:ln w="15875"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 písma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516216" y="3704153"/>
            <a:ext cx="1584176" cy="437920"/>
          </a:xfrm>
          <a:prstGeom prst="rect">
            <a:avLst/>
          </a:prstGeom>
          <a:solidFill>
            <a:schemeClr val="bg1"/>
          </a:solidFill>
          <a:ln w="15875"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 písma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627784" y="5143500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483768" y="3923113"/>
            <a:ext cx="648072" cy="0"/>
          </a:xfrm>
          <a:prstGeom prst="straightConnector1">
            <a:avLst/>
          </a:prstGeom>
          <a:ln w="158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483768" y="4412430"/>
            <a:ext cx="1058416" cy="218960"/>
          </a:xfrm>
          <a:prstGeom prst="straightConnector1">
            <a:avLst/>
          </a:prstGeom>
          <a:ln w="158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076056" y="3930060"/>
            <a:ext cx="1440160" cy="0"/>
          </a:xfrm>
          <a:prstGeom prst="straightConnector1">
            <a:avLst/>
          </a:prstGeom>
          <a:ln w="158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34936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7" grpId="0"/>
      <p:bldP spid="8" grpId="0" animBg="1"/>
      <p:bldP spid="9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(Rádobyvtipná) otázka na závěr 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779662"/>
            <a:ext cx="8352928" cy="576064"/>
          </a:xfrm>
        </p:spPr>
        <p:txBody>
          <a:bodyPr>
            <a:noAutofit/>
          </a:bodyPr>
          <a:lstStyle/>
          <a:p>
            <a:pPr algn="l">
              <a:buClr>
                <a:schemeClr val="tx1"/>
              </a:buClr>
            </a:pPr>
            <a:r>
              <a:rPr lang="cs-CZ" dirty="0" smtClean="0">
                <a:solidFill>
                  <a:srgbClr val="FF0000"/>
                </a:solidFill>
              </a:rPr>
              <a:t>CO SI Z TÉTO PREZENTACE ODNESE ANALFABET?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411760" y="2427734"/>
            <a:ext cx="4824536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dirty="0" smtClean="0">
                <a:solidFill>
                  <a:srgbClr val="002060"/>
                </a:solidFill>
              </a:rPr>
              <a:t>NIC, PROTOŽE NEUMÍ ČÍST…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627784" y="3147814"/>
            <a:ext cx="406845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dirty="0" smtClean="0">
                <a:solidFill>
                  <a:schemeClr val="tx1"/>
                </a:solidFill>
              </a:rPr>
              <a:t>DĚKUJI ZA POZORNOST.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915816" y="4659982"/>
            <a:ext cx="60486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…následující prezentace: Boj s analfabetismem na naší škole 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 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2194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11510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>Vznik a vývoj písma</a:t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Segoe Script" panose="020B0504020000000003" pitchFamily="34" charset="0"/>
              </a:rPr>
              <a:t>Zdroje</a:t>
            </a:r>
            <a: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Segoe Script" panose="020B0504020000000003" pitchFamily="34" charset="0"/>
              </a:rPr>
            </a:br>
            <a:endParaRPr lang="cs-CZ" dirty="0">
              <a:solidFill>
                <a:srgbClr val="FF0000"/>
              </a:solidFill>
              <a:latin typeface="Segoe Script" panose="020B0504020000000003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19622"/>
            <a:ext cx="9144000" cy="338437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Literatura pro I. ročník středních škol, učebnice. I. vyd. Brno, </a:t>
            </a:r>
            <a:r>
              <a:rPr lang="cs-CZ" sz="1200" dirty="0" err="1" smtClean="0">
                <a:solidFill>
                  <a:schemeClr val="tx1"/>
                </a:solidFill>
              </a:rPr>
              <a:t>Didaktis</a:t>
            </a:r>
            <a:r>
              <a:rPr lang="cs-CZ" sz="1200" dirty="0" smtClean="0">
                <a:solidFill>
                  <a:schemeClr val="tx1"/>
                </a:solidFill>
              </a:rPr>
              <a:t> 2 008. 151 s. ISBN 978 – 80 – 7358 – 115 – 2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Písmo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http://cs.wikipedia.org/wiki/P%C3%ADsmo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http://en.wikipedia.org/wiki/Chinese_characters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pixabay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http://pixabay.com/cs/znamen%C3%AD-ploch%C3%BD-ikona-modr%C3%A1-h%C5%AFl-35597/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MINISTERSTVO DOPRAVY A SPOJŮ ČR.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http://commons.wikimedia.org/wiki/File:A07a.jpg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TKGD2007.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http://en.wikipedia.org/wiki/File:National_Park_Service_sample_pictographs.svg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AUTOR NEUVEDEN. </a:t>
            </a:r>
            <a:r>
              <a:rPr lang="cs-CZ" sz="1200" i="1" dirty="0" smtClean="0">
                <a:solidFill>
                  <a:schemeClr val="tx1"/>
                </a:solidFill>
              </a:rPr>
              <a:t>fodor.sk</a:t>
            </a:r>
            <a:r>
              <a:rPr lang="cs-CZ" sz="1200" dirty="0" smtClean="0">
                <a:solidFill>
                  <a:schemeClr val="tx1"/>
                </a:solidFill>
              </a:rPr>
              <a:t> [online]. [cit. 6.7.2012]. Dostupný na WWW: http://www.fodor.sk/spectrum/azbuka.htm</a:t>
            </a:r>
          </a:p>
          <a:p>
            <a:pPr algn="l"/>
            <a:r>
              <a:rPr lang="nl-NL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nl-NL" sz="1200" i="1" dirty="0" smtClean="0">
                <a:solidFill>
                  <a:schemeClr val="tx1"/>
                </a:solidFill>
                <a:effectLst/>
              </a:rPr>
              <a:t>Volná chvíle-blog</a:t>
            </a:r>
            <a:r>
              <a:rPr lang="nl-NL" sz="1200" dirty="0" smtClean="0">
                <a:solidFill>
                  <a:schemeClr val="tx1"/>
                </a:solidFill>
                <a:effectLst/>
              </a:rPr>
              <a:t> [online]. [cit. 6.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7</a:t>
            </a:r>
            <a:r>
              <a:rPr lang="nl-NL" sz="1200" dirty="0" smtClean="0">
                <a:solidFill>
                  <a:schemeClr val="tx1"/>
                </a:solidFill>
                <a:effectLst/>
              </a:rPr>
              <a:t>.201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2</a:t>
            </a:r>
            <a:r>
              <a:rPr lang="nl-NL" sz="1200" dirty="0" smtClean="0">
                <a:solidFill>
                  <a:schemeClr val="tx1"/>
                </a:solidFill>
                <a:effectLst/>
              </a:rPr>
              <a:t>]. Dostupný na WWW: http://volnachvile.blog.cz/0707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http://cs.wikipedia.org/wiki/Arabsk%C3%A9_p%C3%ADsmo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Státní vlajky světa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http://www.statnivlajky.cz/kontinent/evropa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Státní vlajky světa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http://www.statnivlajky.cz/kontinent/asie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Breillovo písmo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http://cs.wikipedia.org/wiki/Braillovo_p%C3%ADsmo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LRCG2012.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http://cs.wikipedia.org/wiki/Braillovo_p%C3%ADsmo#mediaviewer/Soubor:Braille_closeup.jpg  </a:t>
            </a:r>
            <a:r>
              <a:rPr lang="nl-NL" sz="1200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Morseova abeceda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http://cs.wikipedia.org/wiki/Morseova_abeceda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Skauti Hrádek a Chotyně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[online]. [cit. 6.7.2012]. Dostupný na WWW: http://skauti1.paloch.net/clanky:morseova_abeceda    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1498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</TotalTime>
  <Words>1484</Words>
  <Application>Microsoft Office PowerPoint</Application>
  <PresentationFormat>Předvádění na obrazovce (16:9)</PresentationFormat>
  <Paragraphs>195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Vznik a vývoj písma</vt:lpstr>
      <vt:lpstr>Vznik a vývoj písma Definice základních pojmů </vt:lpstr>
      <vt:lpstr>Vznik a vývoj písma Definice základních pojmů </vt:lpstr>
      <vt:lpstr>Vznik a vývoj písma Hrátky s písmem </vt:lpstr>
      <vt:lpstr>Vznik a vývoj písma Vývoj písma  </vt:lpstr>
      <vt:lpstr>Vznik a vývoj písma Vývoj písma  </vt:lpstr>
      <vt:lpstr>Vznik a vývoj písma Vývoj písma – hrátky s písmem  </vt:lpstr>
      <vt:lpstr>Vznik a vývoj písma Vývoj písma  </vt:lpstr>
      <vt:lpstr>Vznik a vývoj písma Vývoj písma  </vt:lpstr>
      <vt:lpstr>Vznik a vývoj písma Vývoj písma – nejznámější „abecedy“  </vt:lpstr>
      <vt:lpstr>Vznik a vývoj písma Vývoj písma – hrátky s písmem  </vt:lpstr>
      <vt:lpstr>Vznik a vývoj písma Vývoj písma autora prezentace  </vt:lpstr>
      <vt:lpstr>Vznik a vývoj písma Zajímavé druhy písma  </vt:lpstr>
      <vt:lpstr>Vznik a vývoj písma Zajímavé druhy písma  </vt:lpstr>
      <vt:lpstr>Vznik a vývoj písma Písmo a počítač  </vt:lpstr>
      <vt:lpstr>Vznik a vývoj písma (Rádobyvtipná) otázka na závěr  </vt:lpstr>
      <vt:lpstr>Vznik a vývoj písma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a vývoj písma</dc:title>
  <dc:creator>Dušan</dc:creator>
  <cp:lastModifiedBy>Dum</cp:lastModifiedBy>
  <cp:revision>79</cp:revision>
  <dcterms:created xsi:type="dcterms:W3CDTF">2014-05-06T06:53:17Z</dcterms:created>
  <dcterms:modified xsi:type="dcterms:W3CDTF">2014-05-06T17:40:00Z</dcterms:modified>
</cp:coreProperties>
</file>