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0" r:id="rId2"/>
    <p:sldId id="258" r:id="rId3"/>
    <p:sldId id="259" r:id="rId4"/>
    <p:sldId id="264" r:id="rId5"/>
    <p:sldId id="265" r:id="rId6"/>
    <p:sldId id="266" r:id="rId7"/>
    <p:sldId id="267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132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9ED133-A0C0-44D3-BDE8-C8516EAC6C2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56B0B5BF-8006-490F-9797-44EBA54EA9A0}" type="pres">
      <dgm:prSet presAssocID="{139ED133-A0C0-44D3-BDE8-C8516EAC6C2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5568F489-0A7E-4085-97B5-3FE261662AF4}" type="presOf" srcId="{139ED133-A0C0-44D3-BDE8-C8516EAC6C26}" destId="{56B0B5BF-8006-490F-9797-44EBA54EA9A0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257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yest.hu/hirek/egy-on-kritikus-cseh-karpatalja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0149637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cap="small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Vlasta</a:t>
                      </a:r>
                      <a:r>
                        <a:rPr lang="cs-CZ" baseline="0" dirty="0" smtClean="0"/>
                        <a:t> Hubená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Česká literatura 1.poloviny 20.</a:t>
                      </a:r>
                      <a:r>
                        <a:rPr lang="cs-CZ" baseline="0" dirty="0" smtClean="0"/>
                        <a:t>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25. 9. 2013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847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640" y="404640"/>
            <a:ext cx="8229240" cy="619236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defPPr marL="432000" lvl="0" indent="-324000" algn="l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Lucida Sans Unicode" pitchFamily="2"/>
                <a:cs typeface="Mangal" pitchFamily="2"/>
              </a:defRPr>
            </a:defPPr>
            <a:lvl1pPr marL="432000" lvl="0" indent="-324000" algn="l" defTabSz="914400" rtl="0" eaLnBrk="1" latinLnBrk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Lucida Sans Unicode" pitchFamily="2"/>
                <a:cs typeface="Mangal" pitchFamily="2"/>
              </a:defRPr>
            </a:lvl1pPr>
            <a:lvl2pPr marL="864000" lvl="1" indent="-324000" algn="l" defTabSz="914400" rtl="0" eaLnBrk="1" latinLnBrk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4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Lucida Sans Unicode" pitchFamily="2"/>
                <a:cs typeface="Mangal" pitchFamily="2"/>
              </a:defRPr>
            </a:lvl2pPr>
            <a:lvl3pPr marL="1295999" lvl="2" indent="-288000" algn="l" defTabSz="914400" rtl="0" eaLnBrk="1" latinLnBrk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Lucida Sans Unicode" pitchFamily="2"/>
                <a:cs typeface="Mangal" pitchFamily="2"/>
              </a:defRPr>
            </a:lvl3pPr>
            <a:lvl4pPr marL="1728000" lvl="3" indent="-216000" algn="l" defTabSz="914400" rtl="0" eaLnBrk="1" latinLnBrk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Lucida Sans Unicode" pitchFamily="2"/>
                <a:cs typeface="Mangal" pitchFamily="2"/>
              </a:defRPr>
            </a:lvl4pPr>
            <a:lvl5pPr marL="2160000" lvl="4" indent="-216000" algn="l" defTabSz="914400" rtl="0" eaLnBrk="1" latinLnBrk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Lucida Sans Unicode" pitchFamily="2"/>
                <a:cs typeface="Mangal" pitchFamily="2"/>
              </a:defRPr>
            </a:lvl5pPr>
            <a:lvl6pPr marL="2592000" lvl="5" indent="-216000" algn="l" defTabSz="914400" rtl="0" eaLnBrk="1" latinLnBrk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Lucida Sans Unicode" pitchFamily="2"/>
                <a:cs typeface="Mangal" pitchFamily="2"/>
              </a:defRPr>
            </a:lvl6pPr>
            <a:lvl7pPr marL="3024000" lvl="6" indent="-216000" algn="l" defTabSz="914400" rtl="0" eaLnBrk="1" latinLnBrk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Lucida Sans Unicode" pitchFamily="2"/>
                <a:cs typeface="Mangal" pitchFamily="2"/>
              </a:defRPr>
            </a:lvl7pPr>
            <a:lvl8pPr marL="3456000" lvl="7" indent="-216000" algn="l" defTabSz="914400" rtl="0" eaLnBrk="1" latinLnBrk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Lucida Sans Unicode" pitchFamily="2"/>
                <a:cs typeface="Mangal" pitchFamily="2"/>
              </a:defRPr>
            </a:lvl8pPr>
            <a:lvl9pPr marL="3887999" lvl="8" indent="-216000" algn="l" defTabSz="914400" rtl="0" eaLnBrk="1" latinLnBrk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Lucida Sans Unicode" pitchFamily="2"/>
                <a:cs typeface="Mangal" pitchFamily="2"/>
              </a:defRPr>
            </a:lvl9pPr>
          </a:lstStyle>
          <a:p>
            <a:r>
              <a:rPr lang="cs-CZ" dirty="0" smtClean="0">
                <a:latin typeface="Calibri" pitchFamily="18"/>
              </a:rPr>
              <a:t>Anotace: </a:t>
            </a:r>
          </a:p>
          <a:p>
            <a:pPr marL="108000" indent="0">
              <a:buNone/>
            </a:pPr>
            <a:r>
              <a:rPr lang="cs-CZ" dirty="0" smtClean="0"/>
              <a:t>Tento </a:t>
            </a:r>
            <a:r>
              <a:rPr lang="cs-CZ" dirty="0"/>
              <a:t>učební materiál slouží k zopakování </a:t>
            </a:r>
            <a:r>
              <a:rPr lang="cs-CZ" dirty="0" smtClean="0"/>
              <a:t>učiva o Ivanu Olbrachtovi. </a:t>
            </a:r>
            <a:r>
              <a:rPr lang="cs-CZ" dirty="0"/>
              <a:t>Je určen pro žáky </a:t>
            </a:r>
            <a:r>
              <a:rPr lang="cs-CZ" dirty="0" smtClean="0"/>
              <a:t>3. </a:t>
            </a:r>
            <a:r>
              <a:rPr lang="cs-CZ" dirty="0"/>
              <a:t>ročníku střední školy. Materiál může motivovat žáky k přečtení </a:t>
            </a:r>
            <a:r>
              <a:rPr lang="cs-CZ" dirty="0" smtClean="0"/>
              <a:t>některých děl Ivana Olbrachta.</a:t>
            </a:r>
          </a:p>
          <a:p>
            <a:endParaRPr lang="cs-CZ" dirty="0"/>
          </a:p>
          <a:p>
            <a:pPr>
              <a:lnSpc>
                <a:spcPct val="90000"/>
              </a:lnSpc>
            </a:pPr>
            <a:r>
              <a:rPr lang="cs-CZ" dirty="0">
                <a:latin typeface="Calibri" pitchFamily="18"/>
              </a:rPr>
              <a:t>Metodické pokyny</a:t>
            </a:r>
            <a:r>
              <a:rPr lang="cs-CZ" dirty="0" smtClean="0">
                <a:latin typeface="Calibri" pitchFamily="18"/>
              </a:rPr>
              <a:t>: </a:t>
            </a:r>
          </a:p>
          <a:p>
            <a:pPr marL="108000" indent="0">
              <a:lnSpc>
                <a:spcPct val="90000"/>
              </a:lnSpc>
              <a:buNone/>
            </a:pPr>
            <a:r>
              <a:rPr lang="cs-CZ" altLang="cs-CZ" dirty="0" smtClean="0"/>
              <a:t>Materiál </a:t>
            </a:r>
            <a:r>
              <a:rPr lang="cs-CZ" altLang="cs-CZ" dirty="0"/>
              <a:t>je vytvořen jako prezentace v programu MS PowerPoint. Pro jeho využití je potřeba mít k dispozici počítač nebo notebook, dataprojektor, promítací plochu a příslušné programové vybavení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dirty="0"/>
          </a:p>
          <a:p>
            <a:pPr marL="108000" indent="0">
              <a:buNone/>
            </a:pPr>
            <a:endParaRPr lang="cs-CZ" dirty="0">
              <a:latin typeface="Calibri" pitchFamily="18"/>
            </a:endParaRPr>
          </a:p>
          <a:p>
            <a:pPr marL="108000" indent="0">
              <a:buNone/>
            </a:pPr>
            <a:r>
              <a:rPr lang="cs-CZ" dirty="0"/>
              <a:t> </a:t>
            </a:r>
          </a:p>
          <a:p>
            <a:pPr marL="0" indent="0">
              <a:spcBef>
                <a:spcPts val="638"/>
              </a:spcBef>
              <a:buFont typeface="Arial" pitchFamily="32"/>
              <a:buChar char="•"/>
            </a:pPr>
            <a:endParaRPr lang="cs-CZ" dirty="0" smtClean="0">
              <a:latin typeface="Calibri" pitchFamily="18"/>
            </a:endParaRPr>
          </a:p>
          <a:p>
            <a:pPr marL="0" indent="0">
              <a:spcBef>
                <a:spcPts val="638"/>
              </a:spcBef>
              <a:buFont typeface="StarSymbol"/>
              <a:buNone/>
            </a:pPr>
            <a:endParaRPr lang="cs-CZ" dirty="0" smtClean="0">
              <a:latin typeface="Calibri" pitchFamily="18"/>
            </a:endParaRPr>
          </a:p>
          <a:p>
            <a:pPr marL="0" indent="0">
              <a:spcBef>
                <a:spcPts val="638"/>
              </a:spcBef>
              <a:buFont typeface="StarSymbol"/>
              <a:buNone/>
            </a:pPr>
            <a:endParaRPr lang="cs-CZ" dirty="0" smtClean="0">
              <a:latin typeface="Calibri" pitchFamily="18"/>
            </a:endParaRPr>
          </a:p>
          <a:p>
            <a:pPr marL="0" indent="0">
              <a:spcBef>
                <a:spcPts val="638"/>
              </a:spcBef>
              <a:buFont typeface="StarSymbol"/>
              <a:buNone/>
            </a:pPr>
            <a:endParaRPr lang="cs-CZ" dirty="0" smtClean="0">
              <a:latin typeface="Calibri" pitchFamily="18"/>
            </a:endParaRPr>
          </a:p>
          <a:p>
            <a:pPr marL="0" indent="0">
              <a:spcBef>
                <a:spcPts val="638"/>
              </a:spcBef>
              <a:buFont typeface="StarSymbol"/>
              <a:buNone/>
            </a:pPr>
            <a:endParaRPr lang="cs-CZ" dirty="0" smtClean="0">
              <a:latin typeface="Calibri" pitchFamily="18"/>
            </a:endParaRPr>
          </a:p>
          <a:p>
            <a:pPr marL="0" indent="0">
              <a:spcBef>
                <a:spcPts val="638"/>
              </a:spcBef>
              <a:buFont typeface="Arial" pitchFamily="32"/>
              <a:buChar char="•"/>
            </a:pPr>
            <a:endParaRPr lang="cs-CZ" dirty="0">
              <a:latin typeface="Calibri" pitchFamily="18"/>
            </a:endParaRPr>
          </a:p>
        </p:txBody>
      </p:sp>
    </p:spTree>
    <p:extLst>
      <p:ext uri="{BB962C8B-B14F-4D97-AF65-F5344CB8AC3E}">
        <p14:creationId xmlns:p14="http://schemas.microsoft.com/office/powerpoint/2010/main" val="946701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Ivan Olbracht – Kamil Zeman (1882– 1952)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Narodil se v Semilech</a:t>
            </a:r>
          </a:p>
          <a:p>
            <a:r>
              <a:rPr lang="cs-CZ" dirty="0" smtClean="0"/>
              <a:t>Studoval gymnázium, vysokou školu nedokončil</a:t>
            </a:r>
          </a:p>
          <a:p>
            <a:r>
              <a:rPr lang="cs-CZ" dirty="0" smtClean="0"/>
              <a:t>Stal se novinářem, pracoval v redakci Práva lidu a Rudého práva</a:t>
            </a:r>
          </a:p>
          <a:p>
            <a:r>
              <a:rPr lang="cs-CZ" dirty="0" smtClean="0"/>
              <a:t>V roce 1947 byl jmenován národním umělcem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07300164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861048"/>
            <a:ext cx="5834136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693" y="1050889"/>
            <a:ext cx="4632541" cy="5193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916832"/>
            <a:ext cx="2192440" cy="3166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8858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Období tvorby (1918)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Beletristická činnost, činnost politická a publicistická</a:t>
            </a:r>
          </a:p>
          <a:p>
            <a:r>
              <a:rPr lang="cs-CZ" dirty="0" smtClean="0"/>
              <a:t>Povídky – </a:t>
            </a:r>
            <a:r>
              <a:rPr lang="cs-CZ" dirty="0" smtClean="0">
                <a:solidFill>
                  <a:srgbClr val="00B050"/>
                </a:solidFill>
              </a:rPr>
              <a:t>O zlých samotářích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  -  Žalář nejtemnější</a:t>
            </a:r>
          </a:p>
          <a:p>
            <a:pPr marL="0" indent="0">
              <a:buNone/>
            </a:pPr>
            <a:r>
              <a:rPr lang="cs-CZ" dirty="0" smtClean="0"/>
              <a:t>Hrdinou je ,,zlý samotář“, opovrhující morálkou měšťácké společnosti, toužící po svobodě, ale zahnaný do izolace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1437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Období tvorby (1918 – 1930)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Olbracht píše reportáže a agitační prózy pro nejširší lidové vrstvy, chce vychovávat dělnického čtenáře.</a:t>
            </a:r>
          </a:p>
          <a:p>
            <a:r>
              <a:rPr lang="cs-CZ" dirty="0" smtClean="0"/>
              <a:t>Reportáže – </a:t>
            </a:r>
            <a:r>
              <a:rPr lang="cs-CZ" dirty="0" smtClean="0">
                <a:solidFill>
                  <a:srgbClr val="00B050"/>
                </a:solidFill>
              </a:rPr>
              <a:t>Obrazy se soudobého Ruska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       -  Hory a staletí</a:t>
            </a:r>
          </a:p>
          <a:p>
            <a:r>
              <a:rPr lang="cs-CZ" dirty="0" smtClean="0"/>
              <a:t>Romány – </a:t>
            </a:r>
            <a:r>
              <a:rPr lang="cs-CZ" dirty="0" smtClean="0">
                <a:solidFill>
                  <a:srgbClr val="00B050"/>
                </a:solidFill>
              </a:rPr>
              <a:t>Anna proletářka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  -  Zamřížované zrcadlo </a:t>
            </a:r>
            <a:r>
              <a:rPr lang="cs-CZ" dirty="0" smtClean="0"/>
              <a:t>– příběhy vězňů a dozorců, vzpomínky z autorova věznění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394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Období tvorby (1930 – 1952)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tomto období vznikají nejvýznamnější prozaická díla.</a:t>
            </a:r>
          </a:p>
          <a:p>
            <a:r>
              <a:rPr lang="cs-CZ" dirty="0" smtClean="0"/>
              <a:t>Baladická próza – </a:t>
            </a:r>
            <a:r>
              <a:rPr lang="cs-CZ" dirty="0" smtClean="0">
                <a:solidFill>
                  <a:srgbClr val="00B050"/>
                </a:solidFill>
              </a:rPr>
              <a:t>Nikola Šuhaj loupežník</a:t>
            </a:r>
          </a:p>
          <a:p>
            <a:r>
              <a:rPr lang="cs-CZ" dirty="0" smtClean="0"/>
              <a:t>Kniha povídek – </a:t>
            </a:r>
            <a:r>
              <a:rPr lang="cs-CZ" dirty="0" smtClean="0">
                <a:solidFill>
                  <a:srgbClr val="00B050"/>
                </a:solidFill>
              </a:rPr>
              <a:t>Golet v údolí</a:t>
            </a:r>
            <a:r>
              <a:rPr lang="cs-CZ" dirty="0" smtClean="0"/>
              <a:t>: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00B050"/>
                </a:solidFill>
              </a:rPr>
              <a:t>Zázrak s Julčou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Událost v </a:t>
            </a:r>
            <a:r>
              <a:rPr lang="cs-CZ" dirty="0" err="1" smtClean="0">
                <a:solidFill>
                  <a:srgbClr val="00B050"/>
                </a:solidFill>
              </a:rPr>
              <a:t>mikve</a:t>
            </a:r>
            <a:endParaRPr lang="cs-CZ" dirty="0" smtClean="0">
              <a:solidFill>
                <a:srgbClr val="00B050"/>
              </a:solidFill>
            </a:endParaRPr>
          </a:p>
          <a:p>
            <a:pPr marL="514350" indent="-514350" algn="just">
              <a:buFont typeface="+mj-lt"/>
              <a:buAutoNum type="alphaLcParenR"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O smutných očích Hany Karadžičové            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196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okupace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I. Olbracht adaptuje příběhy ze starší české literatury, píše knihy pro děti</a:t>
            </a:r>
          </a:p>
          <a:p>
            <a:r>
              <a:rPr lang="cs-CZ" dirty="0" smtClean="0"/>
              <a:t>Knihy – </a:t>
            </a:r>
            <a:r>
              <a:rPr lang="cs-CZ" dirty="0" smtClean="0">
                <a:solidFill>
                  <a:srgbClr val="00B050"/>
                </a:solidFill>
              </a:rPr>
              <a:t>Ze starých letopisů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-  Biblické příběhy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-  O mudrci </a:t>
            </a:r>
            <a:r>
              <a:rPr lang="cs-CZ" dirty="0" err="1" smtClean="0">
                <a:solidFill>
                  <a:srgbClr val="00B050"/>
                </a:solidFill>
              </a:rPr>
              <a:t>Bidpajovi</a:t>
            </a:r>
            <a:r>
              <a:rPr lang="cs-CZ" dirty="0" smtClean="0">
                <a:solidFill>
                  <a:srgbClr val="00B050"/>
                </a:solidFill>
              </a:rPr>
              <a:t> a jeho zvířátkách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7570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sz="1400" dirty="0"/>
              <a:t>NYELV es TUDOMÁNY. In: [online]. [cit. 2014-04-22]. Dostupné z: </a:t>
            </a:r>
            <a:r>
              <a:rPr lang="cs-CZ" sz="1400" dirty="0">
                <a:hlinkClick r:id="rId2"/>
              </a:rPr>
              <a:t>http://www.nyest.hu/hirek/egy-on-kritikus-cseh-karpataljan</a:t>
            </a:r>
            <a:endParaRPr lang="cs-CZ" sz="1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0976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310</Words>
  <Application>Microsoft Office PowerPoint</Application>
  <PresentationFormat>Předvádění na obrazovce (4:3)</PresentationFormat>
  <Paragraphs>60</Paragraphs>
  <Slides>8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Arial</vt:lpstr>
      <vt:lpstr>Calibri</vt:lpstr>
      <vt:lpstr>Lucida Sans Unicode</vt:lpstr>
      <vt:lpstr>Mangal</vt:lpstr>
      <vt:lpstr>StarSymbol</vt:lpstr>
      <vt:lpstr>Times New Roman</vt:lpstr>
      <vt:lpstr>Motiv systému Office</vt:lpstr>
      <vt:lpstr>Prezentace aplikace PowerPoint</vt:lpstr>
      <vt:lpstr>Prezentace aplikace PowerPoint</vt:lpstr>
      <vt:lpstr>Ivan Olbracht – Kamil Zeman (1882– 1952)</vt:lpstr>
      <vt:lpstr>1. Období tvorby (1918)</vt:lpstr>
      <vt:lpstr>2. Období tvorby (1918 – 1930)</vt:lpstr>
      <vt:lpstr>3. Období tvorby (1930 – 1952)</vt:lpstr>
      <vt:lpstr>Období okupace</vt:lpstr>
      <vt:lpstr>Použité zdroje:</vt:lpstr>
    </vt:vector>
  </TitlesOfParts>
  <Company>SŠ a VOŠ cestovního ruchu, České Budějovice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Hubená Vlasta</cp:lastModifiedBy>
  <cp:revision>44</cp:revision>
  <dcterms:created xsi:type="dcterms:W3CDTF">2012-10-19T06:36:28Z</dcterms:created>
  <dcterms:modified xsi:type="dcterms:W3CDTF">2014-05-06T10:07:23Z</dcterms:modified>
</cp:coreProperties>
</file>