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6" r:id="rId5"/>
    <p:sldId id="261" r:id="rId6"/>
    <p:sldId id="262" r:id="rId7"/>
    <p:sldId id="260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59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028700"/>
            <a:ext cx="8229600" cy="13716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498774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57200"/>
            <a:ext cx="7086600" cy="13716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1880840"/>
            <a:ext cx="7086600" cy="1132284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4812507"/>
            <a:ext cx="762000" cy="273844"/>
          </a:xfrm>
        </p:spPr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8229600" cy="8572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563165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151335"/>
            <a:ext cx="4041775" cy="563165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71651"/>
            <a:ext cx="4040188" cy="28229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771651"/>
            <a:ext cx="4041775" cy="282297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1" y="1143001"/>
            <a:ext cx="3008313" cy="345162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457200"/>
            <a:ext cx="5486400" cy="391716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373981"/>
            <a:ext cx="5486400" cy="29718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875090"/>
            <a:ext cx="5486400" cy="397764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53187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4812507"/>
            <a:ext cx="2133600" cy="273844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DEA586C-D7CF-4799-A054-45C07218B80F}" type="datetimeFigureOut">
              <a:rPr lang="cs-CZ" smtClean="0"/>
              <a:t>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4812507"/>
            <a:ext cx="2895600" cy="273844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4812507"/>
            <a:ext cx="762000" cy="273844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977FBB3-0809-49E8-ACEC-CA5DBB0793B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5/5d/Jan_Vil%C3%ADmek_-_Franti%C5%A1ek_Palack%C3%BD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vel_Jozef_Safarik.jpg" TargetMode="External"/><Relationship Id="rId7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98114296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František Palacký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představuje žákům rámci studia literatury jednoho z nejvýznamnějších historiků českých dějin. Žáci si tak díky ní mohou udělat představu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 historicko-literárním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kontextu obrozenecké doby.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41387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563638"/>
            <a:ext cx="8229600" cy="836662"/>
          </a:xfrm>
        </p:spPr>
        <p:txBody>
          <a:bodyPr/>
          <a:lstStyle/>
          <a:p>
            <a:r>
              <a:rPr lang="cs-CZ" dirty="0" smtClean="0"/>
              <a:t>František palacký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228184" y="4587974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1236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úvod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6120680" cy="3744416"/>
          </a:xfrm>
        </p:spPr>
        <p:txBody>
          <a:bodyPr>
            <a:normAutofit fontScale="92500" lnSpcReduction="10000"/>
          </a:bodyPr>
          <a:lstStyle/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cs-CZ" sz="2000" dirty="0" smtClean="0"/>
              <a:t>jeden z nejvýznamnějších </a:t>
            </a:r>
            <a:r>
              <a:rPr lang="cs-CZ" sz="2000" dirty="0" smtClean="0">
                <a:solidFill>
                  <a:srgbClr val="002060"/>
                </a:solidFill>
              </a:rPr>
              <a:t>českých historiků, politik, novinář a spisovatel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cs-CZ" sz="2000" dirty="0"/>
              <a:t>ž</a:t>
            </a:r>
            <a:r>
              <a:rPr lang="cs-CZ" sz="2000" dirty="0" smtClean="0"/>
              <a:t>il v letech 1798 – 1876, tj. především v době, která je označována jako</a:t>
            </a:r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/>
              <a:t>tzv.</a:t>
            </a:r>
            <a:r>
              <a:rPr lang="cs-CZ" sz="2000" dirty="0" smtClean="0">
                <a:solidFill>
                  <a:srgbClr val="002060"/>
                </a:solidFill>
              </a:rPr>
              <a:t> Národní obrození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ětšinu života byl </a:t>
            </a:r>
            <a:r>
              <a:rPr lang="cs-CZ" sz="2000" dirty="0" smtClean="0">
                <a:solidFill>
                  <a:srgbClr val="002060"/>
                </a:solidFill>
              </a:rPr>
              <a:t>společensky velmi aktivní - </a:t>
            </a:r>
            <a:r>
              <a:rPr lang="cs-CZ" sz="2000" dirty="0" smtClean="0"/>
              <a:t>prosazoval české národní zájmy a především pak občanské svobody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cs-CZ" sz="2000" dirty="0"/>
              <a:t>j</a:t>
            </a:r>
            <a:r>
              <a:rPr lang="cs-CZ" sz="2000" dirty="0" smtClean="0"/>
              <a:t>ako historik se pak snažil o vystižení co </a:t>
            </a:r>
            <a:r>
              <a:rPr lang="cs-CZ" sz="2000" dirty="0" smtClean="0">
                <a:solidFill>
                  <a:srgbClr val="002060"/>
                </a:solidFill>
              </a:rPr>
              <a:t>nejpravdivějšího obrazu našich dějin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cs-CZ" sz="2000" dirty="0" smtClean="0"/>
              <a:t>třebaže jsou dnes některé jeho názory často diskutovány či zpochybňovány (viz další snímky), jako osobnost však zůstává i v současnosti velmi ctěn (tisícikorunová bankovka</a:t>
            </a:r>
            <a:r>
              <a:rPr lang="cs-CZ" sz="2000" dirty="0" smtClean="0">
                <a:sym typeface="Wingdings" panose="05000000000000000000" pitchFamily="2" charset="2"/>
              </a:rPr>
              <a:t>)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4" name="Picture 2" descr="File:Jan Vilímek - František Palacký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6" b="21417"/>
          <a:stretch/>
        </p:blipFill>
        <p:spPr bwMode="auto">
          <a:xfrm>
            <a:off x="6372200" y="1707654"/>
            <a:ext cx="2376264" cy="254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676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ŽIVOTNÍ OSUDY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8496944" cy="3744416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n</a:t>
            </a:r>
            <a:r>
              <a:rPr lang="cs-CZ" sz="2000" dirty="0" smtClean="0"/>
              <a:t>arodil se 14. 6. 1798 v </a:t>
            </a:r>
            <a:r>
              <a:rPr lang="cs-CZ" sz="2000" dirty="0" smtClean="0">
                <a:solidFill>
                  <a:srgbClr val="002060"/>
                </a:solidFill>
              </a:rPr>
              <a:t>Hodslavicích poblíž Nového Jičína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při svých studiích v Bratislavě se seznámil s Pavolem Jozefem Šafárikem (Šafaříkem), slovenským (českým) jazykovědcem                            a historikem, celoživotním přítelem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k podrobnému studiu historie se dostal v Praze, kde žil od roku 1823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b</a:t>
            </a:r>
            <a:r>
              <a:rPr lang="cs-CZ" sz="2000" dirty="0" smtClean="0"/>
              <a:t>yl velmi vzdělaný, ovládal 11 cizích jazyků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díky tomu, že se výhodně oženil (svou ženu však skutečně velmi miloval), netrpěl nikdy nedostatkem financí, za své politické aktivity však byl pronásledován policií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zemřel </a:t>
            </a:r>
            <a:r>
              <a:rPr lang="cs-CZ" sz="2000" dirty="0" smtClean="0">
                <a:solidFill>
                  <a:srgbClr val="002060"/>
                </a:solidFill>
              </a:rPr>
              <a:t>26. 5. 1896 v Praze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 roce 1946 po něm byla v Olomouci pojmenována univerzita   </a:t>
            </a:r>
            <a:r>
              <a:rPr lang="cs-CZ" sz="2000" dirty="0" smtClean="0">
                <a:solidFill>
                  <a:srgbClr val="002060"/>
                </a:solidFill>
              </a:rPr>
              <a:t>    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679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9502"/>
            <a:ext cx="91440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sz="3600" b="0" dirty="0" smtClean="0">
                <a:solidFill>
                  <a:srgbClr val="002060"/>
                </a:solidFill>
              </a:rPr>
              <a:t>ŽIVOTNÍ OSUDY – historické souvislosti</a:t>
            </a:r>
            <a:endParaRPr lang="cs-CZ" sz="3600" b="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79512" y="1203598"/>
            <a:ext cx="8784976" cy="3744416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Evropa doby Palackého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p</a:t>
            </a:r>
            <a:r>
              <a:rPr lang="cs-CZ" sz="1600" dirty="0" smtClean="0">
                <a:solidFill>
                  <a:srgbClr val="002060"/>
                </a:solidFill>
              </a:rPr>
              <a:t>rvní polovina 19. století je dobou nejen Napoleonských válek (do roku 1815)                              a následné restaurace absolutistických režimů na evropských trůnech, ale rovněž i obdobím </a:t>
            </a:r>
            <a:r>
              <a:rPr lang="cs-CZ" sz="1600" b="1" dirty="0" smtClean="0">
                <a:solidFill>
                  <a:srgbClr val="002060"/>
                </a:solidFill>
              </a:rPr>
              <a:t>snah menších evropských národů </a:t>
            </a:r>
            <a:r>
              <a:rPr lang="cs-CZ" sz="1600" dirty="0" smtClean="0">
                <a:solidFill>
                  <a:srgbClr val="002060"/>
                </a:solidFill>
              </a:rPr>
              <a:t>bez vlastního státu (Češi, Slováci, Poláci, Chorvati atd.) o svou </a:t>
            </a:r>
            <a:r>
              <a:rPr lang="cs-CZ" sz="1600" b="1" dirty="0" smtClean="0">
                <a:solidFill>
                  <a:srgbClr val="002060"/>
                </a:solidFill>
              </a:rPr>
              <a:t>emancipaci</a:t>
            </a:r>
            <a:r>
              <a:rPr lang="cs-CZ" sz="1600" dirty="0" smtClean="0">
                <a:solidFill>
                  <a:srgbClr val="002060"/>
                </a:solidFill>
              </a:rPr>
              <a:t> (rozvoj a postavení na roveň vyspělých národů) – tzv. </a:t>
            </a:r>
            <a:r>
              <a:rPr lang="cs-CZ" sz="1600" b="1" dirty="0">
                <a:solidFill>
                  <a:srgbClr val="002060"/>
                </a:solidFill>
              </a:rPr>
              <a:t>N</a:t>
            </a:r>
            <a:r>
              <a:rPr lang="cs-CZ" sz="1600" b="1" dirty="0" smtClean="0">
                <a:solidFill>
                  <a:srgbClr val="002060"/>
                </a:solidFill>
              </a:rPr>
              <a:t>árodních obrození</a:t>
            </a:r>
            <a:endParaRPr lang="cs-CZ" sz="16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t</a:t>
            </a:r>
            <a:r>
              <a:rPr lang="cs-CZ" sz="1600" dirty="0" smtClean="0">
                <a:solidFill>
                  <a:srgbClr val="002060"/>
                </a:solidFill>
              </a:rPr>
              <a:t>yto snahy pak v Evropě vrcholily v </a:t>
            </a:r>
            <a:r>
              <a:rPr lang="cs-CZ" sz="1600" b="1" dirty="0" smtClean="0">
                <a:solidFill>
                  <a:srgbClr val="002060"/>
                </a:solidFill>
              </a:rPr>
              <a:t>revolucích letech 1848 – 1849</a:t>
            </a:r>
            <a:r>
              <a:rPr lang="cs-CZ" sz="1600" dirty="0" smtClean="0">
                <a:solidFill>
                  <a:srgbClr val="002060"/>
                </a:solidFill>
              </a:rPr>
              <a:t>, kdy většina evropských států prodělává snahu o přechod z absolutismu ke konstitučním (ústavním) státům a rozvoj občanských svobod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třebaže revoluce byly většinou neúspěšné a např. v Rakousku po ní následovalo kruté období tzv. </a:t>
            </a:r>
            <a:r>
              <a:rPr lang="cs-CZ" sz="1600" b="1" dirty="0" smtClean="0">
                <a:solidFill>
                  <a:srgbClr val="002060"/>
                </a:solidFill>
              </a:rPr>
              <a:t>Bachovského absolutismu</a:t>
            </a:r>
            <a:r>
              <a:rPr lang="cs-CZ" sz="1600" dirty="0" smtClean="0">
                <a:solidFill>
                  <a:srgbClr val="002060"/>
                </a:solidFill>
              </a:rPr>
              <a:t>, přece jen se snahy evropských demokratů posunuly zase o kus dál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závěr Palackého života je pak dobou, kdy dochází k </a:t>
            </a:r>
            <a:r>
              <a:rPr lang="cs-CZ" sz="1600" b="1" dirty="0" smtClean="0">
                <a:solidFill>
                  <a:srgbClr val="002060"/>
                </a:solidFill>
              </a:rPr>
              <a:t>Rakousko-uherskému vyrovnání</a:t>
            </a:r>
            <a:r>
              <a:rPr lang="cs-CZ" sz="1600" dirty="0" smtClean="0">
                <a:solidFill>
                  <a:srgbClr val="002060"/>
                </a:solidFill>
              </a:rPr>
              <a:t>, při němž práva ostatních národů žijících v Rakouské monarchii (včetně těch českých) nebyla přes veškerou jejich snahu vzata v potaz     </a:t>
            </a:r>
            <a:r>
              <a:rPr lang="cs-CZ" sz="1600" b="1" dirty="0" smtClean="0">
                <a:solidFill>
                  <a:srgbClr val="002060"/>
                </a:solidFill>
              </a:rPr>
              <a:t> 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9623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9502"/>
            <a:ext cx="91440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sz="3600" b="0" dirty="0" smtClean="0">
                <a:solidFill>
                  <a:srgbClr val="002060"/>
                </a:solidFill>
              </a:rPr>
              <a:t>ŽIVOTNÍ OSUDY</a:t>
            </a:r>
            <a:endParaRPr lang="cs-CZ" sz="3600" b="0" dirty="0"/>
          </a:p>
        </p:txBody>
      </p:sp>
      <p:pic>
        <p:nvPicPr>
          <p:cNvPr id="1026" name="Picture 2" descr="http://upload.wikimedia.org/wikipedia/commons/thumb/2/23/Hodslavice08.JPG/800px-Hodslavice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47" y="1275606"/>
            <a:ext cx="2433572" cy="1620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Pavel Jozef Safarik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37" b="19181"/>
          <a:stretch/>
        </p:blipFill>
        <p:spPr bwMode="auto">
          <a:xfrm>
            <a:off x="467544" y="1615696"/>
            <a:ext cx="2304256" cy="2559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4/4f/Hodslavice01.JPG/640px-Hodslavice0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47" y="2955074"/>
            <a:ext cx="1440160" cy="191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061054" y="1910569"/>
            <a:ext cx="2592288" cy="1944216"/>
            <a:chOff x="6602601" y="2598585"/>
            <a:chExt cx="2592288" cy="1944216"/>
          </a:xfrm>
        </p:grpSpPr>
        <p:pic>
          <p:nvPicPr>
            <p:cNvPr id="1032" name="Picture 8" descr="http://upload.wikimedia.org/wikipedia/commons/thumb/5/54/PdF_UP_Olomouc.jpg/640px-PdF_UP_Olomouc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2601" y="2598585"/>
              <a:ext cx="2592288" cy="19442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http://upload.wikimedia.org/wikipedia/commons/thumb/7/76/UP_logo.JPG/640px-UP_logo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516" t="9600" r="11772"/>
            <a:stretch/>
          </p:blipFill>
          <p:spPr bwMode="auto">
            <a:xfrm>
              <a:off x="8519332" y="3927309"/>
              <a:ext cx="642583" cy="615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Podnadpis 2"/>
          <p:cNvSpPr txBox="1">
            <a:spLocks/>
          </p:cNvSpPr>
          <p:nvPr/>
        </p:nvSpPr>
        <p:spPr>
          <a:xfrm>
            <a:off x="323528" y="4246516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ozef 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afařík – osobní přítel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061054" y="4075345"/>
            <a:ext cx="268741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Univerzita Palackého v Olomouci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4503306" y="3303882"/>
            <a:ext cx="1220821" cy="11138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odný dům           a socha                  v Hodslavicích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2695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POLITIK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8712968" cy="3744416"/>
          </a:xfrm>
        </p:spPr>
        <p:txBody>
          <a:bodyPr>
            <a:normAutofit fontScale="85000"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Palacký byl politicky činný prakticky po celý svůj dospělý život, aktivně se </a:t>
            </a:r>
            <a:r>
              <a:rPr lang="cs-CZ" sz="2000" dirty="0" smtClean="0">
                <a:solidFill>
                  <a:srgbClr val="002060"/>
                </a:solidFill>
              </a:rPr>
              <a:t>podílel na českém vlasteneckém hnutí</a:t>
            </a:r>
            <a:r>
              <a:rPr lang="cs-CZ" sz="2000" dirty="0" smtClean="0"/>
              <a:t>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 roce 1831 založil </a:t>
            </a:r>
            <a:r>
              <a:rPr lang="cs-CZ" sz="2000" dirty="0" smtClean="0">
                <a:solidFill>
                  <a:srgbClr val="002060"/>
                </a:solidFill>
              </a:rPr>
              <a:t>Matici českou – </a:t>
            </a:r>
            <a:r>
              <a:rPr lang="cs-CZ" sz="2000" dirty="0" smtClean="0"/>
              <a:t>osvětová organizace vlasteneckého hnutí, zabývala se mj. vydáváním knih v češtině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významně se též podílel na </a:t>
            </a:r>
            <a:r>
              <a:rPr lang="cs-CZ" sz="2000" dirty="0" smtClean="0">
                <a:solidFill>
                  <a:srgbClr val="002060"/>
                </a:solidFill>
              </a:rPr>
              <a:t>rozvoji Vlasteneckého muzea </a:t>
            </a:r>
            <a:r>
              <a:rPr lang="cs-CZ" sz="2000" dirty="0" smtClean="0"/>
              <a:t>(dnes Národní muzeum) založeného už v roce 1818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 smtClean="0"/>
              <a:t>zastával vždy </a:t>
            </a:r>
            <a:r>
              <a:rPr lang="cs-CZ" sz="2000" dirty="0" smtClean="0">
                <a:solidFill>
                  <a:srgbClr val="002060"/>
                </a:solidFill>
              </a:rPr>
              <a:t>liberální postoje</a:t>
            </a:r>
            <a:r>
              <a:rPr lang="cs-CZ" sz="2000" dirty="0" smtClean="0"/>
              <a:t> – podporoval právo na svobodné rozhodování každého jedince, demokratizaci společnosti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v</a:t>
            </a:r>
            <a:r>
              <a:rPr lang="cs-CZ" sz="2000" dirty="0" smtClean="0"/>
              <a:t> revolučním roce 1848 byl jedním z hlavních svolavatelů </a:t>
            </a:r>
            <a:r>
              <a:rPr lang="cs-CZ" sz="2000" dirty="0" smtClean="0">
                <a:solidFill>
                  <a:srgbClr val="002060"/>
                </a:solidFill>
              </a:rPr>
              <a:t>Slovanského sjezdu v Praze </a:t>
            </a:r>
            <a:r>
              <a:rPr lang="cs-CZ" sz="2000" dirty="0" smtClean="0"/>
              <a:t>(spolu s ním např. Šafařík nebo </a:t>
            </a:r>
            <a:r>
              <a:rPr lang="cs-CZ" sz="2000" dirty="0" err="1"/>
              <a:t>Š</a:t>
            </a:r>
            <a:r>
              <a:rPr lang="cs-CZ" sz="2000" dirty="0" err="1" smtClean="0"/>
              <a:t>túr</a:t>
            </a:r>
            <a:r>
              <a:rPr lang="cs-CZ" sz="2000" dirty="0" smtClean="0"/>
              <a:t>) </a:t>
            </a:r>
            <a:r>
              <a:rPr lang="cs-CZ" sz="2000" dirty="0" smtClean="0">
                <a:solidFill>
                  <a:srgbClr val="002060"/>
                </a:solidFill>
              </a:rPr>
              <a:t>– </a:t>
            </a:r>
            <a:r>
              <a:rPr lang="cs-CZ" sz="2000" dirty="0" smtClean="0"/>
              <a:t>vyzýval všechny demokraty ke společnému postupu, přerušen ozbrojenými revolučními boji v Praze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2000" dirty="0"/>
              <a:t>t</a:t>
            </a:r>
            <a:r>
              <a:rPr lang="cs-CZ" sz="2000" dirty="0" smtClean="0"/>
              <a:t>éhož roku Palacký rovněž zasedá v </a:t>
            </a:r>
            <a:r>
              <a:rPr lang="cs-CZ" sz="2000" dirty="0" smtClean="0">
                <a:solidFill>
                  <a:srgbClr val="002060"/>
                </a:solidFill>
              </a:rPr>
              <a:t>Říšském sněmu </a:t>
            </a:r>
            <a:r>
              <a:rPr lang="cs-CZ" sz="2000" dirty="0" smtClean="0"/>
              <a:t>přesídleném do </a:t>
            </a:r>
            <a:r>
              <a:rPr lang="cs-CZ" sz="2000" dirty="0" smtClean="0">
                <a:solidFill>
                  <a:srgbClr val="002060"/>
                </a:solidFill>
              </a:rPr>
              <a:t>Kroměříže, </a:t>
            </a:r>
            <a:r>
              <a:rPr lang="cs-CZ" sz="2000" dirty="0" smtClean="0"/>
              <a:t>který se snaží vypracovat pro absolutistické Rakousko Ústavu, nakonec je roku 1849 rozehnán novým panovníkem Františkem Josefem I.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54749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POLITIK</a:t>
            </a:r>
            <a:endParaRPr lang="cs-CZ" b="0" dirty="0"/>
          </a:p>
        </p:txBody>
      </p:sp>
      <p:pic>
        <p:nvPicPr>
          <p:cNvPr id="2050" name="Picture 2" descr="Historický znak Matice české z poloviny 19. stolet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85729"/>
            <a:ext cx="1944216" cy="185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780" y="1842739"/>
            <a:ext cx="1834979" cy="2446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http://upload.wikimedia.org/wikipedia/commons/thumb/e/e8/%C5%BDof%C3%ADn_1.jpg/800px-%C5%BDof%C3%ADn_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77828"/>
            <a:ext cx="3124200" cy="2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360649" y="4271934"/>
            <a:ext cx="245982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 Matice české z 19. století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2853836" y="4271934"/>
            <a:ext cx="345638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Palác na Žofíně – místo konání Slovanského sjezdu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6790308" y="4300831"/>
            <a:ext cx="183497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ámek v Kroměříži, kde roku 1848 zasedal Říšský sněm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6824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POLITIK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275606"/>
            <a:ext cx="8712968" cy="374441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k</a:t>
            </a:r>
            <a:r>
              <a:rPr lang="cs-CZ" sz="1500" dirty="0" smtClean="0"/>
              <a:t>vůli své politické činnosti byl Palacký po dlouhou dobu </a:t>
            </a:r>
            <a:r>
              <a:rPr lang="cs-CZ" sz="1500" dirty="0" smtClean="0">
                <a:solidFill>
                  <a:srgbClr val="002060"/>
                </a:solidFill>
              </a:rPr>
              <a:t>sledován rakouskou tajnou policií</a:t>
            </a:r>
            <a:r>
              <a:rPr lang="cs-CZ" sz="1500" dirty="0" smtClean="0"/>
              <a:t>, přesto se ještě v témže roce stal členem nově vzniklé </a:t>
            </a:r>
            <a:r>
              <a:rPr lang="cs-CZ" sz="1500" dirty="0" smtClean="0">
                <a:solidFill>
                  <a:srgbClr val="002060"/>
                </a:solidFill>
              </a:rPr>
              <a:t>Národní strany </a:t>
            </a:r>
            <a:r>
              <a:rPr lang="cs-CZ" sz="1500" dirty="0" smtClean="0"/>
              <a:t>- první české politické strany, po jejím názorovém rozštěpení zůstal příznivcem tradičního křídla, tzv. </a:t>
            </a:r>
            <a:r>
              <a:rPr lang="cs-CZ" sz="1500" dirty="0" smtClean="0">
                <a:solidFill>
                  <a:srgbClr val="002060"/>
                </a:solidFill>
              </a:rPr>
              <a:t>Staročechů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 smtClean="0"/>
              <a:t>v duchu svých historických názorů zastával i politice myšlenku </a:t>
            </a:r>
            <a:r>
              <a:rPr lang="cs-CZ" sz="1500" dirty="0" smtClean="0">
                <a:solidFill>
                  <a:srgbClr val="002060"/>
                </a:solidFill>
              </a:rPr>
              <a:t>austroslavismu - </a:t>
            </a:r>
            <a:r>
              <a:rPr lang="cs-CZ" sz="1500" dirty="0" smtClean="0"/>
              <a:t>Rakousko se nemá dělit na samostatné státy, ale přeměnit v jeden </a:t>
            </a:r>
            <a:r>
              <a:rPr lang="cs-CZ" sz="1500" dirty="0"/>
              <a:t>Ú</a:t>
            </a:r>
            <a:r>
              <a:rPr lang="cs-CZ" sz="1500" dirty="0" smtClean="0"/>
              <a:t>stavou daný celek zcela rovnoprávných svobodných národů, v němž udávají směr národy slovanské (Češi, Slováci, Poláci, Chorvati atd.), neboť jich je na území monarchie nejvíce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j</a:t>
            </a:r>
            <a:r>
              <a:rPr lang="cs-CZ" sz="1500" dirty="0" smtClean="0"/>
              <a:t>eho víra v tuto myšlenku se projevila i tím, že v roce 1848 </a:t>
            </a:r>
            <a:r>
              <a:rPr lang="cs-CZ" sz="1500" dirty="0" smtClean="0">
                <a:solidFill>
                  <a:srgbClr val="002060"/>
                </a:solidFill>
              </a:rPr>
              <a:t>odmítl za českou stranu pozvání k účasti na celoněmeckém sněmu ve Frankfurtu </a:t>
            </a:r>
            <a:r>
              <a:rPr lang="cs-CZ" sz="1500" dirty="0" smtClean="0"/>
              <a:t>s tím, že Češi se nechtějí podílet na celoněmeckém sjednocování (tzv. Psaní do Frankfurtu), věřil že demokratické „Rakousko“ bude pro malé slovanské národy hrází mezi Němci ze západu a Rusy z východu     </a:t>
            </a:r>
            <a:endParaRPr lang="cs-CZ" sz="1500" dirty="0"/>
          </a:p>
        </p:txBody>
      </p:sp>
      <p:sp>
        <p:nvSpPr>
          <p:cNvPr id="4" name="Zaoblený obdélník 3"/>
          <p:cNvSpPr/>
          <p:nvPr/>
        </p:nvSpPr>
        <p:spPr>
          <a:xfrm>
            <a:off x="678810" y="4083918"/>
            <a:ext cx="8064896" cy="720080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   </a:t>
            </a:r>
            <a:r>
              <a:rPr lang="cs-CZ" sz="1600" b="1" dirty="0" smtClean="0">
                <a:solidFill>
                  <a:srgbClr val="002060"/>
                </a:solidFill>
              </a:rPr>
              <a:t> „Kdyby nebylo Rakouska, museli bychom si ho vymyslet.“ (F. Palacký)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988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HISTORIK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508" y="1203598"/>
            <a:ext cx="8856984" cy="374441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/>
              <a:t>j</a:t>
            </a:r>
            <a:r>
              <a:rPr lang="cs-CZ" sz="1400" dirty="0" smtClean="0"/>
              <a:t>e považován za </a:t>
            </a:r>
            <a:r>
              <a:rPr lang="cs-CZ" sz="1400" dirty="0" smtClean="0">
                <a:solidFill>
                  <a:srgbClr val="002060"/>
                </a:solidFill>
              </a:rPr>
              <a:t>zakladatele moderního českého dějepisectví</a:t>
            </a:r>
            <a:r>
              <a:rPr lang="cs-CZ" sz="1400" dirty="0" smtClean="0"/>
              <a:t>, někdy bývá označován jako </a:t>
            </a:r>
            <a:r>
              <a:rPr lang="cs-CZ" sz="1400" dirty="0" smtClean="0">
                <a:solidFill>
                  <a:srgbClr val="002060"/>
                </a:solidFill>
              </a:rPr>
              <a:t>„otec národa“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 smtClean="0"/>
              <a:t>jak již bylo zmíněno, v pojetí dějin klade Palacký důraz především na historikovu </a:t>
            </a:r>
            <a:r>
              <a:rPr lang="cs-CZ" sz="1400" dirty="0" smtClean="0">
                <a:solidFill>
                  <a:srgbClr val="002060"/>
                </a:solidFill>
              </a:rPr>
              <a:t>snahu o podchycení pravdy a objektivní skutečnosti </a:t>
            </a:r>
            <a:r>
              <a:rPr lang="cs-CZ" sz="1400" dirty="0" smtClean="0"/>
              <a:t>bez ohledu na vlastní národní příslušnost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 smtClean="0"/>
              <a:t>pro Palackého tedy nebylo důležité, jaké je jedinec národnosti, nýbrž </a:t>
            </a:r>
            <a:r>
              <a:rPr lang="cs-CZ" sz="1400" dirty="0" smtClean="0">
                <a:solidFill>
                  <a:srgbClr val="002060"/>
                </a:solidFill>
              </a:rPr>
              <a:t>zda zastává či nezastává principy lidské svobody a liberalismu (demokracie)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 smtClean="0"/>
              <a:t>přesto naše dějiny chápe jako </a:t>
            </a:r>
            <a:r>
              <a:rPr lang="cs-CZ" sz="1400" dirty="0" smtClean="0">
                <a:solidFill>
                  <a:srgbClr val="002060"/>
                </a:solidFill>
              </a:rPr>
              <a:t>souboj Slovanů a Němců </a:t>
            </a:r>
            <a:r>
              <a:rPr lang="cs-CZ" sz="1400" dirty="0" smtClean="0"/>
              <a:t>(ti u nás žili na pozvání Přemyslovců už od 12. století), tento souboj však může být oběma stranám prospěšný, </a:t>
            </a:r>
            <a:r>
              <a:rPr lang="cs-CZ" sz="1400" dirty="0"/>
              <a:t>p</a:t>
            </a:r>
            <a:r>
              <a:rPr lang="cs-CZ" sz="1400" dirty="0" smtClean="0"/>
              <a:t>okud se vzájemně poučí a inspirují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/>
              <a:t>v</a:t>
            </a:r>
            <a:r>
              <a:rPr lang="cs-CZ" sz="1400" dirty="0" smtClean="0"/>
              <a:t>rchol českých dějin pak Palacký spatřuje v období </a:t>
            </a:r>
            <a:r>
              <a:rPr lang="cs-CZ" sz="1400" dirty="0" smtClean="0">
                <a:solidFill>
                  <a:srgbClr val="002060"/>
                </a:solidFill>
              </a:rPr>
              <a:t>husitství </a:t>
            </a:r>
            <a:r>
              <a:rPr lang="cs-CZ" sz="1400" dirty="0" smtClean="0"/>
              <a:t>(dnes často módně napadáno) – Hus je pro něj představitelem bojovníka za pravdu a husité jsou pak stoupenci jeho myšlenek, spravedlivých společenských reforem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400" dirty="0"/>
              <a:t>s</a:t>
            </a:r>
            <a:r>
              <a:rPr lang="cs-CZ" sz="1400" dirty="0" smtClean="0"/>
              <a:t>oučasně byl i na základě historické zkušenosti přesvědčen, že český národ nezanikne a dosáhne opět národní svébytnosti     </a:t>
            </a:r>
            <a:r>
              <a:rPr lang="cs-CZ" sz="1400" dirty="0" smtClean="0">
                <a:solidFill>
                  <a:srgbClr val="002060"/>
                </a:solidFill>
              </a:rPr>
              <a:t>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683568" y="4083917"/>
            <a:ext cx="8064896" cy="935085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   </a:t>
            </a:r>
            <a:r>
              <a:rPr lang="cs-CZ" sz="1600" b="1" dirty="0" smtClean="0">
                <a:solidFill>
                  <a:srgbClr val="002060"/>
                </a:solidFill>
              </a:rPr>
              <a:t> „Byli jsme i před Rakouskem, budeme i po něm.“ </a:t>
            </a:r>
          </a:p>
          <a:p>
            <a:pPr algn="ctr"/>
            <a:r>
              <a:rPr lang="cs-CZ" sz="1600" b="1" dirty="0" smtClean="0">
                <a:solidFill>
                  <a:srgbClr val="002060"/>
                </a:solidFill>
              </a:rPr>
              <a:t>„Má-li nám být historie učitelkou života, nesmíme z ní udělat děvku.“</a:t>
            </a:r>
          </a:p>
          <a:p>
            <a:pPr algn="r"/>
            <a:r>
              <a:rPr lang="cs-CZ" sz="1600" b="1" dirty="0" smtClean="0">
                <a:solidFill>
                  <a:srgbClr val="002060"/>
                </a:solidFill>
              </a:rPr>
              <a:t>(F. Palacký)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575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POLITIK A HISTORIK</a:t>
            </a:r>
            <a:endParaRPr lang="cs-CZ" b="0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1491630"/>
            <a:ext cx="8064896" cy="3528392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    </a:t>
            </a:r>
            <a:r>
              <a:rPr lang="cs-CZ" sz="1600" b="1" dirty="0" smtClean="0">
                <a:solidFill>
                  <a:srgbClr val="002060"/>
                </a:solidFill>
              </a:rPr>
              <a:t> OTÁZKY K ZAMYŠLENÍ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>
                <a:solidFill>
                  <a:srgbClr val="002060"/>
                </a:solidFill>
              </a:rPr>
              <a:t>Zamyslete se nad vztahem historie a politiky: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Je pro politika nutné znát výborně historii? Proč? Jak jsou na tom naši současní politici? Svůj názor </a:t>
            </a:r>
            <a:r>
              <a:rPr lang="cs-CZ" sz="1600" u="sng" dirty="0" smtClean="0">
                <a:solidFill>
                  <a:srgbClr val="002060"/>
                </a:solidFill>
              </a:rPr>
              <a:t>dokumentujte</a:t>
            </a:r>
            <a:r>
              <a:rPr lang="cs-CZ" sz="1600" dirty="0" smtClean="0">
                <a:solidFill>
                  <a:srgbClr val="002060"/>
                </a:solidFill>
              </a:rPr>
              <a:t> na příkladech z aktuálního dění.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rgbClr val="002060"/>
                </a:solidFill>
              </a:rPr>
              <a:t>Je historie skutečně </a:t>
            </a:r>
            <a:r>
              <a:rPr lang="cs-CZ" sz="1600" u="sng" dirty="0" smtClean="0">
                <a:solidFill>
                  <a:srgbClr val="002060"/>
                </a:solidFill>
              </a:rPr>
              <a:t>jen</a:t>
            </a:r>
            <a:r>
              <a:rPr lang="cs-CZ" sz="1600" dirty="0" smtClean="0">
                <a:solidFill>
                  <a:srgbClr val="002060"/>
                </a:solidFill>
              </a:rPr>
              <a:t>  „politikou minulosti“? Pokud ano, je to pro lidstvo a jeho vývoj správné? Pokud ne, jakým dalším důležitým oborům lidské činnosti se musí historik věnovat, aby dosáhl pravdivého poznání?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>
                <a:solidFill>
                  <a:srgbClr val="002060"/>
                </a:solidFill>
              </a:rPr>
              <a:t>Jakým způsobem lze interpretovat dva Palackého výroky o Rakouské monarchii na předchozích snímcích? Skutečně si odporují?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>
                <a:solidFill>
                  <a:srgbClr val="002060"/>
                </a:solidFill>
              </a:rPr>
              <a:t>Jak rozumět třetímu – záměrně  provokativnímu – výroku F. Palackého? Dejte jej do souvislosti s jeho pojetím pravdy.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600" b="1" dirty="0" smtClean="0">
                <a:solidFill>
                  <a:srgbClr val="002060"/>
                </a:solidFill>
              </a:rPr>
              <a:t>Jaké historické období je pro vás vrcholem našich dějin? Svůj názor podložte argumenty!</a:t>
            </a:r>
            <a:endParaRPr lang="cs-CZ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18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dílo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275606"/>
            <a:ext cx="8856984" cy="3744416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c</a:t>
            </a:r>
            <a:r>
              <a:rPr lang="cs-CZ" sz="1500" dirty="0" smtClean="0"/>
              <a:t>elé Palackého dílo přímo </a:t>
            </a:r>
            <a:r>
              <a:rPr lang="cs-CZ" sz="1500" dirty="0" smtClean="0">
                <a:solidFill>
                  <a:srgbClr val="002060"/>
                </a:solidFill>
              </a:rPr>
              <a:t>souvisí s jeho politickou a historicky-badatelskou činností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z</a:t>
            </a:r>
            <a:r>
              <a:rPr lang="cs-CZ" sz="1500" dirty="0" smtClean="0"/>
              <a:t>a dob studií psal dokonce básně oslavující českou vlasteneckou myšlenku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 smtClean="0">
                <a:solidFill>
                  <a:srgbClr val="002060"/>
                </a:solidFill>
              </a:rPr>
              <a:t>Moudrost - </a:t>
            </a:r>
            <a:r>
              <a:rPr lang="cs-CZ" sz="1500" dirty="0" smtClean="0"/>
              <a:t>oslava Jana Husa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 smtClean="0">
                <a:solidFill>
                  <a:srgbClr val="002060"/>
                </a:solidFill>
              </a:rPr>
              <a:t>Na horu Radhošť - </a:t>
            </a:r>
            <a:r>
              <a:rPr lang="cs-CZ" sz="1500" dirty="0" smtClean="0"/>
              <a:t>vyjadřuje lásku ke svému rodišti</a:t>
            </a:r>
            <a:r>
              <a:rPr lang="cs-CZ" sz="1500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b</a:t>
            </a:r>
            <a:r>
              <a:rPr lang="cs-CZ" sz="1500" dirty="0" smtClean="0"/>
              <a:t>ásnické tematice se pak věnuje i společné dílo s P. J. Šafárikem </a:t>
            </a:r>
            <a:r>
              <a:rPr lang="cs-CZ" sz="1500" dirty="0" smtClean="0">
                <a:solidFill>
                  <a:srgbClr val="002060"/>
                </a:solidFill>
              </a:rPr>
              <a:t>Počátkové českého básnictví, obzvláště prozódie</a:t>
            </a:r>
            <a:r>
              <a:rPr lang="cs-CZ" sz="1500" dirty="0" smtClean="0"/>
              <a:t> – teoretické úvahy o poezii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s</a:t>
            </a:r>
            <a:r>
              <a:rPr lang="cs-CZ" sz="1500" dirty="0" smtClean="0"/>
              <a:t>vé výše zmíněné názory na vývoj Rakouska prezentoval v díle </a:t>
            </a:r>
            <a:r>
              <a:rPr lang="cs-CZ" sz="1500" dirty="0" smtClean="0">
                <a:solidFill>
                  <a:srgbClr val="002060"/>
                </a:solidFill>
              </a:rPr>
              <a:t>Idea státu rakouského</a:t>
            </a:r>
            <a:endParaRPr lang="cs-CZ" sz="1500" dirty="0" smtClean="0"/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cs-CZ" sz="1500" dirty="0"/>
              <a:t>n</a:t>
            </a:r>
            <a:r>
              <a:rPr lang="cs-CZ" sz="1500" dirty="0" smtClean="0"/>
              <a:t>ejvýznamnějším Palackého dílem je však především dílo </a:t>
            </a:r>
            <a:r>
              <a:rPr lang="cs-CZ" sz="1500" dirty="0" smtClean="0">
                <a:solidFill>
                  <a:srgbClr val="002060"/>
                </a:solidFill>
              </a:rPr>
              <a:t>Dějiny národu českého v Čechách                  i v Moravě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>
                <a:solidFill>
                  <a:srgbClr val="002060"/>
                </a:solidFill>
              </a:rPr>
              <a:t>s</a:t>
            </a:r>
            <a:r>
              <a:rPr lang="cs-CZ" sz="1500" dirty="0" smtClean="0">
                <a:solidFill>
                  <a:srgbClr val="002060"/>
                </a:solidFill>
              </a:rPr>
              <a:t>hrnul v něm své historicko-politické názory</a:t>
            </a:r>
            <a:r>
              <a:rPr lang="cs-CZ" sz="1500" dirty="0" smtClean="0"/>
              <a:t>, pět jeho svazků vycházelo postupně v letech 1836 – 1876 současně česky i německy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/>
              <a:t>z</a:t>
            </a:r>
            <a:r>
              <a:rPr lang="cs-CZ" sz="1500" dirty="0" smtClean="0"/>
              <a:t>achycuje české dějiny až do roku 1526, kdy se po bitvě u Moháče usedají na český trůn Habsburkové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/>
              <a:t>příběh českých dějin vnímal jako </a:t>
            </a:r>
            <a:r>
              <a:rPr lang="cs-CZ" sz="1500" dirty="0">
                <a:solidFill>
                  <a:srgbClr val="002060"/>
                </a:solidFill>
              </a:rPr>
              <a:t>postupné naplňování touhy po demokracii 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r>
              <a:rPr lang="cs-CZ" sz="1500" dirty="0" smtClean="0"/>
              <a:t>historii pak chápal jako klíč k </a:t>
            </a:r>
            <a:r>
              <a:rPr lang="cs-CZ" sz="1500" dirty="0" smtClean="0">
                <a:solidFill>
                  <a:srgbClr val="002060"/>
                </a:solidFill>
              </a:rPr>
              <a:t>pochopení současnosti a inspiraci a poučení pro budoucnost</a:t>
            </a:r>
          </a:p>
          <a:p>
            <a:pPr marL="914400" lvl="1" indent="-457200" algn="l">
              <a:buFont typeface="Wingdings" panose="05000000000000000000" pitchFamily="2" charset="2"/>
              <a:buChar char="ü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505971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dílo - UKÁZKA</a:t>
            </a:r>
            <a:endParaRPr lang="cs-CZ" b="0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347614"/>
            <a:ext cx="4824536" cy="3528392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1200" dirty="0" smtClean="0">
                <a:solidFill>
                  <a:srgbClr val="002060"/>
                </a:solidFill>
              </a:rPr>
              <a:t>V neděli dne 30. července uspořádav slavné procesí husitské od Matky boží Sněžné k sv. Štěpánu na Rybníčku, když před ním kostel zavřeli, mocí doň se vpravil a sloužil tam obecnému lidu pod obojí. Odtud vraceje se zase velikým trhem novoměstským vedle radnice, žádal na purkmistru a </a:t>
            </a:r>
            <a:r>
              <a:rPr lang="cs-CZ" sz="1200" dirty="0" err="1" smtClean="0">
                <a:solidFill>
                  <a:srgbClr val="002060"/>
                </a:solidFill>
              </a:rPr>
              <a:t>konšelích</a:t>
            </a:r>
            <a:r>
              <a:rPr lang="cs-CZ" sz="1200" dirty="0" smtClean="0">
                <a:solidFill>
                  <a:srgbClr val="002060"/>
                </a:solidFill>
              </a:rPr>
              <a:t>, aby propustili všechny vězně na svobodu, které pro přijímání kalicha nedávno </a:t>
            </a:r>
            <a:r>
              <a:rPr lang="cs-CZ" sz="1200" dirty="0" err="1" smtClean="0">
                <a:solidFill>
                  <a:srgbClr val="002060"/>
                </a:solidFill>
              </a:rPr>
              <a:t>zjímati</a:t>
            </a:r>
            <a:r>
              <a:rPr lang="cs-CZ" sz="1200" dirty="0" smtClean="0">
                <a:solidFill>
                  <a:srgbClr val="002060"/>
                </a:solidFill>
              </a:rPr>
              <a:t> dali. Toho když konšelé nejen učiniti nechtěli, ale k odporu se chystajíce, z oken u radnice házeti dali po lidech a po svátosti od želivského mnicha nesené: tu rozlítivše se zástupové, počali sbíhati se ozbrojeni se všech stran a vedením Žižkovým hnali se útokem proti radnici; brzy přemožen byl odpor všeliký, zuřivci vedravše se do domu, poráželi v něm vše napořád a vyházeli sedm konšelů, kteří utéci nemohli, též purkmistra Mikuláše z </a:t>
            </a:r>
            <a:r>
              <a:rPr lang="cs-CZ" sz="1200" dirty="0" err="1" smtClean="0">
                <a:solidFill>
                  <a:srgbClr val="002060"/>
                </a:solidFill>
              </a:rPr>
              <a:t>Podviní</a:t>
            </a:r>
            <a:r>
              <a:rPr lang="cs-CZ" sz="1200" dirty="0" smtClean="0">
                <a:solidFill>
                  <a:srgbClr val="002060"/>
                </a:solidFill>
              </a:rPr>
              <a:t>, rychtáře </a:t>
            </a:r>
            <a:r>
              <a:rPr lang="cs-CZ" sz="1200" dirty="0" err="1" smtClean="0">
                <a:solidFill>
                  <a:srgbClr val="002060"/>
                </a:solidFill>
              </a:rPr>
              <a:t>Nikláska</a:t>
            </a:r>
            <a:r>
              <a:rPr lang="cs-CZ" sz="1200" dirty="0" smtClean="0">
                <a:solidFill>
                  <a:srgbClr val="002060"/>
                </a:solidFill>
              </a:rPr>
              <a:t> i několik obecních starších, okny ven na ulici; ti pak padajíce, schytáni jsou na sudlice a </a:t>
            </a:r>
            <a:r>
              <a:rPr lang="cs-CZ" sz="1200" dirty="0" err="1" smtClean="0">
                <a:solidFill>
                  <a:srgbClr val="002060"/>
                </a:solidFill>
              </a:rPr>
              <a:t>oštípy</a:t>
            </a:r>
            <a:r>
              <a:rPr lang="cs-CZ" sz="1200" dirty="0" smtClean="0">
                <a:solidFill>
                  <a:srgbClr val="002060"/>
                </a:solidFill>
              </a:rPr>
              <a:t>, a kdo potom ještě dýchal, dobit na místě....                                   </a:t>
            </a:r>
          </a:p>
          <a:p>
            <a:pPr algn="just"/>
            <a:r>
              <a:rPr lang="cs-CZ" sz="1200" dirty="0" smtClean="0">
                <a:solidFill>
                  <a:srgbClr val="002060"/>
                </a:solidFill>
              </a:rPr>
              <a:t>(Dějiny národa českého v Čechách i v Moravě)</a:t>
            </a:r>
            <a:endParaRPr lang="cs-CZ" sz="1200" b="1" dirty="0" smtClean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36096" y="1923678"/>
            <a:ext cx="3384376" cy="1944216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OTÁZKY A ÚKOLY</a:t>
            </a:r>
          </a:p>
          <a:p>
            <a:pPr algn="just"/>
            <a:endParaRPr lang="cs-CZ" sz="1200" b="1" dirty="0">
              <a:solidFill>
                <a:srgbClr val="002060"/>
              </a:solidFill>
            </a:endParaRPr>
          </a:p>
          <a:p>
            <a:pPr marL="228600" indent="-228600" algn="just">
              <a:buFont typeface="+mj-lt"/>
              <a:buAutoNum type="arabicPeriod"/>
            </a:pPr>
            <a:r>
              <a:rPr lang="cs-CZ" sz="1200" b="1" dirty="0" smtClean="0">
                <a:solidFill>
                  <a:srgbClr val="002060"/>
                </a:solidFill>
              </a:rPr>
              <a:t>Určete, o které historické události ukázka pojednává a datujte ji. Jaké období našich dějin touto událostí započalo, a jak skončilo? Jaký byl pohled Palackého na tuto etapu našich dějin?   </a:t>
            </a:r>
          </a:p>
          <a:p>
            <a:pPr marL="228600" indent="-228600" algn="just">
              <a:buFont typeface="+mj-lt"/>
              <a:buAutoNum type="arabicPeriod"/>
            </a:pPr>
            <a:endParaRPr lang="cs-CZ" sz="12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079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ZÁVĚR</a:t>
            </a:r>
            <a:endParaRPr lang="cs-CZ" b="0" dirty="0"/>
          </a:p>
        </p:txBody>
      </p:sp>
      <p:sp>
        <p:nvSpPr>
          <p:cNvPr id="4" name="Zaoblený obdélník 3"/>
          <p:cNvSpPr/>
          <p:nvPr/>
        </p:nvSpPr>
        <p:spPr>
          <a:xfrm>
            <a:off x="755576" y="1563638"/>
            <a:ext cx="7488832" cy="1872208"/>
          </a:xfrm>
          <a:prstGeom prst="round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J</a:t>
            </a:r>
            <a:r>
              <a:rPr lang="cs-CZ" sz="1400" dirty="0" smtClean="0">
                <a:solidFill>
                  <a:srgbClr val="002060"/>
                </a:solidFill>
              </a:rPr>
              <a:t>ak již bylo mnohokrát zmíněno, František Palacký je jednou z nejvýznamnějších postav našich dějin.</a:t>
            </a:r>
          </a:p>
          <a:p>
            <a:r>
              <a:rPr lang="cs-CZ" sz="1400" dirty="0">
                <a:solidFill>
                  <a:srgbClr val="002060"/>
                </a:solidFill>
              </a:rPr>
              <a:t>T</a:t>
            </a:r>
            <a:r>
              <a:rPr lang="cs-CZ" sz="1400" dirty="0" smtClean="0">
                <a:solidFill>
                  <a:srgbClr val="002060"/>
                </a:solidFill>
              </a:rPr>
              <a:t>řebaže ho tato prezentace „rozporcovala“ do hlavních oborů jeho činnosti, tkví možná  jeho velikost a poselství k dnešku právě v tom, že si uvědomoval propojenost a souvislost veškerého lidského počínání, v minulosti i v současnosti.</a:t>
            </a:r>
          </a:p>
          <a:p>
            <a:r>
              <a:rPr lang="cs-CZ" sz="1400" dirty="0" smtClean="0">
                <a:solidFill>
                  <a:srgbClr val="002060"/>
                </a:solidFill>
              </a:rPr>
              <a:t>Snad především tímto bychom se mohli v nynějším globalizovaném a přesto izolovaném světě poučit…</a:t>
            </a:r>
            <a:r>
              <a:rPr lang="cs-CZ" sz="1400" dirty="0" smtClean="0">
                <a:solidFill>
                  <a:srgbClr val="002060"/>
                </a:solidFill>
              </a:rPr>
              <a:t>  </a:t>
            </a:r>
          </a:p>
          <a:p>
            <a:pPr marL="228600" indent="-228600" algn="just">
              <a:buFont typeface="+mj-lt"/>
              <a:buAutoNum type="arabicPeriod"/>
            </a:pPr>
            <a:endParaRPr lang="cs-CZ" sz="1200" b="1" dirty="0" smtClean="0">
              <a:solidFill>
                <a:srgbClr val="00206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15616" y="3795886"/>
            <a:ext cx="6696744" cy="692646"/>
          </a:xfrm>
          <a:prstGeom prst="rect">
            <a:avLst/>
          </a:prstGeom>
        </p:spPr>
        <p:txBody>
          <a:bodyPr vert="horz" lIns="45720" tIns="0" rIns="45720" bIns="0" anchor="b">
            <a:normAutofit fontScale="97500"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DĚKUJI ZA POZORNOST.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48185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83518"/>
            <a:ext cx="8229600" cy="8366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František palacký</a:t>
            </a:r>
            <a:br>
              <a:rPr lang="cs-CZ" dirty="0" smtClean="0"/>
            </a:br>
            <a:r>
              <a:rPr lang="cs-CZ" b="0" dirty="0" smtClean="0">
                <a:solidFill>
                  <a:srgbClr val="002060"/>
                </a:solidFill>
              </a:rPr>
              <a:t>zdroje</a:t>
            </a:r>
            <a:endParaRPr lang="cs-CZ" b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9622"/>
            <a:ext cx="9036496" cy="345638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1200" dirty="0"/>
              <a:t>Literatura pro 2. Ročník středních škol – Učebnice. 1. Vyd. Brno, </a:t>
            </a:r>
            <a:r>
              <a:rPr lang="cs-CZ" sz="1200" dirty="0" err="1"/>
              <a:t>Didaktis</a:t>
            </a:r>
            <a:r>
              <a:rPr lang="cs-CZ" sz="1200" dirty="0"/>
              <a:t> 2009. 151 s. ISBN </a:t>
            </a:r>
            <a:r>
              <a:rPr lang="cs-CZ" sz="1200" dirty="0" smtClean="0"/>
              <a:t>978-80.7358-129-9</a:t>
            </a:r>
          </a:p>
          <a:p>
            <a:pPr algn="just"/>
            <a:r>
              <a:rPr lang="cs-CZ" sz="1200" dirty="0"/>
              <a:t>PALACKÝ, František. </a:t>
            </a:r>
            <a:r>
              <a:rPr lang="cs-CZ" sz="1200" i="1" dirty="0"/>
              <a:t>Z dějin národu českého</a:t>
            </a:r>
            <a:r>
              <a:rPr lang="cs-CZ" sz="1200" dirty="0"/>
              <a:t>. Praha: </a:t>
            </a:r>
            <a:r>
              <a:rPr lang="cs-CZ" sz="1200" dirty="0" err="1"/>
              <a:t>Melantrich</a:t>
            </a:r>
            <a:r>
              <a:rPr lang="cs-CZ" sz="1200" dirty="0"/>
              <a:t>, 1975, ISBN NEUVEDENO. </a:t>
            </a:r>
            <a:endParaRPr lang="cs-CZ" sz="1200" dirty="0" smtClean="0"/>
          </a:p>
          <a:p>
            <a:pPr algn="l"/>
            <a:r>
              <a:rPr lang="cs-CZ" sz="1200" dirty="0"/>
              <a:t>AUTOR NEUVEDEN. </a:t>
            </a:r>
            <a:r>
              <a:rPr lang="cs-CZ" sz="1200" i="1" dirty="0"/>
              <a:t>František Palacký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cs.wikipedia.org/wiki/Franti%C5%A1ek_Palack%C3%BD</a:t>
            </a:r>
          </a:p>
          <a:p>
            <a:pPr algn="l"/>
            <a:r>
              <a:rPr lang="cs-CZ" sz="1200" dirty="0"/>
              <a:t>VILÍMEK, Jan.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</a:t>
            </a:r>
            <a:r>
              <a:rPr lang="cs-CZ" sz="1200" dirty="0"/>
              <a:t>]. Dostupný na WWW: http://commons.wikimedia.org/wiki/File:Jan_Vil%C3%ADmek_-_Franti%C5%A1ek_Palack%C3%BD.jpg </a:t>
            </a:r>
            <a:endParaRPr lang="cs-CZ" sz="1200" dirty="0" smtClean="0"/>
          </a:p>
          <a:p>
            <a:pPr algn="l"/>
            <a:r>
              <a:rPr lang="cs-CZ" sz="1200" dirty="0"/>
              <a:t>TEDMEK.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http://cs.wikipedia.org/wiki/Hodslavice#mediaviewer/Soubor:Hodslavice08.JPG </a:t>
            </a:r>
            <a:endParaRPr lang="cs-CZ" sz="1200" dirty="0" smtClean="0"/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</a:t>
            </a:r>
            <a:r>
              <a:rPr lang="cs-CZ" sz="1200" dirty="0"/>
              <a:t>]. Dostupný na WWW: http://</a:t>
            </a:r>
            <a:r>
              <a:rPr lang="cs-CZ" sz="1200" dirty="0" smtClean="0"/>
              <a:t>commons.wikimedia.org/wiki/File:Pavel_Jozef_Safarik.jpg</a:t>
            </a:r>
          </a:p>
          <a:p>
            <a:pPr algn="l"/>
            <a:r>
              <a:rPr lang="cs-CZ" sz="1200" dirty="0"/>
              <a:t>TEDMEK.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cs.wikipedia.org/wiki/Hodslavice#mediaviewer/Soubor:Hodslavice01.JPG</a:t>
            </a:r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http://cs.wikipedia.org/wiki/Palack%C3%A9ho_univerzita#mediaviewer/Soubor:UP_logo.JPG </a:t>
            </a:r>
            <a:r>
              <a:rPr lang="cs-CZ" sz="1200" dirty="0" smtClean="0"/>
              <a:t> </a:t>
            </a:r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http://cs.wikipedia.org/wiki/Univerzita_Palack%C3%A9ho_v_Olomouci#mediaviewer/Soubor:PdF_UP_Olomouc.jpg </a:t>
            </a:r>
            <a:endParaRPr lang="cs-CZ" sz="1200" dirty="0" smtClean="0"/>
          </a:p>
          <a:p>
            <a:pPr algn="l"/>
            <a:r>
              <a:rPr lang="cs-CZ" sz="1200" dirty="0"/>
              <a:t>AUTOR NEUVEDEN. </a:t>
            </a:r>
            <a:r>
              <a:rPr lang="cs-CZ" sz="1200" i="1" dirty="0"/>
              <a:t>simonak.eu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simonak.eu/index.php?stranka=pages/h_k/1_1.htm</a:t>
            </a:r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7.7.2013]. </a:t>
            </a:r>
            <a:r>
              <a:rPr lang="cs-CZ" sz="1200" dirty="0"/>
              <a:t>Dostupný na WWW: http://cs.wikipedia.org/wiki/Pal%C3%A1c_%C5%BDof%C3%ADn#mediaviewer/Soubor:%C5%BDof%C3%ADn_1.jpg </a:t>
            </a:r>
            <a:r>
              <a:rPr lang="cs-CZ" sz="1200" dirty="0" smtClean="0"/>
              <a:t>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 </a:t>
            </a:r>
            <a:endParaRPr lang="cs-CZ" sz="1200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73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472</TotalTime>
  <Words>1835</Words>
  <Application>Microsoft Office PowerPoint</Application>
  <PresentationFormat>Předvádění na obrazovce (16:9)</PresentationFormat>
  <Paragraphs>114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Prezentace aplikace PowerPoint</vt:lpstr>
      <vt:lpstr>František palacký</vt:lpstr>
      <vt:lpstr>František palacký úvod</vt:lpstr>
      <vt:lpstr>František palacký ŽIVOTNÍ OSUDY</vt:lpstr>
      <vt:lpstr>František palacký ŽIVOTNÍ OSUDY – historické souvislosti</vt:lpstr>
      <vt:lpstr>František palacký ŽIVOTNÍ OSUDY</vt:lpstr>
      <vt:lpstr>František palacký POLITIK</vt:lpstr>
      <vt:lpstr>František palacký POLITIK</vt:lpstr>
      <vt:lpstr>František palacký POLITIK</vt:lpstr>
      <vt:lpstr>František palacký HISTORIK</vt:lpstr>
      <vt:lpstr>František palacký POLITIK A HISTORIK</vt:lpstr>
      <vt:lpstr>František palacký dílo</vt:lpstr>
      <vt:lpstr>František palacký dílo - UKÁZKA</vt:lpstr>
      <vt:lpstr>František palacký ZÁVĚR</vt:lpstr>
      <vt:lpstr>František palacký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59</cp:revision>
  <dcterms:created xsi:type="dcterms:W3CDTF">2014-05-07T11:03:48Z</dcterms:created>
  <dcterms:modified xsi:type="dcterms:W3CDTF">2014-05-07T18:56:39Z</dcterms:modified>
</cp:coreProperties>
</file>