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63" r:id="rId4"/>
    <p:sldId id="257" r:id="rId5"/>
    <p:sldId id="258" r:id="rId6"/>
    <p:sldId id="260" r:id="rId7"/>
    <p:sldId id="261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4.xml"/><Relationship Id="rId5" Type="http://schemas.openxmlformats.org/officeDocument/2006/relationships/slide" Target="../slides/slide6.xml"/><Relationship Id="rId4" Type="http://schemas.openxmlformats.org/officeDocument/2006/relationships/slide" Target="../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5D87F4-8E41-4CED-B719-61EB447A533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07DDBBB-04CC-4633-BFFB-286F735884B4}">
      <dgm:prSet phldrT="[Text]"/>
      <dgm:spPr>
        <a:solidFill>
          <a:schemeClr val="bg1"/>
        </a:solidFill>
        <a:ln>
          <a:solidFill>
            <a:schemeClr val="accent3">
              <a:lumMod val="40000"/>
              <a:lumOff val="60000"/>
            </a:schemeClr>
          </a:solidFill>
        </a:ln>
      </dgm:spPr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Druhy</a:t>
          </a:r>
          <a:r>
            <a:rPr lang="cs-CZ" dirty="0" smtClean="0">
              <a:hlinkClick xmlns:r="http://schemas.openxmlformats.org/officeDocument/2006/relationships" r:id="rId1" action="ppaction://hlinksldjump"/>
            </a:rPr>
            <a:t> </a:t>
          </a:r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poškození</a:t>
          </a:r>
          <a:endParaRPr lang="cs-CZ" dirty="0">
            <a:solidFill>
              <a:schemeClr val="tx1"/>
            </a:solidFill>
          </a:endParaRPr>
        </a:p>
      </dgm:t>
    </dgm:pt>
    <dgm:pt modelId="{119160A7-C702-4642-AAA6-F84BC2411B6B}" type="parTrans" cxnId="{2982E0E1-EA5F-4963-A0AC-336CC542A47A}">
      <dgm:prSet/>
      <dgm:spPr/>
      <dgm:t>
        <a:bodyPr/>
        <a:lstStyle/>
        <a:p>
          <a:endParaRPr lang="cs-CZ"/>
        </a:p>
      </dgm:t>
    </dgm:pt>
    <dgm:pt modelId="{F0DEC10D-818F-48B0-AA2A-D6E4A4A9E53F}" type="sibTrans" cxnId="{2982E0E1-EA5F-4963-A0AC-336CC542A47A}">
      <dgm:prSet/>
      <dgm:spPr/>
      <dgm:t>
        <a:bodyPr/>
        <a:lstStyle/>
        <a:p>
          <a:endParaRPr lang="cs-CZ"/>
        </a:p>
      </dgm:t>
    </dgm:pt>
    <dgm:pt modelId="{1A5B8F0D-AABC-4F48-9507-921376C0C31C}">
      <dgm:prSet phldrT="[Text]"/>
      <dgm:spPr>
        <a:solidFill>
          <a:schemeClr val="bg1"/>
        </a:solidFill>
        <a:ln>
          <a:solidFill>
            <a:schemeClr val="accent3">
              <a:lumMod val="40000"/>
              <a:lumOff val="60000"/>
            </a:schemeClr>
          </a:solidFill>
        </a:ln>
      </dgm:spPr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2" action="ppaction://hlinksldjump"/>
            </a:rPr>
            <a:t>Regenerační prostředky</a:t>
          </a:r>
          <a:endParaRPr lang="cs-CZ" dirty="0">
            <a:solidFill>
              <a:schemeClr val="tx1"/>
            </a:solidFill>
          </a:endParaRPr>
        </a:p>
      </dgm:t>
    </dgm:pt>
    <dgm:pt modelId="{BEB90C63-9628-46C1-9337-CC8BD0D3D7DD}" type="parTrans" cxnId="{0DCF35F7-8F3F-452C-A69F-592D8DA03D49}">
      <dgm:prSet/>
      <dgm:spPr/>
      <dgm:t>
        <a:bodyPr/>
        <a:lstStyle/>
        <a:p>
          <a:endParaRPr lang="cs-CZ"/>
        </a:p>
      </dgm:t>
    </dgm:pt>
    <dgm:pt modelId="{60F038CE-62E7-4BEA-A5FE-261F54802FCB}" type="sibTrans" cxnId="{0DCF35F7-8F3F-452C-A69F-592D8DA03D49}">
      <dgm:prSet/>
      <dgm:spPr/>
      <dgm:t>
        <a:bodyPr/>
        <a:lstStyle/>
        <a:p>
          <a:endParaRPr lang="cs-CZ"/>
        </a:p>
      </dgm:t>
    </dgm:pt>
    <dgm:pt modelId="{94446D7B-6BB2-4E9E-8EC8-D1C484B2D963}">
      <dgm:prSet phldrT="[Text]"/>
      <dgm:spPr>
        <a:solidFill>
          <a:schemeClr val="bg1"/>
        </a:solidFill>
        <a:ln>
          <a:solidFill>
            <a:schemeClr val="accent3">
              <a:lumMod val="40000"/>
              <a:lumOff val="60000"/>
            </a:schemeClr>
          </a:solidFill>
        </a:ln>
      </dgm:spPr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3" action="ppaction://hlinksldjump"/>
            </a:rPr>
            <a:t>Význam regenerace vlasů</a:t>
          </a:r>
          <a:endParaRPr lang="cs-CZ" dirty="0">
            <a:solidFill>
              <a:schemeClr val="tx1"/>
            </a:solidFill>
          </a:endParaRPr>
        </a:p>
      </dgm:t>
    </dgm:pt>
    <dgm:pt modelId="{7DE8DF8E-1476-4B27-8313-309ED67BEC00}" type="parTrans" cxnId="{ED5C1AB9-3888-47CF-B32D-60B84E2DDAE0}">
      <dgm:prSet/>
      <dgm:spPr/>
      <dgm:t>
        <a:bodyPr/>
        <a:lstStyle/>
        <a:p>
          <a:endParaRPr lang="cs-CZ"/>
        </a:p>
      </dgm:t>
    </dgm:pt>
    <dgm:pt modelId="{5B83C9DA-FA7C-41B7-8245-092F0B556A18}" type="sibTrans" cxnId="{ED5C1AB9-3888-47CF-B32D-60B84E2DDAE0}">
      <dgm:prSet/>
      <dgm:spPr/>
      <dgm:t>
        <a:bodyPr/>
        <a:lstStyle/>
        <a:p>
          <a:endParaRPr lang="cs-CZ"/>
        </a:p>
      </dgm:t>
    </dgm:pt>
    <dgm:pt modelId="{CDE548EB-4F05-4856-A3B1-8DDFC67CFCB2}">
      <dgm:prSet/>
      <dgm:spPr>
        <a:solidFill>
          <a:schemeClr val="bg1"/>
        </a:solidFill>
        <a:ln>
          <a:solidFill>
            <a:schemeClr val="accent3">
              <a:lumMod val="40000"/>
              <a:lumOff val="60000"/>
            </a:schemeClr>
          </a:solidFill>
        </a:ln>
      </dgm:spPr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4" action="ppaction://hlinksldjump"/>
            </a:rPr>
            <a:t>Způsoby poškození vlasů</a:t>
          </a:r>
          <a:endParaRPr lang="cs-CZ" dirty="0">
            <a:solidFill>
              <a:schemeClr val="tx1"/>
            </a:solidFill>
          </a:endParaRPr>
        </a:p>
      </dgm:t>
    </dgm:pt>
    <dgm:pt modelId="{A21A1B99-3CCF-443C-A8AD-B039679AD557}" type="parTrans" cxnId="{AECDC51D-477B-42CE-9AE2-1CD55C5D7120}">
      <dgm:prSet/>
      <dgm:spPr/>
    </dgm:pt>
    <dgm:pt modelId="{7A9D5579-31BC-4044-9569-E89D64DF86F8}" type="sibTrans" cxnId="{AECDC51D-477B-42CE-9AE2-1CD55C5D7120}">
      <dgm:prSet/>
      <dgm:spPr/>
    </dgm:pt>
    <dgm:pt modelId="{9DE41324-709E-418A-A800-2002E9C323E2}">
      <dgm:prSet/>
      <dgm:spPr>
        <a:solidFill>
          <a:schemeClr val="bg1"/>
        </a:solidFill>
        <a:ln>
          <a:solidFill>
            <a:schemeClr val="accent3">
              <a:lumMod val="40000"/>
              <a:lumOff val="60000"/>
            </a:schemeClr>
          </a:solidFill>
        </a:ln>
      </dgm:spPr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5" action="ppaction://hlinksldjump"/>
            </a:rPr>
            <a:t>Druhy regenerace</a:t>
          </a:r>
          <a:endParaRPr lang="cs-CZ" dirty="0">
            <a:solidFill>
              <a:schemeClr val="tx1"/>
            </a:solidFill>
          </a:endParaRPr>
        </a:p>
      </dgm:t>
    </dgm:pt>
    <dgm:pt modelId="{3A6FCBF0-E913-46A7-82A0-F9E0973DEA84}" type="parTrans" cxnId="{437B70FC-73E2-471D-92D7-60EE6D5C3FAE}">
      <dgm:prSet/>
      <dgm:spPr/>
    </dgm:pt>
    <dgm:pt modelId="{7669F2FC-C771-4C3A-AD7B-6897D202DC15}" type="sibTrans" cxnId="{437B70FC-73E2-471D-92D7-60EE6D5C3FAE}">
      <dgm:prSet/>
      <dgm:spPr/>
    </dgm:pt>
    <dgm:pt modelId="{86140D45-5AAE-48D1-BD6A-A6817CBFE6B8}" type="pres">
      <dgm:prSet presAssocID="{1B5D87F4-8E41-4CED-B719-61EB447A533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78A7EFC-BBB9-4390-8910-0FAD4427C79C}" type="pres">
      <dgm:prSet presAssocID="{F07DDBBB-04CC-4633-BFFB-286F735884B4}" presName="parentLin" presStyleCnt="0"/>
      <dgm:spPr/>
    </dgm:pt>
    <dgm:pt modelId="{24682687-28D4-4FE3-933A-3F35A875ED70}" type="pres">
      <dgm:prSet presAssocID="{F07DDBBB-04CC-4633-BFFB-286F735884B4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63EB253F-3C48-453B-97DD-3A76CB326F1D}" type="pres">
      <dgm:prSet presAssocID="{F07DDBBB-04CC-4633-BFFB-286F735884B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C3E5F-0AE5-471F-8CE7-109358335775}" type="pres">
      <dgm:prSet presAssocID="{F07DDBBB-04CC-4633-BFFB-286F735884B4}" presName="negativeSpace" presStyleCnt="0"/>
      <dgm:spPr/>
    </dgm:pt>
    <dgm:pt modelId="{7F6816C5-1BAA-430A-BA22-9AE2E7D67ECE}" type="pres">
      <dgm:prSet presAssocID="{F07DDBBB-04CC-4633-BFFB-286F735884B4}" presName="childText" presStyleLbl="conFgAcc1" presStyleIdx="0" presStyleCnt="5">
        <dgm:presLayoutVars>
          <dgm:bulletEnabled val="1"/>
        </dgm:presLayoutVars>
      </dgm:prSet>
      <dgm:spPr>
        <a:solidFill>
          <a:schemeClr val="accent1">
            <a:alpha val="90000"/>
          </a:schemeClr>
        </a:solidFill>
      </dgm:spPr>
    </dgm:pt>
    <dgm:pt modelId="{5A1D1676-8E50-437D-ABF5-3791088A3D94}" type="pres">
      <dgm:prSet presAssocID="{F0DEC10D-818F-48B0-AA2A-D6E4A4A9E53F}" presName="spaceBetweenRectangles" presStyleCnt="0"/>
      <dgm:spPr/>
    </dgm:pt>
    <dgm:pt modelId="{88BC05DE-58CB-4928-BB9B-C77548835627}" type="pres">
      <dgm:prSet presAssocID="{CDE548EB-4F05-4856-A3B1-8DDFC67CFCB2}" presName="parentLin" presStyleCnt="0"/>
      <dgm:spPr/>
    </dgm:pt>
    <dgm:pt modelId="{280252C6-FD7E-45DC-BB9A-378FBC10F158}" type="pres">
      <dgm:prSet presAssocID="{CDE548EB-4F05-4856-A3B1-8DDFC67CFCB2}" presName="parentLeftMargin" presStyleLbl="node1" presStyleIdx="0" presStyleCnt="5"/>
      <dgm:spPr/>
      <dgm:t>
        <a:bodyPr/>
        <a:lstStyle/>
        <a:p>
          <a:endParaRPr lang="cs-CZ"/>
        </a:p>
      </dgm:t>
    </dgm:pt>
    <dgm:pt modelId="{58E0AD72-6559-43D1-AD88-30194CFA8A4E}" type="pres">
      <dgm:prSet presAssocID="{CDE548EB-4F05-4856-A3B1-8DDFC67CFCB2}" presName="parentText" presStyleLbl="node1" presStyleIdx="1" presStyleCnt="5" custLinFactNeighborX="2263" custLinFactNeighborY="451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982BE6-9CAD-4873-A279-A1624E0241C4}" type="pres">
      <dgm:prSet presAssocID="{CDE548EB-4F05-4856-A3B1-8DDFC67CFCB2}" presName="negativeSpace" presStyleCnt="0"/>
      <dgm:spPr/>
    </dgm:pt>
    <dgm:pt modelId="{E3BA90C2-1D1D-45B6-BBC3-CF1E02C14379}" type="pres">
      <dgm:prSet presAssocID="{CDE548EB-4F05-4856-A3B1-8DDFC67CFCB2}" presName="childText" presStyleLbl="conFgAcc1" presStyleIdx="1" presStyleCnt="5">
        <dgm:presLayoutVars>
          <dgm:bulletEnabled val="1"/>
        </dgm:presLayoutVars>
      </dgm:prSet>
      <dgm:spPr>
        <a:solidFill>
          <a:schemeClr val="accent1">
            <a:alpha val="90000"/>
          </a:schemeClr>
        </a:solidFill>
      </dgm:spPr>
    </dgm:pt>
    <dgm:pt modelId="{7078B753-43A6-48ED-B957-EAFA866B2F8B}" type="pres">
      <dgm:prSet presAssocID="{7A9D5579-31BC-4044-9569-E89D64DF86F8}" presName="spaceBetweenRectangles" presStyleCnt="0"/>
      <dgm:spPr/>
    </dgm:pt>
    <dgm:pt modelId="{7FE13F37-DD81-47D7-B34B-729DD5385BD9}" type="pres">
      <dgm:prSet presAssocID="{9DE41324-709E-418A-A800-2002E9C323E2}" presName="parentLin" presStyleCnt="0"/>
      <dgm:spPr/>
    </dgm:pt>
    <dgm:pt modelId="{731F5E3C-2F35-4C83-8FD5-D5B88B9E727D}" type="pres">
      <dgm:prSet presAssocID="{9DE41324-709E-418A-A800-2002E9C323E2}" presName="parentLeftMargin" presStyleLbl="node1" presStyleIdx="1" presStyleCnt="5"/>
      <dgm:spPr/>
      <dgm:t>
        <a:bodyPr/>
        <a:lstStyle/>
        <a:p>
          <a:endParaRPr lang="cs-CZ"/>
        </a:p>
      </dgm:t>
    </dgm:pt>
    <dgm:pt modelId="{B5A9F61D-02DD-4322-9461-EA16FB9CFD94}" type="pres">
      <dgm:prSet presAssocID="{9DE41324-709E-418A-A800-2002E9C323E2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DBA5E6-8FEA-4481-9C9F-B1BB0DCF840E}" type="pres">
      <dgm:prSet presAssocID="{9DE41324-709E-418A-A800-2002E9C323E2}" presName="negativeSpace" presStyleCnt="0"/>
      <dgm:spPr/>
    </dgm:pt>
    <dgm:pt modelId="{66229484-A211-408F-9921-98DE1E7AA96F}" type="pres">
      <dgm:prSet presAssocID="{9DE41324-709E-418A-A800-2002E9C323E2}" presName="childText" presStyleLbl="conFgAcc1" presStyleIdx="2" presStyleCnt="5">
        <dgm:presLayoutVars>
          <dgm:bulletEnabled val="1"/>
        </dgm:presLayoutVars>
      </dgm:prSet>
      <dgm:spPr>
        <a:solidFill>
          <a:schemeClr val="accent1">
            <a:alpha val="90000"/>
          </a:schemeClr>
        </a:solidFill>
      </dgm:spPr>
    </dgm:pt>
    <dgm:pt modelId="{D8869CCA-615E-42AC-9295-8883492A0A8A}" type="pres">
      <dgm:prSet presAssocID="{7669F2FC-C771-4C3A-AD7B-6897D202DC15}" presName="spaceBetweenRectangles" presStyleCnt="0"/>
      <dgm:spPr/>
    </dgm:pt>
    <dgm:pt modelId="{BD92BB07-D5E4-4BBF-AAF6-5A25A742A336}" type="pres">
      <dgm:prSet presAssocID="{1A5B8F0D-AABC-4F48-9507-921376C0C31C}" presName="parentLin" presStyleCnt="0"/>
      <dgm:spPr/>
    </dgm:pt>
    <dgm:pt modelId="{3947C81B-F222-48D7-971F-55041808840E}" type="pres">
      <dgm:prSet presAssocID="{1A5B8F0D-AABC-4F48-9507-921376C0C31C}" presName="parentLeftMargin" presStyleLbl="node1" presStyleIdx="2" presStyleCnt="5"/>
      <dgm:spPr/>
      <dgm:t>
        <a:bodyPr/>
        <a:lstStyle/>
        <a:p>
          <a:endParaRPr lang="cs-CZ"/>
        </a:p>
      </dgm:t>
    </dgm:pt>
    <dgm:pt modelId="{8154932E-93BD-4507-9152-FA9240D12202}" type="pres">
      <dgm:prSet presAssocID="{1A5B8F0D-AABC-4F48-9507-921376C0C31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CE89C1-23CD-441D-A6ED-5E5944C14B50}" type="pres">
      <dgm:prSet presAssocID="{1A5B8F0D-AABC-4F48-9507-921376C0C31C}" presName="negativeSpace" presStyleCnt="0"/>
      <dgm:spPr/>
    </dgm:pt>
    <dgm:pt modelId="{7B5F65AC-DBB2-470F-B1F0-82DC11878D4B}" type="pres">
      <dgm:prSet presAssocID="{1A5B8F0D-AABC-4F48-9507-921376C0C31C}" presName="childText" presStyleLbl="conFgAcc1" presStyleIdx="3" presStyleCnt="5">
        <dgm:presLayoutVars>
          <dgm:bulletEnabled val="1"/>
        </dgm:presLayoutVars>
      </dgm:prSet>
      <dgm:spPr>
        <a:solidFill>
          <a:schemeClr val="accent1">
            <a:alpha val="90000"/>
          </a:schemeClr>
        </a:solidFill>
      </dgm:spPr>
    </dgm:pt>
    <dgm:pt modelId="{860F0EC0-6ACF-4C82-AFF3-AE4FB42456B5}" type="pres">
      <dgm:prSet presAssocID="{60F038CE-62E7-4BEA-A5FE-261F54802FCB}" presName="spaceBetweenRectangles" presStyleCnt="0"/>
      <dgm:spPr/>
    </dgm:pt>
    <dgm:pt modelId="{0DFE3F44-6360-4746-8421-769CDFE4AA9A}" type="pres">
      <dgm:prSet presAssocID="{94446D7B-6BB2-4E9E-8EC8-D1C484B2D963}" presName="parentLin" presStyleCnt="0"/>
      <dgm:spPr/>
    </dgm:pt>
    <dgm:pt modelId="{EDEED6AD-7FA2-490B-B282-3E60A432EC0E}" type="pres">
      <dgm:prSet presAssocID="{94446D7B-6BB2-4E9E-8EC8-D1C484B2D963}" presName="parentLeftMargin" presStyleLbl="node1" presStyleIdx="3" presStyleCnt="5"/>
      <dgm:spPr/>
      <dgm:t>
        <a:bodyPr/>
        <a:lstStyle/>
        <a:p>
          <a:endParaRPr lang="cs-CZ"/>
        </a:p>
      </dgm:t>
    </dgm:pt>
    <dgm:pt modelId="{09E3E875-5F65-4ADF-9838-EAD1336AFF24}" type="pres">
      <dgm:prSet presAssocID="{94446D7B-6BB2-4E9E-8EC8-D1C484B2D96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B8CFE2-0B6F-4812-BBF0-CA493F05A062}" type="pres">
      <dgm:prSet presAssocID="{94446D7B-6BB2-4E9E-8EC8-D1C484B2D963}" presName="negativeSpace" presStyleCnt="0"/>
      <dgm:spPr/>
    </dgm:pt>
    <dgm:pt modelId="{50A5D6FD-6399-4446-B110-CCF90EAF12D2}" type="pres">
      <dgm:prSet presAssocID="{94446D7B-6BB2-4E9E-8EC8-D1C484B2D963}" presName="childText" presStyleLbl="conFgAcc1" presStyleIdx="4" presStyleCnt="5">
        <dgm:presLayoutVars>
          <dgm:bulletEnabled val="1"/>
        </dgm:presLayoutVars>
      </dgm:prSet>
      <dgm:spPr>
        <a:solidFill>
          <a:schemeClr val="accent1">
            <a:alpha val="90000"/>
          </a:schemeClr>
        </a:solidFill>
      </dgm:spPr>
    </dgm:pt>
  </dgm:ptLst>
  <dgm:cxnLst>
    <dgm:cxn modelId="{3747DA31-2EFC-4087-A271-B1B880F33753}" type="presOf" srcId="{CDE548EB-4F05-4856-A3B1-8DDFC67CFCB2}" destId="{280252C6-FD7E-45DC-BB9A-378FBC10F158}" srcOrd="0" destOrd="0" presId="urn:microsoft.com/office/officeart/2005/8/layout/list1"/>
    <dgm:cxn modelId="{F5D93A2C-B96F-42F1-8E15-A8CAF2315DD7}" type="presOf" srcId="{F07DDBBB-04CC-4633-BFFB-286F735884B4}" destId="{63EB253F-3C48-453B-97DD-3A76CB326F1D}" srcOrd="1" destOrd="0" presId="urn:microsoft.com/office/officeart/2005/8/layout/list1"/>
    <dgm:cxn modelId="{2982E0E1-EA5F-4963-A0AC-336CC542A47A}" srcId="{1B5D87F4-8E41-4CED-B719-61EB447A533E}" destId="{F07DDBBB-04CC-4633-BFFB-286F735884B4}" srcOrd="0" destOrd="0" parTransId="{119160A7-C702-4642-AAA6-F84BC2411B6B}" sibTransId="{F0DEC10D-818F-48B0-AA2A-D6E4A4A9E53F}"/>
    <dgm:cxn modelId="{BB41EF12-3D99-49A7-A183-B78A6F8BB73E}" type="presOf" srcId="{1A5B8F0D-AABC-4F48-9507-921376C0C31C}" destId="{3947C81B-F222-48D7-971F-55041808840E}" srcOrd="0" destOrd="0" presId="urn:microsoft.com/office/officeart/2005/8/layout/list1"/>
    <dgm:cxn modelId="{4A0E1678-E2BA-45D8-ABA5-2995996B3765}" type="presOf" srcId="{94446D7B-6BB2-4E9E-8EC8-D1C484B2D963}" destId="{09E3E875-5F65-4ADF-9838-EAD1336AFF24}" srcOrd="1" destOrd="0" presId="urn:microsoft.com/office/officeart/2005/8/layout/list1"/>
    <dgm:cxn modelId="{7201B417-5394-4961-9922-2A35BF7A3DEB}" type="presOf" srcId="{F07DDBBB-04CC-4633-BFFB-286F735884B4}" destId="{24682687-28D4-4FE3-933A-3F35A875ED70}" srcOrd="0" destOrd="0" presId="urn:microsoft.com/office/officeart/2005/8/layout/list1"/>
    <dgm:cxn modelId="{F7C5B3CC-CD81-444C-B8DF-EA3100E90798}" type="presOf" srcId="{1B5D87F4-8E41-4CED-B719-61EB447A533E}" destId="{86140D45-5AAE-48D1-BD6A-A6817CBFE6B8}" srcOrd="0" destOrd="0" presId="urn:microsoft.com/office/officeart/2005/8/layout/list1"/>
    <dgm:cxn modelId="{437B70FC-73E2-471D-92D7-60EE6D5C3FAE}" srcId="{1B5D87F4-8E41-4CED-B719-61EB447A533E}" destId="{9DE41324-709E-418A-A800-2002E9C323E2}" srcOrd="2" destOrd="0" parTransId="{3A6FCBF0-E913-46A7-82A0-F9E0973DEA84}" sibTransId="{7669F2FC-C771-4C3A-AD7B-6897D202DC15}"/>
    <dgm:cxn modelId="{4AA8EBBF-F8A1-4B1A-82DD-0F43CF4AB678}" type="presOf" srcId="{CDE548EB-4F05-4856-A3B1-8DDFC67CFCB2}" destId="{58E0AD72-6559-43D1-AD88-30194CFA8A4E}" srcOrd="1" destOrd="0" presId="urn:microsoft.com/office/officeart/2005/8/layout/list1"/>
    <dgm:cxn modelId="{F2AA1E5B-7FDC-45A5-B64C-6EB12BF940E4}" type="presOf" srcId="{1A5B8F0D-AABC-4F48-9507-921376C0C31C}" destId="{8154932E-93BD-4507-9152-FA9240D12202}" srcOrd="1" destOrd="0" presId="urn:microsoft.com/office/officeart/2005/8/layout/list1"/>
    <dgm:cxn modelId="{CA11A57F-2398-4AE7-B14B-CE63401E7E33}" type="presOf" srcId="{94446D7B-6BB2-4E9E-8EC8-D1C484B2D963}" destId="{EDEED6AD-7FA2-490B-B282-3E60A432EC0E}" srcOrd="0" destOrd="0" presId="urn:microsoft.com/office/officeart/2005/8/layout/list1"/>
    <dgm:cxn modelId="{AECDC51D-477B-42CE-9AE2-1CD55C5D7120}" srcId="{1B5D87F4-8E41-4CED-B719-61EB447A533E}" destId="{CDE548EB-4F05-4856-A3B1-8DDFC67CFCB2}" srcOrd="1" destOrd="0" parTransId="{A21A1B99-3CCF-443C-A8AD-B039679AD557}" sibTransId="{7A9D5579-31BC-4044-9569-E89D64DF86F8}"/>
    <dgm:cxn modelId="{ED5C1AB9-3888-47CF-B32D-60B84E2DDAE0}" srcId="{1B5D87F4-8E41-4CED-B719-61EB447A533E}" destId="{94446D7B-6BB2-4E9E-8EC8-D1C484B2D963}" srcOrd="4" destOrd="0" parTransId="{7DE8DF8E-1476-4B27-8313-309ED67BEC00}" sibTransId="{5B83C9DA-FA7C-41B7-8245-092F0B556A18}"/>
    <dgm:cxn modelId="{C1EE3C62-A9D2-4F90-8FE1-8C4939C83668}" type="presOf" srcId="{9DE41324-709E-418A-A800-2002E9C323E2}" destId="{B5A9F61D-02DD-4322-9461-EA16FB9CFD94}" srcOrd="1" destOrd="0" presId="urn:microsoft.com/office/officeart/2005/8/layout/list1"/>
    <dgm:cxn modelId="{0DCF35F7-8F3F-452C-A69F-592D8DA03D49}" srcId="{1B5D87F4-8E41-4CED-B719-61EB447A533E}" destId="{1A5B8F0D-AABC-4F48-9507-921376C0C31C}" srcOrd="3" destOrd="0" parTransId="{BEB90C63-9628-46C1-9337-CC8BD0D3D7DD}" sibTransId="{60F038CE-62E7-4BEA-A5FE-261F54802FCB}"/>
    <dgm:cxn modelId="{EA5C7078-1106-46BF-A2C4-BA7FA50CCE8D}" type="presOf" srcId="{9DE41324-709E-418A-A800-2002E9C323E2}" destId="{731F5E3C-2F35-4C83-8FD5-D5B88B9E727D}" srcOrd="0" destOrd="0" presId="urn:microsoft.com/office/officeart/2005/8/layout/list1"/>
    <dgm:cxn modelId="{37C1EA05-D2F4-42EA-A8E1-FC166CACC984}" type="presParOf" srcId="{86140D45-5AAE-48D1-BD6A-A6817CBFE6B8}" destId="{E78A7EFC-BBB9-4390-8910-0FAD4427C79C}" srcOrd="0" destOrd="0" presId="urn:microsoft.com/office/officeart/2005/8/layout/list1"/>
    <dgm:cxn modelId="{ABE2F036-7DB7-4052-9408-710607C81CF5}" type="presParOf" srcId="{E78A7EFC-BBB9-4390-8910-0FAD4427C79C}" destId="{24682687-28D4-4FE3-933A-3F35A875ED70}" srcOrd="0" destOrd="0" presId="urn:microsoft.com/office/officeart/2005/8/layout/list1"/>
    <dgm:cxn modelId="{7C8EFAB7-AED2-422A-83F0-31861A1E6AB4}" type="presParOf" srcId="{E78A7EFC-BBB9-4390-8910-0FAD4427C79C}" destId="{63EB253F-3C48-453B-97DD-3A76CB326F1D}" srcOrd="1" destOrd="0" presId="urn:microsoft.com/office/officeart/2005/8/layout/list1"/>
    <dgm:cxn modelId="{C1E14ADA-EF77-438A-AD82-58268AF7E4AE}" type="presParOf" srcId="{86140D45-5AAE-48D1-BD6A-A6817CBFE6B8}" destId="{64DC3E5F-0AE5-471F-8CE7-109358335775}" srcOrd="1" destOrd="0" presId="urn:microsoft.com/office/officeart/2005/8/layout/list1"/>
    <dgm:cxn modelId="{D42F015F-4DB8-4BC9-8995-1030C86848CC}" type="presParOf" srcId="{86140D45-5AAE-48D1-BD6A-A6817CBFE6B8}" destId="{7F6816C5-1BAA-430A-BA22-9AE2E7D67ECE}" srcOrd="2" destOrd="0" presId="urn:microsoft.com/office/officeart/2005/8/layout/list1"/>
    <dgm:cxn modelId="{06F618F1-84F4-4382-B65E-FC6849F8541A}" type="presParOf" srcId="{86140D45-5AAE-48D1-BD6A-A6817CBFE6B8}" destId="{5A1D1676-8E50-437D-ABF5-3791088A3D94}" srcOrd="3" destOrd="0" presId="urn:microsoft.com/office/officeart/2005/8/layout/list1"/>
    <dgm:cxn modelId="{6E307F09-B058-47D0-B9EF-0F3B525D7DFD}" type="presParOf" srcId="{86140D45-5AAE-48D1-BD6A-A6817CBFE6B8}" destId="{88BC05DE-58CB-4928-BB9B-C77548835627}" srcOrd="4" destOrd="0" presId="urn:microsoft.com/office/officeart/2005/8/layout/list1"/>
    <dgm:cxn modelId="{231B6040-4171-4508-A2B9-0245DFECDB33}" type="presParOf" srcId="{88BC05DE-58CB-4928-BB9B-C77548835627}" destId="{280252C6-FD7E-45DC-BB9A-378FBC10F158}" srcOrd="0" destOrd="0" presId="urn:microsoft.com/office/officeart/2005/8/layout/list1"/>
    <dgm:cxn modelId="{59485831-8986-47BC-8616-36046C043100}" type="presParOf" srcId="{88BC05DE-58CB-4928-BB9B-C77548835627}" destId="{58E0AD72-6559-43D1-AD88-30194CFA8A4E}" srcOrd="1" destOrd="0" presId="urn:microsoft.com/office/officeart/2005/8/layout/list1"/>
    <dgm:cxn modelId="{885560E8-97E2-4966-B5CA-75DFB0F01E74}" type="presParOf" srcId="{86140D45-5AAE-48D1-BD6A-A6817CBFE6B8}" destId="{63982BE6-9CAD-4873-A279-A1624E0241C4}" srcOrd="5" destOrd="0" presId="urn:microsoft.com/office/officeart/2005/8/layout/list1"/>
    <dgm:cxn modelId="{97ADD7AF-C11A-4509-BEB1-B32480ECA3CC}" type="presParOf" srcId="{86140D45-5AAE-48D1-BD6A-A6817CBFE6B8}" destId="{E3BA90C2-1D1D-45B6-BBC3-CF1E02C14379}" srcOrd="6" destOrd="0" presId="urn:microsoft.com/office/officeart/2005/8/layout/list1"/>
    <dgm:cxn modelId="{0B42560D-F528-4D1A-865D-8F8A7049AE57}" type="presParOf" srcId="{86140D45-5AAE-48D1-BD6A-A6817CBFE6B8}" destId="{7078B753-43A6-48ED-B957-EAFA866B2F8B}" srcOrd="7" destOrd="0" presId="urn:microsoft.com/office/officeart/2005/8/layout/list1"/>
    <dgm:cxn modelId="{98514B94-8D8A-43EF-AD47-77E8C395BF61}" type="presParOf" srcId="{86140D45-5AAE-48D1-BD6A-A6817CBFE6B8}" destId="{7FE13F37-DD81-47D7-B34B-729DD5385BD9}" srcOrd="8" destOrd="0" presId="urn:microsoft.com/office/officeart/2005/8/layout/list1"/>
    <dgm:cxn modelId="{89A1C116-6681-4130-8E05-978EEE407D42}" type="presParOf" srcId="{7FE13F37-DD81-47D7-B34B-729DD5385BD9}" destId="{731F5E3C-2F35-4C83-8FD5-D5B88B9E727D}" srcOrd="0" destOrd="0" presId="urn:microsoft.com/office/officeart/2005/8/layout/list1"/>
    <dgm:cxn modelId="{1ECD1C33-5C8C-42E3-98FC-9E757697F194}" type="presParOf" srcId="{7FE13F37-DD81-47D7-B34B-729DD5385BD9}" destId="{B5A9F61D-02DD-4322-9461-EA16FB9CFD94}" srcOrd="1" destOrd="0" presId="urn:microsoft.com/office/officeart/2005/8/layout/list1"/>
    <dgm:cxn modelId="{92573443-3F00-47F8-863B-62652779E117}" type="presParOf" srcId="{86140D45-5AAE-48D1-BD6A-A6817CBFE6B8}" destId="{CADBA5E6-8FEA-4481-9C9F-B1BB0DCF840E}" srcOrd="9" destOrd="0" presId="urn:microsoft.com/office/officeart/2005/8/layout/list1"/>
    <dgm:cxn modelId="{C16F9388-3BE6-4918-A19C-FB577E2DDBCB}" type="presParOf" srcId="{86140D45-5AAE-48D1-BD6A-A6817CBFE6B8}" destId="{66229484-A211-408F-9921-98DE1E7AA96F}" srcOrd="10" destOrd="0" presId="urn:microsoft.com/office/officeart/2005/8/layout/list1"/>
    <dgm:cxn modelId="{EA70C151-42E9-49F0-967C-6AD16E744355}" type="presParOf" srcId="{86140D45-5AAE-48D1-BD6A-A6817CBFE6B8}" destId="{D8869CCA-615E-42AC-9295-8883492A0A8A}" srcOrd="11" destOrd="0" presId="urn:microsoft.com/office/officeart/2005/8/layout/list1"/>
    <dgm:cxn modelId="{5CD53092-4DCA-4C82-95E2-BB7977690044}" type="presParOf" srcId="{86140D45-5AAE-48D1-BD6A-A6817CBFE6B8}" destId="{BD92BB07-D5E4-4BBF-AAF6-5A25A742A336}" srcOrd="12" destOrd="0" presId="urn:microsoft.com/office/officeart/2005/8/layout/list1"/>
    <dgm:cxn modelId="{C4D79FB5-4203-4268-9AC9-5A547C2AB63E}" type="presParOf" srcId="{BD92BB07-D5E4-4BBF-AAF6-5A25A742A336}" destId="{3947C81B-F222-48D7-971F-55041808840E}" srcOrd="0" destOrd="0" presId="urn:microsoft.com/office/officeart/2005/8/layout/list1"/>
    <dgm:cxn modelId="{EF7537FF-3EAF-49DE-B0CE-4AAB89339973}" type="presParOf" srcId="{BD92BB07-D5E4-4BBF-AAF6-5A25A742A336}" destId="{8154932E-93BD-4507-9152-FA9240D12202}" srcOrd="1" destOrd="0" presId="urn:microsoft.com/office/officeart/2005/8/layout/list1"/>
    <dgm:cxn modelId="{B1894B40-1AC2-4395-86D0-7CF4077A3319}" type="presParOf" srcId="{86140D45-5AAE-48D1-BD6A-A6817CBFE6B8}" destId="{F7CE89C1-23CD-441D-A6ED-5E5944C14B50}" srcOrd="13" destOrd="0" presId="urn:microsoft.com/office/officeart/2005/8/layout/list1"/>
    <dgm:cxn modelId="{BB7A5B65-5BA4-4711-803C-C0FC0A31AC8B}" type="presParOf" srcId="{86140D45-5AAE-48D1-BD6A-A6817CBFE6B8}" destId="{7B5F65AC-DBB2-470F-B1F0-82DC11878D4B}" srcOrd="14" destOrd="0" presId="urn:microsoft.com/office/officeart/2005/8/layout/list1"/>
    <dgm:cxn modelId="{90D0CB6C-91A5-4B15-8B65-C2ECCF74D03E}" type="presParOf" srcId="{86140D45-5AAE-48D1-BD6A-A6817CBFE6B8}" destId="{860F0EC0-6ACF-4C82-AFF3-AE4FB42456B5}" srcOrd="15" destOrd="0" presId="urn:microsoft.com/office/officeart/2005/8/layout/list1"/>
    <dgm:cxn modelId="{4AE8875A-A8D0-4E0A-9428-8B46101EA8D8}" type="presParOf" srcId="{86140D45-5AAE-48D1-BD6A-A6817CBFE6B8}" destId="{0DFE3F44-6360-4746-8421-769CDFE4AA9A}" srcOrd="16" destOrd="0" presId="urn:microsoft.com/office/officeart/2005/8/layout/list1"/>
    <dgm:cxn modelId="{6743904F-B2F6-44DB-8B56-84C357E08880}" type="presParOf" srcId="{0DFE3F44-6360-4746-8421-769CDFE4AA9A}" destId="{EDEED6AD-7FA2-490B-B282-3E60A432EC0E}" srcOrd="0" destOrd="0" presId="urn:microsoft.com/office/officeart/2005/8/layout/list1"/>
    <dgm:cxn modelId="{94B34259-ADE3-48FD-B669-311437E76394}" type="presParOf" srcId="{0DFE3F44-6360-4746-8421-769CDFE4AA9A}" destId="{09E3E875-5F65-4ADF-9838-EAD1336AFF24}" srcOrd="1" destOrd="0" presId="urn:microsoft.com/office/officeart/2005/8/layout/list1"/>
    <dgm:cxn modelId="{774E36D2-B9C6-44CE-ABD3-066B5253BA3B}" type="presParOf" srcId="{86140D45-5AAE-48D1-BD6A-A6817CBFE6B8}" destId="{5AB8CFE2-0B6F-4812-BBF0-CA493F05A062}" srcOrd="17" destOrd="0" presId="urn:microsoft.com/office/officeart/2005/8/layout/list1"/>
    <dgm:cxn modelId="{1B3EFC48-6BE9-4B5F-BC15-C0623FB809E6}" type="presParOf" srcId="{86140D45-5AAE-48D1-BD6A-A6817CBFE6B8}" destId="{50A5D6FD-6399-4446-B110-CCF90EAF12D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F6816C5-1BAA-430A-BA22-9AE2E7D67ECE}">
      <dsp:nvSpPr>
        <dsp:cNvPr id="0" name=""/>
        <dsp:cNvSpPr/>
      </dsp:nvSpPr>
      <dsp:spPr>
        <a:xfrm>
          <a:off x="0" y="305079"/>
          <a:ext cx="6096000" cy="453600"/>
        </a:xfrm>
        <a:prstGeom prst="rect">
          <a:avLst/>
        </a:prstGeom>
        <a:solidFill>
          <a:schemeClr val="accent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EB253F-3C48-453B-97DD-3A76CB326F1D}">
      <dsp:nvSpPr>
        <dsp:cNvPr id="0" name=""/>
        <dsp:cNvSpPr/>
      </dsp:nvSpPr>
      <dsp:spPr>
        <a:xfrm>
          <a:off x="304800" y="39399"/>
          <a:ext cx="4267200" cy="53136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accent3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Druhy</a:t>
          </a: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 </a:t>
          </a:r>
          <a:r>
            <a:rPr lang="cs-CZ" sz="18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poškození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304800" y="39399"/>
        <a:ext cx="4267200" cy="531360"/>
      </dsp:txXfrm>
    </dsp:sp>
    <dsp:sp modelId="{E3BA90C2-1D1D-45B6-BBC3-CF1E02C14379}">
      <dsp:nvSpPr>
        <dsp:cNvPr id="0" name=""/>
        <dsp:cNvSpPr/>
      </dsp:nvSpPr>
      <dsp:spPr>
        <a:xfrm>
          <a:off x="0" y="1121559"/>
          <a:ext cx="6096000" cy="453600"/>
        </a:xfrm>
        <a:prstGeom prst="rect">
          <a:avLst/>
        </a:prstGeom>
        <a:solidFill>
          <a:schemeClr val="accent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E0AD72-6559-43D1-AD88-30194CFA8A4E}">
      <dsp:nvSpPr>
        <dsp:cNvPr id="0" name=""/>
        <dsp:cNvSpPr/>
      </dsp:nvSpPr>
      <dsp:spPr>
        <a:xfrm>
          <a:off x="311697" y="879870"/>
          <a:ext cx="4267200" cy="53136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accent3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Způsoby poškození vlasů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311697" y="879870"/>
        <a:ext cx="4267200" cy="531360"/>
      </dsp:txXfrm>
    </dsp:sp>
    <dsp:sp modelId="{66229484-A211-408F-9921-98DE1E7AA96F}">
      <dsp:nvSpPr>
        <dsp:cNvPr id="0" name=""/>
        <dsp:cNvSpPr/>
      </dsp:nvSpPr>
      <dsp:spPr>
        <a:xfrm>
          <a:off x="0" y="1938039"/>
          <a:ext cx="6096000" cy="453600"/>
        </a:xfrm>
        <a:prstGeom prst="rect">
          <a:avLst/>
        </a:prstGeom>
        <a:solidFill>
          <a:schemeClr val="accent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A9F61D-02DD-4322-9461-EA16FB9CFD94}">
      <dsp:nvSpPr>
        <dsp:cNvPr id="0" name=""/>
        <dsp:cNvSpPr/>
      </dsp:nvSpPr>
      <dsp:spPr>
        <a:xfrm>
          <a:off x="304800" y="1672359"/>
          <a:ext cx="4267200" cy="53136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accent3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Druhy regenerace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304800" y="1672359"/>
        <a:ext cx="4267200" cy="531360"/>
      </dsp:txXfrm>
    </dsp:sp>
    <dsp:sp modelId="{7B5F65AC-DBB2-470F-B1F0-82DC11878D4B}">
      <dsp:nvSpPr>
        <dsp:cNvPr id="0" name=""/>
        <dsp:cNvSpPr/>
      </dsp:nvSpPr>
      <dsp:spPr>
        <a:xfrm>
          <a:off x="0" y="2754520"/>
          <a:ext cx="6096000" cy="453600"/>
        </a:xfrm>
        <a:prstGeom prst="rect">
          <a:avLst/>
        </a:prstGeom>
        <a:solidFill>
          <a:schemeClr val="accent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54932E-93BD-4507-9152-FA9240D12202}">
      <dsp:nvSpPr>
        <dsp:cNvPr id="0" name=""/>
        <dsp:cNvSpPr/>
      </dsp:nvSpPr>
      <dsp:spPr>
        <a:xfrm>
          <a:off x="304800" y="2488840"/>
          <a:ext cx="4267200" cy="53136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accent3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Regenerační prostředky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304800" y="2488840"/>
        <a:ext cx="4267200" cy="531360"/>
      </dsp:txXfrm>
    </dsp:sp>
    <dsp:sp modelId="{50A5D6FD-6399-4446-B110-CCF90EAF12D2}">
      <dsp:nvSpPr>
        <dsp:cNvPr id="0" name=""/>
        <dsp:cNvSpPr/>
      </dsp:nvSpPr>
      <dsp:spPr>
        <a:xfrm>
          <a:off x="0" y="3571000"/>
          <a:ext cx="6096000" cy="453600"/>
        </a:xfrm>
        <a:prstGeom prst="rect">
          <a:avLst/>
        </a:prstGeom>
        <a:solidFill>
          <a:schemeClr val="accent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E3E875-5F65-4ADF-9838-EAD1336AFF24}">
      <dsp:nvSpPr>
        <dsp:cNvPr id="0" name=""/>
        <dsp:cNvSpPr/>
      </dsp:nvSpPr>
      <dsp:spPr>
        <a:xfrm>
          <a:off x="304800" y="3305320"/>
          <a:ext cx="4267200" cy="53136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accent3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Význam regenerace vlasů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304800" y="3305320"/>
        <a:ext cx="4267200" cy="531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0DB6871-DA91-4F62-AE08-3DC530C74467}" type="datetimeFigureOut">
              <a:rPr lang="cs-CZ" smtClean="0"/>
              <a:pPr/>
              <a:t>7.5.2014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DAE0CA8-87DE-4BC3-8DD2-E5E9DAEE28D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79512" y="1243389"/>
          <a:ext cx="8640961" cy="5614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130"/>
                <a:gridCol w="5936831"/>
              </a:tblGrid>
              <a:tr h="359442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CZ.1.07/1.5.00/34.0891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VYS_32_INOVACE_499_POŠKOZENÍ VLASŮ</a:t>
                      </a:r>
                      <a:endParaRPr lang="cs-CZ" dirty="0"/>
                    </a:p>
                  </a:txBody>
                  <a:tcPr/>
                </a:tc>
              </a:tr>
              <a:tr h="629023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Vyšší</a:t>
                      </a:r>
                      <a:r>
                        <a:rPr lang="cs-CZ" baseline="0" dirty="0" smtClean="0"/>
                        <a:t> odborná škola, Střední průmyslová škola a Střední odborná řemesel a služeb, Strakonice, Zvolenská 934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</a:t>
                      </a:r>
                      <a:r>
                        <a:rPr lang="cs-CZ" baseline="0" dirty="0" smtClean="0"/>
                        <a:t> Petra Turková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CELEK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Kadeřnické materiály</a:t>
                      </a:r>
                      <a:endParaRPr lang="cs-CZ" dirty="0"/>
                    </a:p>
                  </a:txBody>
                  <a:tcPr/>
                </a:tc>
              </a:tr>
              <a:tr h="359442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</a:tr>
              <a:tr h="445674">
                <a:tc>
                  <a:txBody>
                    <a:bodyPr/>
                    <a:lstStyle/>
                    <a:p>
                      <a:r>
                        <a:rPr lang="cs-CZ" dirty="0" smtClean="0"/>
                        <a:t>DATUM TVORBY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5. 11. 2013</a:t>
                      </a:r>
                      <a:endParaRPr lang="cs-CZ" dirty="0"/>
                    </a:p>
                  </a:txBody>
                  <a:tcPr/>
                </a:tc>
              </a:tr>
              <a:tr h="402179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Materiál je určen žákům druhého ročníku  oboru Kadeřník. Žáci získají přehled jakým</a:t>
                      </a:r>
                      <a:r>
                        <a:rPr lang="cs-CZ" sz="1400" baseline="0" dirty="0" smtClean="0"/>
                        <a:t> způsobem dochází k poškození vlasů, zda a jak je možné poškození předejít  a čím je nejčastěji poškození vlasů způsobeno. Připomenou si, jak je důležité vlasy správně ošetřit a používat správné přípravky. </a:t>
                      </a:r>
                      <a:endParaRPr lang="cs-CZ" sz="1400" dirty="0"/>
                    </a:p>
                  </a:txBody>
                  <a:tcPr/>
                </a:tc>
              </a:tr>
              <a:tr h="694173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METODICKÝ POKYN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Tato prezentace obsahuje základní </a:t>
                      </a:r>
                      <a:r>
                        <a:rPr lang="cs-CZ" sz="1400" dirty="0" smtClean="0"/>
                        <a:t> a ucelený přehled </a:t>
                      </a:r>
                      <a:r>
                        <a:rPr lang="cs-CZ" sz="1400" dirty="0" smtClean="0"/>
                        <a:t>k této </a:t>
                      </a:r>
                      <a:r>
                        <a:rPr lang="cs-CZ" sz="1400" dirty="0" smtClean="0"/>
                        <a:t>problematice</a:t>
                      </a:r>
                      <a:r>
                        <a:rPr lang="cs-CZ" sz="1400" baseline="0" dirty="0" smtClean="0"/>
                        <a:t> pro žáky, kteří se s ní seznamují. </a:t>
                      </a:r>
                      <a:r>
                        <a:rPr lang="cs-CZ" sz="1400" baseline="0" dirty="0" smtClean="0"/>
                        <a:t>Je možné ji také použít pro žáky třetího ročníku v rámci přípravy na závěrečné zkoušky a tím zopakovat učivo. Pochopení této problematiky si žáci ověří  v závěru, vypracováním shrnujících otázek.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251520" y="188640"/>
            <a:ext cx="6192688" cy="1045464"/>
          </a:xfrm>
          <a:prstGeom prst="rect">
            <a:avLst/>
          </a:prstGeom>
        </p:spPr>
      </p:pic>
      <p:pic>
        <p:nvPicPr>
          <p:cNvPr id="4" name="Picture 2" descr="C:\Users\Natálka\Desktop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88640"/>
            <a:ext cx="1658674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Poškození vlasů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Druhy poškození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 Primární – porucha ve vývoji, nelze ovlivnit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Sekundární – poškození vyvinutého vlasového     </a:t>
            </a:r>
          </a:p>
          <a:p>
            <a:pPr>
              <a:buNone/>
            </a:pPr>
            <a:r>
              <a:rPr lang="cs-CZ" dirty="0" smtClean="0"/>
              <a:t>                            ústrojí, ovlivnitelné</a:t>
            </a:r>
            <a:endParaRPr lang="cs-CZ" dirty="0"/>
          </a:p>
        </p:txBody>
      </p:sp>
      <p:sp>
        <p:nvSpPr>
          <p:cNvPr id="5" name="Rovnoramenný trojúhelník 4">
            <a:hlinkClick r:id="rId2" action="ppaction://hlinksldjump"/>
          </p:cNvPr>
          <p:cNvSpPr/>
          <p:nvPr/>
        </p:nvSpPr>
        <p:spPr>
          <a:xfrm rot="1856247">
            <a:off x="8304262" y="5829555"/>
            <a:ext cx="321092" cy="272603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Způsoby poškození vlasů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7704856" cy="4873752"/>
          </a:xfrm>
        </p:spPr>
        <p:txBody>
          <a:bodyPr/>
          <a:lstStyle/>
          <a:p>
            <a:r>
              <a:rPr lang="cs-CZ" u="sng" dirty="0" smtClean="0"/>
              <a:t> Mechanické </a:t>
            </a:r>
            <a:r>
              <a:rPr lang="cs-CZ" dirty="0" smtClean="0"/>
              <a:t>– špatná péče o vlasy </a:t>
            </a:r>
          </a:p>
          <a:p>
            <a:pPr>
              <a:buNone/>
            </a:pPr>
            <a:r>
              <a:rPr lang="cs-CZ" dirty="0" smtClean="0"/>
              <a:t>     např. používání nevhodných hřebenů a kartáčů, pevné utahování vlasů, spaní na natáčkách….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u="sng" dirty="0" smtClean="0"/>
              <a:t> Chemické </a:t>
            </a:r>
            <a:r>
              <a:rPr lang="cs-CZ" dirty="0" smtClean="0"/>
              <a:t>– vzniká při nevhodném chemickém   </a:t>
            </a:r>
          </a:p>
          <a:p>
            <a:pPr>
              <a:buNone/>
            </a:pPr>
            <a:r>
              <a:rPr lang="cs-CZ" dirty="0" smtClean="0"/>
              <a:t>                         ošetření vlasů</a:t>
            </a:r>
          </a:p>
          <a:p>
            <a:pPr>
              <a:buNone/>
            </a:pPr>
            <a:r>
              <a:rPr lang="cs-CZ" dirty="0" smtClean="0"/>
              <a:t>    např. vysoké koncentrace chemických látek…</a:t>
            </a:r>
            <a:endParaRPr lang="cs-CZ" dirty="0"/>
          </a:p>
        </p:txBody>
      </p:sp>
      <p:sp>
        <p:nvSpPr>
          <p:cNvPr id="5" name="Rovnoramenný trojúhelník 4">
            <a:hlinkClick r:id="rId2" action="ppaction://hlinksldjump"/>
          </p:cNvPr>
          <p:cNvSpPr/>
          <p:nvPr/>
        </p:nvSpPr>
        <p:spPr>
          <a:xfrm rot="1897014">
            <a:off x="8297641" y="5801860"/>
            <a:ext cx="347052" cy="301350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Druhy regenerace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/>
              <a:t> Povrchová </a:t>
            </a:r>
            <a:r>
              <a:rPr lang="cs-CZ" dirty="0" smtClean="0"/>
              <a:t>– působí krátkodobě jen na povrch vlasu</a:t>
            </a:r>
          </a:p>
          <a:p>
            <a:pPr>
              <a:buNone/>
            </a:pPr>
            <a:r>
              <a:rPr lang="cs-CZ" dirty="0" smtClean="0"/>
              <a:t>    Použití – při nízkém stupni narušení</a:t>
            </a:r>
          </a:p>
          <a:p>
            <a:pPr>
              <a:buNone/>
            </a:pPr>
            <a:r>
              <a:rPr lang="cs-CZ" dirty="0" smtClean="0"/>
              <a:t>                    preventivně k ošetření vlasu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 </a:t>
            </a:r>
            <a:r>
              <a:rPr lang="cs-CZ" u="sng" dirty="0" smtClean="0"/>
              <a:t>Hloubková</a:t>
            </a:r>
            <a:r>
              <a:rPr lang="cs-CZ" dirty="0" smtClean="0"/>
              <a:t> – zábal, vlasová maska</a:t>
            </a:r>
          </a:p>
          <a:p>
            <a:pPr>
              <a:buNone/>
            </a:pPr>
            <a:r>
              <a:rPr lang="cs-CZ" dirty="0" smtClean="0"/>
              <a:t>     působí do hloubky</a:t>
            </a:r>
          </a:p>
          <a:p>
            <a:pPr>
              <a:buNone/>
            </a:pPr>
            <a:r>
              <a:rPr lang="cs-CZ" dirty="0" smtClean="0"/>
              <a:t>     Použití – při větším stupni narušení vlasu</a:t>
            </a:r>
            <a:endParaRPr lang="cs-CZ" dirty="0"/>
          </a:p>
        </p:txBody>
      </p:sp>
      <p:sp>
        <p:nvSpPr>
          <p:cNvPr id="5" name="Rovnoramenný trojúhelník 4">
            <a:hlinkClick r:id="rId2" action="ppaction://hlinksldjump"/>
          </p:cNvPr>
          <p:cNvSpPr/>
          <p:nvPr/>
        </p:nvSpPr>
        <p:spPr>
          <a:xfrm rot="1490164">
            <a:off x="8308054" y="5782665"/>
            <a:ext cx="308641" cy="333231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Regenerační prostředky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Kyselá lázeň </a:t>
            </a:r>
          </a:p>
          <a:p>
            <a:endParaRPr lang="cs-CZ" dirty="0" smtClean="0"/>
          </a:p>
          <a:p>
            <a:r>
              <a:rPr lang="cs-CZ" dirty="0" smtClean="0"/>
              <a:t>Bylinné </a:t>
            </a:r>
            <a:r>
              <a:rPr lang="cs-CZ" dirty="0" err="1" smtClean="0"/>
              <a:t>oplachy</a:t>
            </a:r>
            <a:r>
              <a:rPr lang="cs-CZ" dirty="0" smtClean="0"/>
              <a:t> ( kopřiva, heřmánek)</a:t>
            </a:r>
          </a:p>
          <a:p>
            <a:endParaRPr lang="cs-CZ" dirty="0" smtClean="0"/>
          </a:p>
          <a:p>
            <a:r>
              <a:rPr lang="cs-CZ" dirty="0" smtClean="0"/>
              <a:t>Oleje na vlasy</a:t>
            </a:r>
          </a:p>
          <a:p>
            <a:endParaRPr lang="cs-CZ" dirty="0" smtClean="0"/>
          </a:p>
          <a:p>
            <a:r>
              <a:rPr lang="cs-CZ" dirty="0" smtClean="0"/>
              <a:t>Vlasové vody</a:t>
            </a:r>
          </a:p>
          <a:p>
            <a:endParaRPr lang="cs-CZ" dirty="0" smtClean="0"/>
          </a:p>
          <a:p>
            <a:r>
              <a:rPr lang="cs-CZ" dirty="0" smtClean="0"/>
              <a:t>Vlasové krémy</a:t>
            </a:r>
          </a:p>
          <a:p>
            <a:endParaRPr lang="cs-CZ" dirty="0" smtClean="0"/>
          </a:p>
          <a:p>
            <a:r>
              <a:rPr lang="cs-CZ" dirty="0" smtClean="0"/>
              <a:t>Kondicionéry </a:t>
            </a:r>
            <a:endParaRPr lang="cs-CZ" dirty="0"/>
          </a:p>
        </p:txBody>
      </p:sp>
      <p:sp>
        <p:nvSpPr>
          <p:cNvPr id="5" name="Rovnoramenný trojúhelník 4">
            <a:hlinkClick r:id="rId2" action="ppaction://hlinksldjump"/>
          </p:cNvPr>
          <p:cNvSpPr/>
          <p:nvPr/>
        </p:nvSpPr>
        <p:spPr>
          <a:xfrm rot="16200000">
            <a:off x="8209755" y="5839916"/>
            <a:ext cx="357337" cy="288031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Význam regenerace vlasů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 Navrací přirozené prostředí</a:t>
            </a:r>
          </a:p>
          <a:p>
            <a:endParaRPr lang="cs-CZ" dirty="0" smtClean="0"/>
          </a:p>
          <a:p>
            <a:r>
              <a:rPr lang="cs-CZ" dirty="0" smtClean="0"/>
              <a:t> Působí protizánětlivě</a:t>
            </a:r>
          </a:p>
          <a:p>
            <a:endParaRPr lang="cs-CZ" dirty="0" smtClean="0"/>
          </a:p>
          <a:p>
            <a:r>
              <a:rPr lang="cs-CZ" dirty="0" smtClean="0"/>
              <a:t> Usnadňují rozčesávání vlasů</a:t>
            </a:r>
          </a:p>
          <a:p>
            <a:endParaRPr lang="cs-CZ" dirty="0" smtClean="0"/>
          </a:p>
          <a:p>
            <a:r>
              <a:rPr lang="cs-CZ" dirty="0" smtClean="0"/>
              <a:t> Chrání vlas před vnějšími vlivy</a:t>
            </a:r>
          </a:p>
          <a:p>
            <a:endParaRPr lang="cs-CZ" dirty="0" smtClean="0"/>
          </a:p>
          <a:p>
            <a:r>
              <a:rPr lang="cs-CZ" dirty="0" smtClean="0"/>
              <a:t> Nahrazují odebrané látky</a:t>
            </a:r>
          </a:p>
          <a:p>
            <a:endParaRPr lang="cs-CZ" dirty="0" smtClean="0"/>
          </a:p>
          <a:p>
            <a:r>
              <a:rPr lang="cs-CZ" dirty="0" smtClean="0"/>
              <a:t> Zlepšují fyzikální vlastnosti vlasu</a:t>
            </a:r>
          </a:p>
          <a:p>
            <a:endParaRPr lang="cs-CZ" dirty="0" smtClean="0"/>
          </a:p>
          <a:p>
            <a:r>
              <a:rPr lang="cs-CZ" dirty="0" smtClean="0"/>
              <a:t> Působí preventivně </a:t>
            </a:r>
          </a:p>
          <a:p>
            <a:endParaRPr lang="cs-CZ" dirty="0" smtClean="0"/>
          </a:p>
          <a:p>
            <a:r>
              <a:rPr lang="cs-CZ" dirty="0" smtClean="0"/>
              <a:t> Omezují vypadávání vlasů, podporují růst vlasů</a:t>
            </a:r>
            <a:endParaRPr lang="cs-CZ" dirty="0"/>
          </a:p>
        </p:txBody>
      </p:sp>
      <p:sp>
        <p:nvSpPr>
          <p:cNvPr id="5" name="Rovnoramenný trojúhelník 4">
            <a:hlinkClick r:id="rId2" action="ppaction://hlinksldjump"/>
          </p:cNvPr>
          <p:cNvSpPr/>
          <p:nvPr/>
        </p:nvSpPr>
        <p:spPr>
          <a:xfrm rot="2115373">
            <a:off x="8281877" y="5809032"/>
            <a:ext cx="345017" cy="259532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Odpovězte na otázky: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None/>
            </a:pPr>
            <a:r>
              <a:rPr lang="cs-CZ" dirty="0" smtClean="0"/>
              <a:t>1. Jaké poškození vlasů nemůžeme ovlivnit a proč?</a:t>
            </a:r>
          </a:p>
          <a:p>
            <a:pPr marL="457200" indent="-457200">
              <a:buNone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2. Jakými způsoby dochází k poškození vlasů?</a:t>
            </a:r>
          </a:p>
          <a:p>
            <a:pPr marL="457200" indent="-457200">
              <a:buNone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3. Jaký je nejstarší prostředek k regeneraci vlasů a jak ho připravíme ?</a:t>
            </a:r>
          </a:p>
          <a:p>
            <a:pPr marL="457200" indent="-457200">
              <a:buNone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4.  Jaké jsou druhy regenerace?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5.  Podle čeho volíme vhodnou regeneraci vlasů?</a:t>
            </a:r>
          </a:p>
          <a:p>
            <a:pPr marL="457200" indent="-457200">
              <a:buNone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6.  Jaké účinky mají regenerační prostředky?</a:t>
            </a:r>
            <a:endParaRPr lang="cs-CZ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Správné odpovědi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None/>
            </a:pPr>
            <a:r>
              <a:rPr lang="cs-CZ" dirty="0" smtClean="0"/>
              <a:t>1. Primární poškození, protože ho způsobí porucha ve vývoji vlasového ústrojí.</a:t>
            </a: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2.  Mechanickým a chemickým způsobem.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3.  Kyselá lázeň, z vody a kyseliny octové nebo citronové v 1 – 2 % koncentraci.</a:t>
            </a:r>
          </a:p>
          <a:p>
            <a:pPr marL="457200" indent="-457200">
              <a:buNone/>
            </a:pPr>
            <a:r>
              <a:rPr lang="cs-CZ" dirty="0" smtClean="0"/>
              <a:t>4.  Povrchová a hloubková regenerace. 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5.  Podle typu vlasu a podle intenzity narušení.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None/>
            </a:pPr>
            <a:r>
              <a:rPr lang="cs-CZ" dirty="0" smtClean="0"/>
              <a:t>6.  Navrací přirozené prostředí, zlepšují fyzikální vlastnosti vlasu, navrací potřebné látky, mají protizánětlivé účinky, chrání vlas.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08720"/>
            <a:ext cx="2826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Použitá literatura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96008" y="25732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628800"/>
            <a:ext cx="73869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Peterka, Kocourek, Podzimek. Materiály pro 1. – 3. ročník učebního</a:t>
            </a:r>
          </a:p>
          <a:p>
            <a:r>
              <a:rPr lang="cs-CZ" dirty="0" smtClean="0"/>
              <a:t>oboru Kadeřník. 3. vydání, Praha: </a:t>
            </a:r>
            <a:r>
              <a:rPr lang="cs-CZ" dirty="0" err="1" smtClean="0"/>
              <a:t>Informatorium</a:t>
            </a:r>
            <a:r>
              <a:rPr lang="cs-CZ" dirty="0" smtClean="0"/>
              <a:t>, 1999.</a:t>
            </a:r>
          </a:p>
          <a:p>
            <a:r>
              <a:rPr lang="cs-CZ" dirty="0" smtClean="0"/>
              <a:t>ISBN 80 – 86073 – 38 – 6.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109</TotalTime>
  <Words>513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Snímek 1</vt:lpstr>
      <vt:lpstr>Poškození vlasů</vt:lpstr>
      <vt:lpstr>Snímek 3</vt:lpstr>
      <vt:lpstr>Druhy poškození</vt:lpstr>
      <vt:lpstr>Způsoby poškození vlasů</vt:lpstr>
      <vt:lpstr>Druhy regenerace</vt:lpstr>
      <vt:lpstr>Regenerační prostředky</vt:lpstr>
      <vt:lpstr>Význam regenerace vlasů</vt:lpstr>
      <vt:lpstr>Odpovězte na otázky:</vt:lpstr>
      <vt:lpstr>Správné odpovědi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user</cp:lastModifiedBy>
  <cp:revision>15</cp:revision>
  <dcterms:created xsi:type="dcterms:W3CDTF">2014-04-06T05:00:36Z</dcterms:created>
  <dcterms:modified xsi:type="dcterms:W3CDTF">2014-05-07T19:50:45Z</dcterms:modified>
</cp:coreProperties>
</file>