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0" r:id="rId2"/>
    <p:sldMasterId id="2147483813" r:id="rId3"/>
  </p:sldMasterIdLst>
  <p:notesMasterIdLst>
    <p:notesMasterId r:id="rId12"/>
  </p:notesMasterIdLst>
  <p:sldIdLst>
    <p:sldId id="256" r:id="rId4"/>
    <p:sldId id="257" r:id="rId5"/>
    <p:sldId id="268" r:id="rId6"/>
    <p:sldId id="269" r:id="rId7"/>
    <p:sldId id="266" r:id="rId8"/>
    <p:sldId id="270" r:id="rId9"/>
    <p:sldId id="267" r:id="rId10"/>
    <p:sldId id="272" r:id="rId1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ohumír Včelák" initials="BV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commentAuthors" Target="commentAuthor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60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4342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9638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37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318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3110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0030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9378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727207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64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55588"/>
            <a:ext cx="1985963" cy="59896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55588"/>
            <a:ext cx="5805487" cy="59896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524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55588"/>
            <a:ext cx="7794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3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052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53" name="AutoShape 4"/>
          <p:cNvSpPr>
            <a:spLocks noChangeArrowheads="1"/>
          </p:cNvSpPr>
          <p:nvPr/>
        </p:nvSpPr>
        <p:spPr bwMode="auto">
          <a:xfrm>
            <a:off x="1803400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Model atomu</a:t>
            </a:r>
            <a:endParaRPr lang="cs-CZ" altLang="cs-CZ" sz="4400" b="1" dirty="0">
              <a:solidFill>
                <a:srgbClr val="99284C"/>
              </a:solidFill>
            </a:endParaRP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VY_32_INOVACE_7_11_FY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Elektrické vlastnosti látek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7971805"/>
              </p:ext>
            </p:extLst>
          </p:nvPr>
        </p:nvGraphicFramePr>
        <p:xfrm>
          <a:off x="304800" y="468313"/>
          <a:ext cx="8550275" cy="6123130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5.5.2014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6.5.2014 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Fyzikální veličiny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Elektrické vlastnosti látek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se žák seznamuje s modelem atomu a jeho vlastnostmi</a:t>
                      </a:r>
                    </a:p>
                  </a:txBody>
                  <a:tcPr marL="90000" marR="90000" marT="287352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Atom, elektron, proton, neutron, jádro, atomový obal, kladný a záporný náboj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b="1" dirty="0" smtClean="0"/>
              <a:t>A T O 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276872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Atom = řecky </a:t>
            </a:r>
            <a:r>
              <a:rPr lang="cs-CZ" sz="3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Atomos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= nedělitelný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Atom je nejmenší částice hmoty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Každá hmota je složena z atomů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Více atomů tvoří molekuly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267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b="1" dirty="0" smtClean="0"/>
              <a:t>MODEL ATOMU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276872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Atom se skládá z </a:t>
            </a: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obalu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 z </a:t>
            </a: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jádra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atomu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429000"/>
            <a:ext cx="2539682" cy="2539682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>
            <a:off x="3419872" y="4698841"/>
            <a:ext cx="30963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19872" y="3846532"/>
            <a:ext cx="28803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19872" y="335699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Obal atomu</a:t>
            </a:r>
            <a:endParaRPr lang="cs-CZ" sz="32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212377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Jádro atomu</a:t>
            </a:r>
            <a:endParaRPr lang="cs-CZ" sz="32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8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8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8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b="1" dirty="0" smtClean="0"/>
              <a:t>JÁDRO ATOMU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00808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Jádro atomu obsahuje </a:t>
            </a: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PROTONY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 </a:t>
            </a: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NEUTRONY.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Jádro je nepatrně malé, ale tvoří naprostou většinu hmotnosti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atomu.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PROTONY </a:t>
            </a: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jsou kladně nabité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částice, mají asi 1800 krát větší hmotnost než elektrony. 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NEUTRONY </a:t>
            </a: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jsou elektricky nenabité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(neutrální) částice, mají hmotnost o trochu vyšší než protony.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0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30120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Atom Helia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7"/>
            <a:ext cx="6192688" cy="6212041"/>
          </a:xfrm>
        </p:spPr>
      </p:pic>
    </p:spTree>
    <p:extLst>
      <p:ext uri="{BB962C8B-B14F-4D97-AF65-F5344CB8AC3E}">
        <p14:creationId xmlns:p14="http://schemas.microsoft.com/office/powerpoint/2010/main" val="176289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b="1" dirty="0" smtClean="0"/>
              <a:t>OBAL ATOMU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7202" y="2276871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Obal atomu je složen z </a:t>
            </a:r>
            <a:r>
              <a:rPr lang="cs-CZ" sz="3200" i="1" dirty="0" smtClean="0">
                <a:solidFill>
                  <a:schemeClr val="accent6">
                    <a:lumMod val="75000"/>
                  </a:schemeClr>
                </a:solidFill>
              </a:rPr>
              <a:t>ELEKTRONŮ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Elektrony jsou záporně nabité částice atomu.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 atomu jsou elektrony vázány elektromagnetickou silou.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Elektrony se v obalu pohybují a dají se z obalu vyjmout.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30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POUŽITÉ ZDROJE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706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tx1"/>
              </a:buClr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 tomto DUM byly použity dvě obrazové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přílohy: </a:t>
            </a:r>
            <a:endParaRPr lang="cs-CZ" sz="2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Clr>
                <a:schemeClr val="tx1"/>
              </a:buClr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400" dirty="0" smtClean="0">
                <a:solidFill>
                  <a:schemeClr val="tx1"/>
                </a:solidFill>
              </a:rPr>
              <a:t>Na </a:t>
            </a:r>
            <a:r>
              <a:rPr lang="cs-CZ" sz="2400" dirty="0">
                <a:solidFill>
                  <a:schemeClr val="tx1"/>
                </a:solidFill>
              </a:rPr>
              <a:t>straně 4:</a:t>
            </a:r>
          </a:p>
          <a:p>
            <a:pPr>
              <a:buClr>
                <a:schemeClr val="tx1"/>
              </a:buClr>
            </a:pPr>
            <a:r>
              <a:rPr lang="cs-CZ" sz="2400" dirty="0" err="1">
                <a:solidFill>
                  <a:schemeClr val="tx1"/>
                </a:solidFill>
              </a:rPr>
              <a:t>Wikipedia</a:t>
            </a:r>
            <a:r>
              <a:rPr lang="cs-CZ" sz="2400" dirty="0">
                <a:solidFill>
                  <a:schemeClr val="tx1"/>
                </a:solidFill>
              </a:rPr>
              <a:t> - internetový portál. </a:t>
            </a:r>
            <a:r>
              <a:rPr lang="cs-CZ" sz="2400" i="1" dirty="0">
                <a:solidFill>
                  <a:schemeClr val="tx1"/>
                </a:solidFill>
              </a:rPr>
              <a:t>Atom.</a:t>
            </a:r>
            <a:r>
              <a:rPr lang="cs-CZ" sz="2400" dirty="0">
                <a:solidFill>
                  <a:schemeClr val="tx1"/>
                </a:solidFill>
              </a:rPr>
              <a:t> [online] [cit. 2014-05-05] URL:</a:t>
            </a:r>
            <a:r>
              <a:rPr lang="cs-CZ" sz="2400" i="1" dirty="0">
                <a:solidFill>
                  <a:schemeClr val="tx1"/>
                </a:solidFill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</a:rPr>
              <a:t>&lt;</a:t>
            </a:r>
            <a:r>
              <a:rPr lang="cs-CZ" sz="2400" dirty="0" smtClean="0">
                <a:solidFill>
                  <a:schemeClr val="tx1"/>
                </a:solidFill>
              </a:rPr>
              <a:t>http</a:t>
            </a:r>
            <a:r>
              <a:rPr lang="cs-CZ" sz="2400" dirty="0">
                <a:solidFill>
                  <a:schemeClr val="tx1"/>
                </a:solidFill>
              </a:rPr>
              <a:t>://cs.wikipedia.org/wiki/Atom#mediaviewer/Soubor:Rutherfordsches_Atommodell.png </a:t>
            </a:r>
            <a:r>
              <a:rPr lang="cs-CZ" sz="2400" dirty="0" smtClean="0">
                <a:solidFill>
                  <a:schemeClr val="tx1"/>
                </a:solidFill>
              </a:rPr>
              <a:t>&gt; autor: Jean-Jacques </a:t>
            </a:r>
            <a:r>
              <a:rPr lang="cs-CZ" sz="2400" dirty="0">
                <a:solidFill>
                  <a:schemeClr val="tx1"/>
                </a:solidFill>
              </a:rPr>
              <a:t>MILAN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400" dirty="0" smtClean="0">
                <a:solidFill>
                  <a:schemeClr val="tx1"/>
                </a:solidFill>
              </a:rPr>
              <a:t>Na </a:t>
            </a:r>
            <a:r>
              <a:rPr lang="cs-CZ" sz="2400" dirty="0">
                <a:solidFill>
                  <a:schemeClr val="tx1"/>
                </a:solidFill>
              </a:rPr>
              <a:t>straně 6</a:t>
            </a:r>
            <a:r>
              <a:rPr lang="cs-CZ" sz="2400" dirty="0" smtClean="0">
                <a:solidFill>
                  <a:schemeClr val="tx1"/>
                </a:solidFill>
              </a:rPr>
              <a:t>:</a:t>
            </a:r>
          </a:p>
          <a:p>
            <a:pPr>
              <a:buClr>
                <a:schemeClr val="tx1"/>
              </a:buClr>
            </a:pPr>
            <a:r>
              <a:rPr lang="cs-CZ" sz="2400" dirty="0" err="1" smtClean="0">
                <a:solidFill>
                  <a:schemeClr val="tx1"/>
                </a:solidFill>
              </a:rPr>
              <a:t>Wikipedia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- internetový portál. </a:t>
            </a:r>
            <a:r>
              <a:rPr lang="cs-CZ" sz="2400" i="1" dirty="0">
                <a:solidFill>
                  <a:schemeClr val="tx1"/>
                </a:solidFill>
              </a:rPr>
              <a:t>Atom.</a:t>
            </a:r>
            <a:r>
              <a:rPr lang="cs-CZ" sz="2400" dirty="0">
                <a:solidFill>
                  <a:schemeClr val="tx1"/>
                </a:solidFill>
              </a:rPr>
              <a:t> [online] [cit. 2014-05-05] URL:</a:t>
            </a:r>
            <a:r>
              <a:rPr lang="cs-CZ" sz="2400" i="1" dirty="0">
                <a:solidFill>
                  <a:schemeClr val="tx1"/>
                </a:solidFill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</a:rPr>
              <a:t>&lt;</a:t>
            </a:r>
            <a:r>
              <a:rPr lang="cs-CZ" sz="2400" dirty="0" smtClean="0">
                <a:solidFill>
                  <a:schemeClr val="tx1"/>
                </a:solidFill>
              </a:rPr>
              <a:t>http</a:t>
            </a:r>
            <a:r>
              <a:rPr lang="cs-CZ" sz="2400" dirty="0">
                <a:solidFill>
                  <a:schemeClr val="tx1"/>
                </a:solidFill>
              </a:rPr>
              <a:t>://</a:t>
            </a:r>
            <a:r>
              <a:rPr lang="cs-CZ" sz="2400" dirty="0" smtClean="0">
                <a:solidFill>
                  <a:schemeClr val="tx1"/>
                </a:solidFill>
              </a:rPr>
              <a:t>cs.wikipedia.org/wiki/</a:t>
            </a:r>
            <a:r>
              <a:rPr lang="cs-CZ" sz="2400" dirty="0" err="1" smtClean="0">
                <a:solidFill>
                  <a:schemeClr val="tx1"/>
                </a:solidFill>
              </a:rPr>
              <a:t>Atom#mediaviewer</a:t>
            </a:r>
            <a:r>
              <a:rPr lang="cs-CZ" sz="2400" dirty="0" smtClean="0">
                <a:solidFill>
                  <a:schemeClr val="tx1"/>
                </a:solidFill>
              </a:rPr>
              <a:t>/</a:t>
            </a:r>
            <a:r>
              <a:rPr lang="cs-CZ" sz="2400" dirty="0" err="1" smtClean="0">
                <a:solidFill>
                  <a:schemeClr val="tx1"/>
                </a:solidFill>
              </a:rPr>
              <a:t>Soubor:Helium_atom_QM.svg</a:t>
            </a:r>
            <a:r>
              <a:rPr lang="cs-CZ" sz="2400" dirty="0" smtClean="0">
                <a:solidFill>
                  <a:schemeClr val="tx1"/>
                </a:solidFill>
              </a:rPr>
              <a:t>&gt; autor: </a:t>
            </a:r>
            <a:r>
              <a:rPr lang="cs-CZ" sz="2400" dirty="0" err="1">
                <a:solidFill>
                  <a:schemeClr val="tx1"/>
                </a:solidFill>
              </a:rPr>
              <a:t>Jorge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Stolfi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44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1330</TotalTime>
  <Words>275</Words>
  <Application>Microsoft Office PowerPoint</Application>
  <PresentationFormat>Předvádění na obrazovce (4:3)</PresentationFormat>
  <Paragraphs>55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1_Motiv systému Office</vt:lpstr>
      <vt:lpstr>Aerodynamika</vt:lpstr>
      <vt:lpstr>Prezentace aplikace PowerPoint</vt:lpstr>
      <vt:lpstr>Prezentace aplikace PowerPoint</vt:lpstr>
      <vt:lpstr>A T O M</vt:lpstr>
      <vt:lpstr>MODEL ATOMU</vt:lpstr>
      <vt:lpstr>JÁDRO ATOMU</vt:lpstr>
      <vt:lpstr>Atom Helia</vt:lpstr>
      <vt:lpstr>OBAL ATOMU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149</cp:revision>
  <cp:lastPrinted>1601-01-01T00:00:00Z</cp:lastPrinted>
  <dcterms:created xsi:type="dcterms:W3CDTF">2012-02-11T16:37:46Z</dcterms:created>
  <dcterms:modified xsi:type="dcterms:W3CDTF">2014-05-07T20:41:57Z</dcterms:modified>
</cp:coreProperties>
</file>