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6" r:id="rId10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927100"/>
            <a:ext cx="8991600" cy="4495800"/>
            <a:chOff x="0" y="584"/>
            <a:chExt cx="5664" cy="2832"/>
          </a:xfrm>
        </p:grpSpPr>
        <p:sp>
          <p:nvSpPr>
            <p:cNvPr id="5" name="AutoShape 3"/>
            <p:cNvSpPr>
              <a:spLocks noChangeArrowheads="1"/>
            </p:cNvSpPr>
            <p:nvPr userDrawn="1"/>
          </p:nvSpPr>
          <p:spPr bwMode="auto">
            <a:xfrm>
              <a:off x="432" y="1304"/>
              <a:ext cx="4656" cy="2112"/>
            </a:xfrm>
            <a:prstGeom prst="roundRect">
              <a:avLst>
                <a:gd name="adj" fmla="val 16667"/>
              </a:avLst>
            </a:prstGeom>
            <a:noFill/>
            <a:ln w="508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endParaRPr lang="cs-CZ" altLang="cs-CZ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blackWhite">
            <a:xfrm>
              <a:off x="144" y="584"/>
              <a:ext cx="4512" cy="624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bg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endParaRPr lang="cs-CZ" altLang="cs-CZ" sz="2400">
                <a:latin typeface="Times New Roman" pitchFamily="18" charset="0"/>
              </a:endParaRPr>
            </a:p>
          </p:txBody>
        </p:sp>
        <p:sp>
          <p:nvSpPr>
            <p:cNvPr id="7" name="AutoShape 5"/>
            <p:cNvSpPr>
              <a:spLocks noChangeArrowheads="1"/>
            </p:cNvSpPr>
            <p:nvPr userDrawn="1"/>
          </p:nvSpPr>
          <p:spPr bwMode="blackWhite">
            <a:xfrm>
              <a:off x="0" y="872"/>
              <a:ext cx="5664" cy="1152"/>
            </a:xfrm>
            <a:custGeom>
              <a:avLst/>
              <a:gdLst>
                <a:gd name="T0" fmla="*/ 0 w 4917"/>
                <a:gd name="T1" fmla="*/ 0 h 1000"/>
                <a:gd name="T2" fmla="*/ 25018 w 4917"/>
                <a:gd name="T3" fmla="*/ 0 h 1000"/>
                <a:gd name="T4" fmla="*/ 27850 w 4917"/>
                <a:gd name="T5" fmla="*/ 576 h 1000"/>
                <a:gd name="T6" fmla="*/ 25018 w 4917"/>
                <a:gd name="T7" fmla="*/ 1152 h 1000"/>
                <a:gd name="T8" fmla="*/ 0 w 4917"/>
                <a:gd name="T9" fmla="*/ 1152 h 1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917"/>
                <a:gd name="T16" fmla="*/ 0 h 1000"/>
                <a:gd name="T17" fmla="*/ 2459 w 4917"/>
                <a:gd name="T18" fmla="*/ 1000 h 1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917" h="1000">
                  <a:moveTo>
                    <a:pt x="0" y="0"/>
                  </a:moveTo>
                  <a:lnTo>
                    <a:pt x="4417" y="0"/>
                  </a:lnTo>
                  <a:cubicBezTo>
                    <a:pt x="4693" y="0"/>
                    <a:pt x="4917" y="223"/>
                    <a:pt x="4917" y="500"/>
                  </a:cubicBezTo>
                  <a:cubicBezTo>
                    <a:pt x="4917" y="776"/>
                    <a:pt x="4693" y="999"/>
                    <a:pt x="4417" y="1000"/>
                  </a:cubicBezTo>
                  <a:lnTo>
                    <a:pt x="0" y="1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8" name="Line 6"/>
            <p:cNvSpPr>
              <a:spLocks noChangeShapeType="1"/>
            </p:cNvSpPr>
            <p:nvPr userDrawn="1"/>
          </p:nvSpPr>
          <p:spPr bwMode="auto">
            <a:xfrm>
              <a:off x="0" y="1928"/>
              <a:ext cx="5232" cy="0"/>
            </a:xfrm>
            <a:prstGeom prst="line">
              <a:avLst/>
            </a:prstGeom>
            <a:noFill/>
            <a:ln w="508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0487" name="Rectangle 7"/>
          <p:cNvSpPr>
            <a:spLocks noGrp="1" noChangeArrowheads="1"/>
          </p:cNvSpPr>
          <p:nvPr>
            <p:ph type="ctrTitle"/>
          </p:nvPr>
        </p:nvSpPr>
        <p:spPr>
          <a:xfrm>
            <a:off x="228600" y="1427163"/>
            <a:ext cx="8077200" cy="1609725"/>
          </a:xfrm>
        </p:spPr>
        <p:txBody>
          <a:bodyPr/>
          <a:lstStyle>
            <a:lvl1pPr>
              <a:defRPr sz="4600"/>
            </a:lvl1pPr>
          </a:lstStyle>
          <a:p>
            <a:pPr lvl="0"/>
            <a:r>
              <a:rPr lang="cs-CZ" altLang="cs-CZ" noProof="0" smtClean="0"/>
              <a:t>Klepnutím lze upravit styl předlohy nadpisů.</a:t>
            </a:r>
          </a:p>
        </p:txBody>
      </p:sp>
      <p:sp>
        <p:nvSpPr>
          <p:cNvPr id="20488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3441700"/>
            <a:ext cx="6629400" cy="16764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cs-CZ" altLang="cs-CZ" noProof="0" smtClean="0"/>
              <a:t>Klepnutím lze upravit styl předlohy podnadpisů.</a:t>
            </a:r>
          </a:p>
        </p:txBody>
      </p:sp>
      <p:sp>
        <p:nvSpPr>
          <p:cNvPr id="9" name="Rectangle 9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71488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3163"/>
            <a:ext cx="2895600" cy="4572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71488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fld id="{B77944B4-C3BC-4D2F-8F34-F485FE6735BD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C07ACE-303E-4B1A-93EF-A30795CB360A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5C4389-FA57-4AE1-BC2F-12FDF7534E2F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3886200" cy="4419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86200" cy="4419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B5D877-53EB-45FD-9258-689751AC39DB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FFA756-F9C7-436B-A1A3-79A975630BAD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FAC571-5CB1-4321-8A05-C928138F42F4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DF793B-9791-4750-B2AE-2DDD30AD46D1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1FDEB7D-2E00-440F-9320-6D3CC56464DC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921359-8545-4B0B-B19C-729346679C7C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6A57A9-D9AD-45E8-A424-624BA4772E9D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450013" y="228600"/>
            <a:ext cx="2084387" cy="5791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95263" y="228600"/>
            <a:ext cx="6102350" cy="5791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D3A868-49D6-4827-A1C4-2E6CF20B5255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152400"/>
            <a:ext cx="8686800" cy="6096000"/>
            <a:chOff x="0" y="96"/>
            <a:chExt cx="5472" cy="3840"/>
          </a:xfrm>
        </p:grpSpPr>
        <p:sp>
          <p:nvSpPr>
            <p:cNvPr id="1032" name="AutoShape 3"/>
            <p:cNvSpPr>
              <a:spLocks noChangeArrowheads="1"/>
            </p:cNvSpPr>
            <p:nvPr/>
          </p:nvSpPr>
          <p:spPr bwMode="auto">
            <a:xfrm>
              <a:off x="240" y="336"/>
              <a:ext cx="5232" cy="3600"/>
            </a:xfrm>
            <a:prstGeom prst="roundRect">
              <a:avLst>
                <a:gd name="adj" fmla="val 13727"/>
              </a:avLst>
            </a:prstGeom>
            <a:noFill/>
            <a:ln w="508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endParaRPr lang="cs-CZ" altLang="cs-CZ" sz="2400">
                <a:latin typeface="Times New Roman" pitchFamily="18" charset="0"/>
              </a:endParaRPr>
            </a:p>
          </p:txBody>
        </p:sp>
        <p:sp>
          <p:nvSpPr>
            <p:cNvPr id="1033" name="AutoShape 4"/>
            <p:cNvSpPr>
              <a:spLocks noChangeArrowheads="1"/>
            </p:cNvSpPr>
            <p:nvPr/>
          </p:nvSpPr>
          <p:spPr bwMode="blackWhite">
            <a:xfrm>
              <a:off x="0" y="96"/>
              <a:ext cx="5376" cy="768"/>
            </a:xfrm>
            <a:custGeom>
              <a:avLst/>
              <a:gdLst>
                <a:gd name="T0" fmla="*/ 0 w 7000"/>
                <a:gd name="T1" fmla="*/ 0 h 1000"/>
                <a:gd name="T2" fmla="*/ 34944 w 7000"/>
                <a:gd name="T3" fmla="*/ 0 h 1000"/>
                <a:gd name="T4" fmla="*/ 37632 w 7000"/>
                <a:gd name="T5" fmla="*/ 384 h 1000"/>
                <a:gd name="T6" fmla="*/ 34944 w 7000"/>
                <a:gd name="T7" fmla="*/ 768 h 1000"/>
                <a:gd name="T8" fmla="*/ 0 w 7000"/>
                <a:gd name="T9" fmla="*/ 768 h 1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000"/>
                <a:gd name="T16" fmla="*/ 0 h 1000"/>
                <a:gd name="T17" fmla="*/ 3500 w 7000"/>
                <a:gd name="T18" fmla="*/ 1000 h 1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000" h="1000">
                  <a:moveTo>
                    <a:pt x="0" y="0"/>
                  </a:moveTo>
                  <a:lnTo>
                    <a:pt x="6500" y="0"/>
                  </a:lnTo>
                  <a:cubicBezTo>
                    <a:pt x="6776" y="0"/>
                    <a:pt x="7000" y="223"/>
                    <a:pt x="7000" y="500"/>
                  </a:cubicBezTo>
                  <a:cubicBezTo>
                    <a:pt x="7000" y="776"/>
                    <a:pt x="6776" y="999"/>
                    <a:pt x="6500" y="1000"/>
                  </a:cubicBezTo>
                  <a:lnTo>
                    <a:pt x="0" y="1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34" name="Line 5"/>
            <p:cNvSpPr>
              <a:spLocks noChangeShapeType="1"/>
            </p:cNvSpPr>
            <p:nvPr/>
          </p:nvSpPr>
          <p:spPr bwMode="auto">
            <a:xfrm>
              <a:off x="0" y="768"/>
              <a:ext cx="5088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1027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95263" y="228600"/>
            <a:ext cx="8015287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8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79248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9464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9465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9466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Black" pitchFamily="34" charset="0"/>
              </a:defRPr>
            </a:lvl1pPr>
          </a:lstStyle>
          <a:p>
            <a:fld id="{6D93CD3C-5086-4A8C-A50C-B84C8E60F407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l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l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260350"/>
            <a:ext cx="575310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9197" name="Group 45"/>
          <p:cNvGraphicFramePr>
            <a:graphicFrameLocks noGrp="1"/>
          </p:cNvGraphicFramePr>
          <p:nvPr/>
        </p:nvGraphicFramePr>
        <p:xfrm>
          <a:off x="1333500" y="1628775"/>
          <a:ext cx="6767513" cy="4630423"/>
        </p:xfrm>
        <a:graphic>
          <a:graphicData uri="http://schemas.openxmlformats.org/drawingml/2006/table">
            <a:tbl>
              <a:tblPr/>
              <a:tblGrid>
                <a:gridCol w="2195513"/>
                <a:gridCol w="1524000"/>
                <a:gridCol w="1524000"/>
                <a:gridCol w="1524000"/>
              </a:tblGrid>
              <a:tr h="4841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NÁZEV ŠKOLY: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Základní škola a mateřská škola Bohdalov</a:t>
                      </a:r>
                      <a:endParaRPr kumimoji="0" lang="cs-CZ" alt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41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ČÍSLO PROJEKTU: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CZ.1.07/1.4.00/21.3806</a:t>
                      </a:r>
                      <a:endParaRPr kumimoji="0" lang="cs-CZ" alt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41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ŠABLONA: 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III/2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41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VZDĚLÁVACÍ OBLAST: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Jazyk a jazyková komunikace, Český jazyk a literatura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41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ROČNÍK: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6.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2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NÁZEV MATERIÁLU: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VY_32_INOVACE_14_3Č-Přívlastek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41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AUTOR: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Mgr. Hana Kafková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111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DATUM TVORBY: 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Březen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OVĚŘENÍ: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2. dubna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ANOTACE: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Prezentace slouží k vizualizaci učiva a k zápisu do sešitu. Žáci se v ní seznamují s přívlastkem a jeho druhy. Závěrečný úkol lze vytisknout jako pracovní list.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 eaLnBrk="1" hangingPunct="1"/>
            <a:r>
              <a:rPr lang="cs-CZ" altLang="cs-CZ" sz="6600" u="sng" smtClean="0">
                <a:latin typeface="Monotype Corsiva" pitchFamily="66" charset="0"/>
              </a:rPr>
              <a:t>Přívlastek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cs-CZ" alt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altLang="cs-CZ" smtClean="0"/>
              <a:t>Přívlastek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Závisí vždy na podstatném jméně (podmětu nebo předmětu).</a:t>
            </a:r>
          </a:p>
          <a:p>
            <a:pPr eaLnBrk="1" hangingPunct="1">
              <a:buFont typeface="Wingdings" pitchFamily="2" charset="2"/>
              <a:buNone/>
            </a:pPr>
            <a:endParaRPr lang="cs-CZ" altLang="cs-CZ" smtClean="0"/>
          </a:p>
          <a:p>
            <a:pPr eaLnBrk="1" hangingPunct="1">
              <a:buFont typeface="Wingdings" pitchFamily="2" charset="2"/>
              <a:buNone/>
            </a:pPr>
            <a:endParaRPr lang="cs-CZ" altLang="cs-CZ" smtClean="0"/>
          </a:p>
          <a:p>
            <a:pPr eaLnBrk="1" hangingPunct="1"/>
            <a:r>
              <a:rPr lang="cs-CZ" altLang="cs-CZ" smtClean="0"/>
              <a:t>Ptáme se otázkami: Jaký? Jaká? Jaké?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altLang="cs-CZ" smtClean="0"/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altLang="cs-CZ" smtClean="0"/>
              <a:t>Přívlastek dělíme na:</a:t>
            </a:r>
          </a:p>
        </p:txBody>
      </p:sp>
      <p:sp>
        <p:nvSpPr>
          <p:cNvPr id="6147" name="Rectangle 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cs-CZ" altLang="cs-CZ" sz="2800" smtClean="0"/>
              <a:t>Shodný</a:t>
            </a:r>
          </a:p>
          <a:p>
            <a:pPr eaLnBrk="1" hangingPunct="1"/>
            <a:r>
              <a:rPr lang="cs-CZ" altLang="cs-CZ" sz="2800" smtClean="0"/>
              <a:t>PKS</a:t>
            </a:r>
          </a:p>
        </p:txBody>
      </p:sp>
      <p:sp>
        <p:nvSpPr>
          <p:cNvPr id="6148" name="Rectangle 5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r>
              <a:rPr lang="cs-CZ" altLang="cs-CZ" sz="2800" smtClean="0"/>
              <a:t>Neshodný</a:t>
            </a:r>
          </a:p>
          <a:p>
            <a:pPr eaLnBrk="1" hangingPunct="1"/>
            <a:r>
              <a:rPr lang="cs-CZ" altLang="cs-CZ" sz="2800" smtClean="0"/>
              <a:t>PKN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5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 eaLnBrk="1" hangingPunct="1"/>
            <a:r>
              <a:rPr lang="cs-CZ" altLang="cs-CZ" smtClean="0"/>
              <a:t>Přívlastek shodný - PKS</a:t>
            </a: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cs-CZ" altLang="cs-CZ" sz="2800" smtClean="0"/>
              <a:t>Je vždy vyjádřen přídavným jménem.</a:t>
            </a:r>
          </a:p>
          <a:p>
            <a:pPr eaLnBrk="1" hangingPunct="1"/>
            <a:r>
              <a:rPr lang="cs-CZ" altLang="cs-CZ" sz="2800" smtClean="0"/>
              <a:t>Většinou stojí před podstatným jménem.</a:t>
            </a:r>
          </a:p>
          <a:p>
            <a:pPr eaLnBrk="1" hangingPunct="1"/>
            <a:r>
              <a:rPr lang="cs-CZ" altLang="cs-CZ" sz="2800" smtClean="0"/>
              <a:t>Př. Modré auto, hodné děti.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6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66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66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/>
      <p:bldP spid="2663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Přívlastek neshodný - PKN</a:t>
            </a:r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2400" smtClean="0"/>
              <a:t>Je většinou vyjádřen podstatným jménem.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400" smtClean="0"/>
              <a:t>Většinou stojí za podst. jménem, na kterém závisí.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400" smtClean="0"/>
              <a:t>Př. Koš z proutí, lavička ze dřeva.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9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97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97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  <p:bldP spid="2970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altLang="cs-CZ" sz="1800" b="1" u="sng" smtClean="0">
                <a:solidFill>
                  <a:schemeClr val="bg1"/>
                </a:solidFill>
              </a:rPr>
              <a:t>Procvičování:</a:t>
            </a:r>
            <a:br>
              <a:rPr lang="cs-CZ" altLang="cs-CZ" sz="1800" b="1" u="sng" smtClean="0">
                <a:solidFill>
                  <a:schemeClr val="bg1"/>
                </a:solidFill>
              </a:rPr>
            </a:br>
            <a:r>
              <a:rPr lang="cs-CZ" altLang="cs-CZ" sz="1800" b="1" u="sng" smtClean="0">
                <a:solidFill>
                  <a:schemeClr val="bg1"/>
                </a:solidFill>
              </a:rPr>
              <a:t>K podstatnému jménu uprostřed vytvoř přívlastek shodný a odpovídající přívlastek neshodný</a:t>
            </a:r>
            <a:br>
              <a:rPr lang="cs-CZ" altLang="cs-CZ" sz="1800" b="1" u="sng" smtClean="0">
                <a:solidFill>
                  <a:schemeClr val="bg1"/>
                </a:solidFill>
              </a:rPr>
            </a:br>
            <a:endParaRPr lang="cs-CZ" altLang="cs-CZ" sz="1800" b="1" u="sng" smtClean="0">
              <a:solidFill>
                <a:schemeClr val="bg1"/>
              </a:solidFill>
            </a:endParaRPr>
          </a:p>
        </p:txBody>
      </p:sp>
      <p:sp>
        <p:nvSpPr>
          <p:cNvPr id="9219" name="Rectangle 132"/>
          <p:cNvSpPr>
            <a:spLocks noGrp="1" noChangeArrowheads="1"/>
          </p:cNvSpPr>
          <p:nvPr>
            <p:ph type="body" idx="1"/>
          </p:nvPr>
        </p:nvSpPr>
        <p:spPr>
          <a:xfrm>
            <a:off x="609600" y="1196975"/>
            <a:ext cx="7924800" cy="48228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altLang="cs-CZ" smtClean="0"/>
              <a:t>      </a:t>
            </a:r>
            <a:r>
              <a:rPr lang="cs-CZ" altLang="cs-CZ" sz="2400" i="1" smtClean="0"/>
              <a:t>PKS                      slovo                         PKN</a:t>
            </a:r>
          </a:p>
        </p:txBody>
      </p:sp>
      <p:graphicFrame>
        <p:nvGraphicFramePr>
          <p:cNvPr id="31888" name="Group 144"/>
          <p:cNvGraphicFramePr>
            <a:graphicFrameLocks noGrp="1"/>
          </p:cNvGraphicFramePr>
          <p:nvPr>
            <p:ph idx="4294967295"/>
          </p:nvPr>
        </p:nvGraphicFramePr>
        <p:xfrm>
          <a:off x="611188" y="1700213"/>
          <a:ext cx="7848600" cy="4321177"/>
        </p:xfrm>
        <a:graphic>
          <a:graphicData uri="http://schemas.openxmlformats.org/drawingml/2006/table">
            <a:tbl>
              <a:tblPr/>
              <a:tblGrid>
                <a:gridCol w="2451100"/>
                <a:gridCol w="2451100"/>
                <a:gridCol w="2946400"/>
              </a:tblGrid>
              <a:tr h="9572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dřevěná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lavička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15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zmrzlina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ze smetany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31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bratrův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dům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46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hladina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jezera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15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Petrův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tatínek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31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atleti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altLang="cs-CZ" sz="3600" b="1" u="sng" smtClean="0">
                <a:solidFill>
                  <a:schemeClr val="bg1"/>
                </a:solidFill>
              </a:rPr>
              <a:t>Řešení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268413"/>
            <a:ext cx="7924800" cy="4751387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altLang="cs-CZ" smtClean="0"/>
              <a:t>      </a:t>
            </a:r>
            <a:r>
              <a:rPr lang="cs-CZ" altLang="cs-CZ" sz="2400" i="1" smtClean="0"/>
              <a:t>PKS                     slovo                     PKN</a:t>
            </a:r>
          </a:p>
        </p:txBody>
      </p:sp>
      <p:graphicFrame>
        <p:nvGraphicFramePr>
          <p:cNvPr id="47142" name="Group 38"/>
          <p:cNvGraphicFramePr>
            <a:graphicFrameLocks noGrp="1"/>
          </p:cNvGraphicFramePr>
          <p:nvPr>
            <p:ph idx="4294967295"/>
          </p:nvPr>
        </p:nvGraphicFramePr>
        <p:xfrm>
          <a:off x="611188" y="1844675"/>
          <a:ext cx="7848600" cy="4176714"/>
        </p:xfrm>
        <a:graphic>
          <a:graphicData uri="http://schemas.openxmlformats.org/drawingml/2006/table">
            <a:tbl>
              <a:tblPr/>
              <a:tblGrid>
                <a:gridCol w="2451100"/>
                <a:gridCol w="2451100"/>
                <a:gridCol w="2946400"/>
              </a:tblGrid>
              <a:tr h="6365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dřevěná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lavička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Arial" panose="020B0604020202020204" pitchFamily="34" charset="0"/>
                        </a:rPr>
                        <a:t>ze dřeva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64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Arial" panose="020B0604020202020204" pitchFamily="34" charset="0"/>
                        </a:rPr>
                        <a:t>smetanová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zmrzlina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ze smetany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96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bratrův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dům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Arial" panose="020B0604020202020204" pitchFamily="34" charset="0"/>
                        </a:rPr>
                        <a:t>bratra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8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Arial" panose="020B0604020202020204" pitchFamily="34" charset="0"/>
                        </a:rPr>
                        <a:t>jezerní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hladina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jezera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8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Petrův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tatínek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Arial" panose="020B0604020202020204" pitchFamily="34" charset="0"/>
                        </a:rPr>
                        <a:t>Petra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8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Arial" panose="020B0604020202020204" pitchFamily="34" charset="0"/>
                        </a:rPr>
                        <a:t>čeští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atleti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Arial" panose="020B0604020202020204" pitchFamily="34" charset="0"/>
                        </a:rPr>
                        <a:t>z Čech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altLang="cs-CZ" smtClean="0"/>
              <a:t>Zdroje a citace: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altLang="cs-CZ" sz="2000" dirty="0" smtClean="0"/>
              <a:t>Autorem materiálu a všech jeho částí, </a:t>
            </a:r>
            <a:r>
              <a:rPr lang="cs-CZ" altLang="cs-CZ" sz="2000" dirty="0" smtClean="0"/>
              <a:t>není-li </a:t>
            </a:r>
            <a:r>
              <a:rPr lang="cs-CZ" altLang="cs-CZ" sz="2000" dirty="0" smtClean="0"/>
              <a:t>uvedeno jinak, je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altLang="cs-CZ" sz="2000" dirty="0" smtClean="0"/>
              <a:t>Mgr. Hana Kafková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blouky">
  <a:themeElements>
    <a:clrScheme name="Oblouky 1">
      <a:dk1>
        <a:srgbClr val="000000"/>
      </a:dk1>
      <a:lt1>
        <a:srgbClr val="FFFFFF"/>
      </a:lt1>
      <a:dk2>
        <a:srgbClr val="FFFFFF"/>
      </a:dk2>
      <a:lt2>
        <a:srgbClr val="669999"/>
      </a:lt2>
      <a:accent1>
        <a:srgbClr val="99CCFF"/>
      </a:accent1>
      <a:accent2>
        <a:srgbClr val="9999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8A8AE7"/>
      </a:accent6>
      <a:hlink>
        <a:srgbClr val="996666"/>
      </a:hlink>
      <a:folHlink>
        <a:srgbClr val="6666CC"/>
      </a:folHlink>
    </a:clrScheme>
    <a:fontScheme name="Oblouk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blouky 1">
        <a:dk1>
          <a:srgbClr val="000000"/>
        </a:dk1>
        <a:lt1>
          <a:srgbClr val="FFFFFF"/>
        </a:lt1>
        <a:dk2>
          <a:srgbClr val="FFFFFF"/>
        </a:dk2>
        <a:lt2>
          <a:srgbClr val="669999"/>
        </a:lt2>
        <a:accent1>
          <a:srgbClr val="99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8A8AE7"/>
        </a:accent6>
        <a:hlink>
          <a:srgbClr val="996666"/>
        </a:hlink>
        <a:folHlink>
          <a:srgbClr val="66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blouky 2">
        <a:dk1>
          <a:srgbClr val="000000"/>
        </a:dk1>
        <a:lt1>
          <a:srgbClr val="FFFFFF"/>
        </a:lt1>
        <a:dk2>
          <a:srgbClr val="FFFFFF"/>
        </a:dk2>
        <a:lt2>
          <a:srgbClr val="817F3F"/>
        </a:lt2>
        <a:accent1>
          <a:srgbClr val="FFCC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8A00"/>
        </a:accent6>
        <a:hlink>
          <a:srgbClr val="996666"/>
        </a:hlink>
        <a:folHlink>
          <a:srgbClr val="C9450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blouky 3">
        <a:dk1>
          <a:srgbClr val="CC6600"/>
        </a:dk1>
        <a:lt1>
          <a:srgbClr val="FFFFFF"/>
        </a:lt1>
        <a:dk2>
          <a:srgbClr val="800000"/>
        </a:dk2>
        <a:lt2>
          <a:srgbClr val="FFFFFF"/>
        </a:lt2>
        <a:accent1>
          <a:srgbClr val="FF6600"/>
        </a:accent1>
        <a:accent2>
          <a:srgbClr val="33CCCC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2DB9B9"/>
        </a:accent6>
        <a:hlink>
          <a:srgbClr val="99FF33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blouky 4">
        <a:dk1>
          <a:srgbClr val="993300"/>
        </a:dk1>
        <a:lt1>
          <a:srgbClr val="FFFFFF"/>
        </a:lt1>
        <a:dk2>
          <a:srgbClr val="431A01"/>
        </a:dk2>
        <a:lt2>
          <a:srgbClr val="FFFFFF"/>
        </a:lt2>
        <a:accent1>
          <a:srgbClr val="FFCC00"/>
        </a:accent1>
        <a:accent2>
          <a:srgbClr val="FF9966"/>
        </a:accent2>
        <a:accent3>
          <a:srgbClr val="B0ABAA"/>
        </a:accent3>
        <a:accent4>
          <a:srgbClr val="DADADA"/>
        </a:accent4>
        <a:accent5>
          <a:srgbClr val="FFE2AA"/>
        </a:accent5>
        <a:accent6>
          <a:srgbClr val="E78A5C"/>
        </a:accent6>
        <a:hlink>
          <a:srgbClr val="FF66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blouky 5">
        <a:dk1>
          <a:srgbClr val="75878B"/>
        </a:dk1>
        <a:lt1>
          <a:srgbClr val="FFFFFF"/>
        </a:lt1>
        <a:dk2>
          <a:srgbClr val="260000"/>
        </a:dk2>
        <a:lt2>
          <a:srgbClr val="FFFFFF"/>
        </a:lt2>
        <a:accent1>
          <a:srgbClr val="0099CC"/>
        </a:accent1>
        <a:accent2>
          <a:srgbClr val="FF3300"/>
        </a:accent2>
        <a:accent3>
          <a:srgbClr val="ACAAAA"/>
        </a:accent3>
        <a:accent4>
          <a:srgbClr val="DADADA"/>
        </a:accent4>
        <a:accent5>
          <a:srgbClr val="AACAE2"/>
        </a:accent5>
        <a:accent6>
          <a:srgbClr val="E72D00"/>
        </a:accent6>
        <a:hlink>
          <a:srgbClr val="FFCC00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blouky 6">
        <a:dk1>
          <a:srgbClr val="666699"/>
        </a:dk1>
        <a:lt1>
          <a:srgbClr val="FFFFFF"/>
        </a:lt1>
        <a:dk2>
          <a:srgbClr val="000000"/>
        </a:dk2>
        <a:lt2>
          <a:srgbClr val="FFFFFF"/>
        </a:lt2>
        <a:accent1>
          <a:srgbClr val="9966FF"/>
        </a:accent1>
        <a:accent2>
          <a:srgbClr val="99CCFF"/>
        </a:accent2>
        <a:accent3>
          <a:srgbClr val="AAAAAA"/>
        </a:accent3>
        <a:accent4>
          <a:srgbClr val="DADADA"/>
        </a:accent4>
        <a:accent5>
          <a:srgbClr val="CAB8FF"/>
        </a:accent5>
        <a:accent6>
          <a:srgbClr val="8AB9E7"/>
        </a:accent6>
        <a:hlink>
          <a:srgbClr val="FFFFCC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blouky 7">
        <a:dk1>
          <a:srgbClr val="666699"/>
        </a:dk1>
        <a:lt1>
          <a:srgbClr val="FFFFFF"/>
        </a:lt1>
        <a:dk2>
          <a:srgbClr val="2A2A40"/>
        </a:dk2>
        <a:lt2>
          <a:srgbClr val="FFFFFF"/>
        </a:lt2>
        <a:accent1>
          <a:srgbClr val="006699"/>
        </a:accent1>
        <a:accent2>
          <a:srgbClr val="CC9900"/>
        </a:accent2>
        <a:accent3>
          <a:srgbClr val="ACACAF"/>
        </a:accent3>
        <a:accent4>
          <a:srgbClr val="DADADA"/>
        </a:accent4>
        <a:accent5>
          <a:srgbClr val="AAB8CA"/>
        </a:accent5>
        <a:accent6>
          <a:srgbClr val="B98A00"/>
        </a:accent6>
        <a:hlink>
          <a:srgbClr val="CC6600"/>
        </a:hlink>
        <a:folHlink>
          <a:srgbClr val="6C94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blouky 8">
        <a:dk1>
          <a:srgbClr val="BECBD8"/>
        </a:dk1>
        <a:lt1>
          <a:srgbClr val="FFFFFF"/>
        </a:lt1>
        <a:dk2>
          <a:srgbClr val="2B335B"/>
        </a:dk2>
        <a:lt2>
          <a:srgbClr val="FFFFFF"/>
        </a:lt2>
        <a:accent1>
          <a:srgbClr val="0099CC"/>
        </a:accent1>
        <a:accent2>
          <a:srgbClr val="B5DBE3"/>
        </a:accent2>
        <a:accent3>
          <a:srgbClr val="ACADB5"/>
        </a:accent3>
        <a:accent4>
          <a:srgbClr val="DADADA"/>
        </a:accent4>
        <a:accent5>
          <a:srgbClr val="AACAE2"/>
        </a:accent5>
        <a:accent6>
          <a:srgbClr val="A4C6CE"/>
        </a:accent6>
        <a:hlink>
          <a:srgbClr val="FFCC00"/>
        </a:hlink>
        <a:folHlink>
          <a:srgbClr val="58648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blouky 9">
        <a:dk1>
          <a:srgbClr val="3333FF"/>
        </a:dk1>
        <a:lt1>
          <a:srgbClr val="FFFFFF"/>
        </a:lt1>
        <a:dk2>
          <a:srgbClr val="000099"/>
        </a:dk2>
        <a:lt2>
          <a:srgbClr val="FFFFFF"/>
        </a:lt2>
        <a:accent1>
          <a:srgbClr val="339966"/>
        </a:accent1>
        <a:accent2>
          <a:srgbClr val="9999FF"/>
        </a:accent2>
        <a:accent3>
          <a:srgbClr val="AAAACA"/>
        </a:accent3>
        <a:accent4>
          <a:srgbClr val="DADADA"/>
        </a:accent4>
        <a:accent5>
          <a:srgbClr val="ADCAB8"/>
        </a:accent5>
        <a:accent6>
          <a:srgbClr val="8A8AE7"/>
        </a:accent6>
        <a:hlink>
          <a:srgbClr val="FFFF99"/>
        </a:hlink>
        <a:folHlink>
          <a:srgbClr val="17A0D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blouky 10">
        <a:dk1>
          <a:srgbClr val="808000"/>
        </a:dk1>
        <a:lt1>
          <a:srgbClr val="FFFFFF"/>
        </a:lt1>
        <a:dk2>
          <a:srgbClr val="354418"/>
        </a:dk2>
        <a:lt2>
          <a:srgbClr val="FFFFFF"/>
        </a:lt2>
        <a:accent1>
          <a:srgbClr val="60897C"/>
        </a:accent1>
        <a:accent2>
          <a:srgbClr val="99CC00"/>
        </a:accent2>
        <a:accent3>
          <a:srgbClr val="AEB0AB"/>
        </a:accent3>
        <a:accent4>
          <a:srgbClr val="DADADA"/>
        </a:accent4>
        <a:accent5>
          <a:srgbClr val="B6C4BF"/>
        </a:accent5>
        <a:accent6>
          <a:srgbClr val="8AB900"/>
        </a:accent6>
        <a:hlink>
          <a:srgbClr val="CCCC00"/>
        </a:hlink>
        <a:folHlink>
          <a:srgbClr val="66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Radial</Template>
  <TotalTime>58</TotalTime>
  <Words>236</Words>
  <Application>Microsoft Office PowerPoint</Application>
  <PresentationFormat>Předvádění na obrazovce (4:3)</PresentationFormat>
  <Paragraphs>76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6" baseType="lpstr">
      <vt:lpstr>Arial</vt:lpstr>
      <vt:lpstr>Wingdings</vt:lpstr>
      <vt:lpstr>Calibri</vt:lpstr>
      <vt:lpstr>Times New Roman</vt:lpstr>
      <vt:lpstr>Arial Black</vt:lpstr>
      <vt:lpstr>Monotype Corsiva</vt:lpstr>
      <vt:lpstr>Oblouky</vt:lpstr>
      <vt:lpstr>Snímek 1</vt:lpstr>
      <vt:lpstr>Přívlastek</vt:lpstr>
      <vt:lpstr>Přívlastek</vt:lpstr>
      <vt:lpstr>Přívlastek dělíme na:</vt:lpstr>
      <vt:lpstr>Přívlastek shodný - PKS</vt:lpstr>
      <vt:lpstr>Přívlastek neshodný - PKN</vt:lpstr>
      <vt:lpstr>Procvičování: K podstatnému jménu uprostřed vytvoř přívlastek shodný a odpovídající přívlastek neshodný </vt:lpstr>
      <vt:lpstr>Řešení</vt:lpstr>
      <vt:lpstr>Zdroje a citace: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Přívlastek</dc:title>
  <dc:creator>Hana Kafkova</dc:creator>
  <cp:lastModifiedBy>Dum</cp:lastModifiedBy>
  <cp:revision>7</cp:revision>
  <dcterms:created xsi:type="dcterms:W3CDTF">2013-06-01T17:50:40Z</dcterms:created>
  <dcterms:modified xsi:type="dcterms:W3CDTF">2014-05-08T16:13:09Z</dcterms:modified>
</cp:coreProperties>
</file>