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7" r:id="rId3"/>
    <p:sldId id="263" r:id="rId4"/>
    <p:sldId id="259" r:id="rId5"/>
    <p:sldId id="264" r:id="rId6"/>
    <p:sldId id="261" r:id="rId7"/>
    <p:sldId id="256" r:id="rId8"/>
    <p:sldId id="266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5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9114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Jihomoravský kraj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643063"/>
            <a:ext cx="6480720" cy="4018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685800" y="0"/>
            <a:ext cx="7772400" cy="1643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Jihomoravský kraj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920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leží Česká republika v Evropě?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07431"/>
            <a:ext cx="7942518" cy="5332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756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3088"/>
            <a:ext cx="7620000" cy="571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ipka dolů 1"/>
          <p:cNvSpPr/>
          <p:nvPr/>
        </p:nvSpPr>
        <p:spPr>
          <a:xfrm>
            <a:off x="3882075" y="3135086"/>
            <a:ext cx="484632" cy="978408"/>
          </a:xfrm>
          <a:prstGeom prst="down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458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leží Jihomoravský kraj v ČR?</a:t>
            </a:r>
            <a:endParaRPr lang="cs-CZ" dirty="0"/>
          </a:p>
        </p:txBody>
      </p:sp>
      <p:pic>
        <p:nvPicPr>
          <p:cNvPr id="1026" name="Picture 2" descr="C:\Users\OEM\Pictures\mapa-cr-slepa-kraje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85295"/>
            <a:ext cx="7905750" cy="4630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639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zemepis.com/images/mapycr/krajec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568" y="858321"/>
            <a:ext cx="7162800" cy="4772025"/>
          </a:xfrm>
          <a:prstGeom prst="rect">
            <a:avLst/>
          </a:prstGeom>
          <a:noFill/>
        </p:spPr>
      </p:pic>
      <p:sp>
        <p:nvSpPr>
          <p:cNvPr id="3" name="TextovéPole 4"/>
          <p:cNvSpPr txBox="1"/>
          <p:nvPr/>
        </p:nvSpPr>
        <p:spPr>
          <a:xfrm>
            <a:off x="3602022" y="302119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83968" y="6237312"/>
            <a:ext cx="1939955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100" dirty="0"/>
              <a:t>© Zeměpis.com 2002 - 2011 | </a:t>
            </a:r>
          </a:p>
          <a:p>
            <a:endParaRPr lang="cs-CZ" sz="1000" dirty="0"/>
          </a:p>
        </p:txBody>
      </p:sp>
      <p:sp>
        <p:nvSpPr>
          <p:cNvPr id="4" name="Šipka dolů 3"/>
          <p:cNvSpPr/>
          <p:nvPr/>
        </p:nvSpPr>
        <p:spPr>
          <a:xfrm>
            <a:off x="5253945" y="3344361"/>
            <a:ext cx="484632" cy="97840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033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700" b="1" dirty="0"/>
              <a:t>Jihomoravský kraj</a:t>
            </a:r>
            <a:r>
              <a:rPr lang="cs-CZ" sz="2700" dirty="0"/>
              <a:t/>
            </a:r>
            <a:br>
              <a:rPr lang="cs-CZ" sz="2700" dirty="0"/>
            </a:br>
            <a:r>
              <a:rPr lang="cs-CZ" sz="2400" dirty="0"/>
              <a:t> </a:t>
            </a:r>
            <a:br>
              <a:rPr lang="cs-CZ" sz="2400" dirty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b="1" dirty="0"/>
              <a:t>Jihomoravský kraj</a:t>
            </a:r>
            <a:r>
              <a:rPr lang="cs-CZ" sz="2000" dirty="0"/>
              <a:t> </a:t>
            </a:r>
            <a:r>
              <a:rPr lang="cs-CZ" sz="2000" dirty="0" smtClean="0"/>
              <a:t>zaujímá </a:t>
            </a:r>
            <a:r>
              <a:rPr lang="cs-CZ" sz="2000" dirty="0"/>
              <a:t>jižní a část střední </a:t>
            </a:r>
            <a:r>
              <a:rPr lang="cs-CZ" sz="2000" dirty="0" smtClean="0"/>
              <a:t>Moravy; </a:t>
            </a:r>
            <a:r>
              <a:rPr lang="cs-CZ" sz="2000" dirty="0"/>
              <a:t>výjimkou je osada </a:t>
            </a:r>
            <a:r>
              <a:rPr lang="cs-CZ" sz="2000" dirty="0" smtClean="0"/>
              <a:t>Jobova Lhota </a:t>
            </a:r>
            <a:r>
              <a:rPr lang="cs-CZ" sz="2000" dirty="0"/>
              <a:t>(dnes součást obce </a:t>
            </a:r>
            <a:r>
              <a:rPr lang="cs-CZ" sz="2000" dirty="0" smtClean="0"/>
              <a:t>Kněževes), která </a:t>
            </a:r>
            <a:r>
              <a:rPr lang="cs-CZ" sz="2000" dirty="0"/>
              <a:t>tvoří historickou součást </a:t>
            </a:r>
            <a:r>
              <a:rPr lang="cs-CZ" sz="2000" dirty="0" smtClean="0"/>
              <a:t>Čech, </a:t>
            </a:r>
            <a:r>
              <a:rPr lang="cs-CZ" sz="2000" dirty="0"/>
              <a:t>respektive i území </a:t>
            </a:r>
            <a:r>
              <a:rPr lang="cs-CZ" sz="2000" dirty="0" err="1"/>
              <a:t>Valticka</a:t>
            </a:r>
            <a:r>
              <a:rPr lang="cs-CZ" sz="2000" dirty="0"/>
              <a:t> a tzv. Dyjský trojúhelník (do roku </a:t>
            </a:r>
            <a:r>
              <a:rPr lang="cs-CZ" sz="2000" dirty="0" smtClean="0"/>
              <a:t>1920 </a:t>
            </a:r>
            <a:r>
              <a:rPr lang="cs-CZ" sz="2000" dirty="0"/>
              <a:t>součásti </a:t>
            </a:r>
            <a:r>
              <a:rPr lang="cs-CZ" sz="2000" dirty="0" smtClean="0"/>
              <a:t>Dolního Rakouska).</a:t>
            </a:r>
            <a:endParaRPr lang="cs-CZ" sz="2000" dirty="0"/>
          </a:p>
          <a:p>
            <a:r>
              <a:rPr lang="cs-CZ" sz="2000" dirty="0"/>
              <a:t>Sídelním městem kraje je </a:t>
            </a:r>
            <a:r>
              <a:rPr lang="cs-CZ" sz="2000" dirty="0" smtClean="0"/>
              <a:t>statutární město Brno. </a:t>
            </a:r>
            <a:r>
              <a:rPr lang="cs-CZ" sz="2000" dirty="0"/>
              <a:t>To je druhým největším městem v </a:t>
            </a:r>
            <a:r>
              <a:rPr lang="cs-CZ" sz="2000" dirty="0" smtClean="0"/>
              <a:t>Česku a </a:t>
            </a:r>
            <a:r>
              <a:rPr lang="cs-CZ" sz="2000" dirty="0"/>
              <a:t>jeho význam přesahuje hranice kraje - je např. sídlem </a:t>
            </a:r>
            <a:r>
              <a:rPr lang="cs-CZ" sz="2000" dirty="0" smtClean="0"/>
              <a:t>Ústavního soudu.</a:t>
            </a:r>
            <a:endParaRPr lang="cs-CZ" sz="2000" dirty="0"/>
          </a:p>
          <a:p>
            <a:r>
              <a:rPr lang="cs-CZ" sz="2000" dirty="0"/>
              <a:t>Zatímco západ a severozápad kraje pokrývají výběžky </a:t>
            </a:r>
            <a:r>
              <a:rPr lang="cs-CZ" sz="2000" dirty="0" smtClean="0"/>
              <a:t>Českomoravské vrchoviny, </a:t>
            </a:r>
            <a:r>
              <a:rPr lang="cs-CZ" sz="2000" dirty="0"/>
              <a:t>např. </a:t>
            </a:r>
            <a:r>
              <a:rPr lang="cs-CZ" sz="2000" dirty="0" smtClean="0"/>
              <a:t>Drahanská vrchovina s</a:t>
            </a:r>
            <a:r>
              <a:rPr lang="cs-CZ" sz="2000" dirty="0"/>
              <a:t> </a:t>
            </a:r>
            <a:r>
              <a:rPr lang="cs-CZ" sz="2000" dirty="0" smtClean="0"/>
              <a:t>Moravským krasem, do </a:t>
            </a:r>
            <a:r>
              <a:rPr lang="cs-CZ" sz="2000" dirty="0"/>
              <a:t>východní části už zasahují ze Slovenska </a:t>
            </a:r>
            <a:r>
              <a:rPr lang="cs-CZ" sz="2000" dirty="0" smtClean="0"/>
              <a:t>Karpaty. </a:t>
            </a:r>
            <a:r>
              <a:rPr lang="cs-CZ" sz="2000" dirty="0"/>
              <a:t>Ty jsou od západních vrchovin odděleny </a:t>
            </a:r>
            <a:r>
              <a:rPr lang="cs-CZ" sz="2000" dirty="0" smtClean="0"/>
              <a:t>Dolnomoravským úvalem. V kraji je i část Bílých Karpat.</a:t>
            </a:r>
          </a:p>
          <a:p>
            <a:r>
              <a:rPr lang="cs-CZ" sz="2000" dirty="0"/>
              <a:t>Celý kraj náleží k úmoří Černého moře a k povodí Dunaje, do kterého vody z kraje odvádí řeka Morava. V nížině u česko-slovensko-rakouského trojmezí se k ní přidávají i další důležité řeky regionu: Dyje, Svratka a její přítok Svitava.</a:t>
            </a:r>
          </a:p>
          <a:p>
            <a:endParaRPr lang="cs-CZ" sz="20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762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1776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txBody>
          <a:bodyPr>
            <a:no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000" dirty="0"/>
              <a:t>V Jihomoravském kraji je řada chráněných přírodních území (chráněných krajinných oblastí): Bílé Karpaty, Moravský kras se známou jeskyní a propastí Macochou, Pálava a zejména Národní park Podyjí</a:t>
            </a:r>
            <a:br>
              <a:rPr lang="cs-CZ" sz="2000" dirty="0"/>
            </a:b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56584"/>
          </a:xfrm>
        </p:spPr>
        <p:txBody>
          <a:bodyPr>
            <a:normAutofit fontScale="25000" lnSpcReduction="20000"/>
          </a:bodyPr>
          <a:lstStyle/>
          <a:p>
            <a:endParaRPr lang="cs-CZ" sz="2000" dirty="0" smtClean="0"/>
          </a:p>
          <a:p>
            <a:r>
              <a:rPr lang="cs-CZ" sz="8000" dirty="0" smtClean="0"/>
              <a:t>Přes </a:t>
            </a:r>
            <a:r>
              <a:rPr lang="cs-CZ" sz="8000" dirty="0"/>
              <a:t>60 % plochy kraje tvoří zemědělská půda, z níž 84 % připadá na půdu ornou. Je zde centrum českého vinařství i ovocnářství; přes 96 % všech vinic v Česku leží právě na Jižní </a:t>
            </a:r>
            <a:r>
              <a:rPr lang="cs-CZ" sz="8000" dirty="0" smtClean="0"/>
              <a:t>Moravě.</a:t>
            </a:r>
            <a:endParaRPr lang="cs-CZ" sz="8000" dirty="0"/>
          </a:p>
          <a:p>
            <a:r>
              <a:rPr lang="cs-CZ" sz="8000" dirty="0" smtClean="0"/>
              <a:t>V kraji převládá strojírenský a potravinářský průmysl.</a:t>
            </a:r>
            <a:endParaRPr lang="cs-CZ" sz="8000" dirty="0"/>
          </a:p>
          <a:p>
            <a:r>
              <a:rPr lang="cs-CZ" sz="8000" dirty="0" smtClean="0"/>
              <a:t>Brno </a:t>
            </a:r>
            <a:r>
              <a:rPr lang="cs-CZ" sz="8000" dirty="0"/>
              <a:t>je důležitým železničním i silničním uzlem. </a:t>
            </a:r>
            <a:r>
              <a:rPr lang="cs-CZ" sz="8000" dirty="0" smtClean="0"/>
              <a:t> Je </a:t>
            </a:r>
            <a:r>
              <a:rPr lang="cs-CZ" sz="8000" dirty="0"/>
              <a:t>napojeno na Prahu, Olomouc </a:t>
            </a:r>
            <a:r>
              <a:rPr lang="cs-CZ" sz="8000" dirty="0" smtClean="0"/>
              <a:t>, </a:t>
            </a:r>
            <a:r>
              <a:rPr lang="cs-CZ" sz="8000" dirty="0"/>
              <a:t>slovenskou </a:t>
            </a:r>
            <a:r>
              <a:rPr lang="cs-CZ" sz="8000" dirty="0" smtClean="0"/>
              <a:t>Bratislavu i nedalekou rakouskou </a:t>
            </a:r>
            <a:r>
              <a:rPr lang="cs-CZ" sz="8000" dirty="0"/>
              <a:t>Vídně.  </a:t>
            </a:r>
            <a:r>
              <a:rPr lang="cs-CZ" sz="8000" dirty="0" smtClean="0"/>
              <a:t>Nachází </a:t>
            </a:r>
            <a:r>
              <a:rPr lang="cs-CZ" sz="8000" dirty="0"/>
              <a:t>se zde i mezinárodní </a:t>
            </a:r>
            <a:r>
              <a:rPr lang="cs-CZ" sz="8000" dirty="0" smtClean="0"/>
              <a:t>letiště. </a:t>
            </a:r>
          </a:p>
          <a:p>
            <a:r>
              <a:rPr lang="cs-CZ" sz="8000" dirty="0" smtClean="0"/>
              <a:t>Je významným kulturním a administrativním centrem, střediskem vysokoškolským i vědeckým. Pořádají se zde veletrhy i výstavní trhy.   </a:t>
            </a:r>
            <a:endParaRPr lang="cs-CZ" sz="8000" dirty="0"/>
          </a:p>
          <a:p>
            <a:r>
              <a:rPr lang="cs-CZ" sz="8000" dirty="0" smtClean="0"/>
              <a:t>Památky </a:t>
            </a:r>
            <a:r>
              <a:rPr lang="cs-CZ" sz="8000" dirty="0"/>
              <a:t>: Hrad a pevnost Špilberk v Brně, hrad Bítov, zámek Vranov nad Dyjí, Vila </a:t>
            </a:r>
            <a:r>
              <a:rPr lang="cs-CZ" sz="8000" dirty="0" err="1" smtClean="0"/>
              <a:t>Tugendhat</a:t>
            </a:r>
            <a:r>
              <a:rPr lang="cs-CZ" sz="8000" dirty="0" smtClean="0"/>
              <a:t> Brno</a:t>
            </a:r>
            <a:r>
              <a:rPr lang="cs-CZ" sz="8000" dirty="0"/>
              <a:t>, Lednicko - valtický </a:t>
            </a:r>
            <a:r>
              <a:rPr lang="cs-CZ" sz="8000" dirty="0" smtClean="0"/>
              <a:t>areál.            Slavkov </a:t>
            </a:r>
            <a:endParaRPr lang="cs-CZ" sz="8000" dirty="0"/>
          </a:p>
          <a:p>
            <a:endParaRPr lang="cs-CZ" sz="8000" dirty="0"/>
          </a:p>
          <a:p>
            <a:endParaRPr lang="cs-CZ" sz="4200" dirty="0"/>
          </a:p>
          <a:p>
            <a:endParaRPr lang="cs-CZ" sz="42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8000" dirty="0" smtClean="0"/>
              <a:t>        Pernštejn                               </a:t>
            </a:r>
            <a:r>
              <a:rPr lang="cs-CZ" sz="8000" dirty="0"/>
              <a:t>Lednice</a:t>
            </a:r>
          </a:p>
          <a:p>
            <a:endParaRPr lang="cs-CZ" sz="8000" dirty="0" smtClean="0"/>
          </a:p>
          <a:p>
            <a:endParaRPr lang="cs-CZ" sz="8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5000" dirty="0" smtClean="0"/>
          </a:p>
        </p:txBody>
      </p:sp>
      <p:pic>
        <p:nvPicPr>
          <p:cNvPr id="1026" name="Picture 2" descr="C:\Users\OEM\Pictures\ledni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5" y="4253086"/>
            <a:ext cx="2217397" cy="1552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253086"/>
            <a:ext cx="2356019" cy="1869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OEM\Pictures\pernstej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4253086"/>
            <a:ext cx="2217397" cy="1552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904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600" dirty="0" smtClean="0"/>
              <a:t>Použité zdroje:</a:t>
            </a: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/>
              <a:t>http://www.mapy-stiefel.cz</a:t>
            </a:r>
          </a:p>
          <a:p>
            <a:r>
              <a:rPr lang="cs-CZ" sz="1600" dirty="0"/>
              <a:t>                       zemepis.com</a:t>
            </a:r>
          </a:p>
          <a:p>
            <a:r>
              <a:rPr lang="cs-CZ" sz="1600" dirty="0"/>
              <a:t>                       tema.novinky.cz</a:t>
            </a:r>
          </a:p>
          <a:p>
            <a:r>
              <a:rPr lang="cs-CZ" sz="1600" dirty="0"/>
              <a:t>                       wikipedia.org                </a:t>
            </a:r>
          </a:p>
          <a:p>
            <a:r>
              <a:rPr lang="cs-CZ" sz="1600" dirty="0"/>
              <a:t>                       </a:t>
            </a:r>
            <a:r>
              <a:rPr lang="cs-CZ" sz="1600" dirty="0" smtClean="0"/>
              <a:t>kr-jihomoravsky.cz</a:t>
            </a:r>
            <a:endParaRPr lang="cs-CZ" sz="1600" dirty="0"/>
          </a:p>
          <a:p>
            <a:r>
              <a:rPr lang="cs-CZ" sz="1600" dirty="0"/>
              <a:t>                       </a:t>
            </a:r>
            <a:r>
              <a:rPr lang="cs-CZ" sz="1600" dirty="0" smtClean="0"/>
              <a:t>jizni-morava.cz </a:t>
            </a:r>
            <a:endParaRPr lang="cs-CZ" sz="1600" dirty="0"/>
          </a:p>
          <a:p>
            <a:endParaRPr lang="cs-CZ" sz="1600" dirty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88053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102</Words>
  <Application>Microsoft Office PowerPoint</Application>
  <PresentationFormat>Předvádění na obrazovce (4:3)</PresentationFormat>
  <Paragraphs>47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Jihomoravský kraj</vt:lpstr>
      <vt:lpstr>Kde leží Česká republika v Evropě?</vt:lpstr>
      <vt:lpstr>Prezentace aplikace PowerPoint</vt:lpstr>
      <vt:lpstr>Kde leží Jihomoravský kraj v ČR?</vt:lpstr>
      <vt:lpstr>Prezentace aplikace PowerPoint</vt:lpstr>
      <vt:lpstr>Jihomoravský kraj   </vt:lpstr>
      <vt:lpstr>V Jihomoravském kraji je řada chráněných přírodních území (chráněných krajinných oblastí): Bílé Karpaty, Moravský kras se známou jeskyní a propastí Macochou, Pálava a zejména Národní park Podyjí 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29</cp:revision>
  <dcterms:created xsi:type="dcterms:W3CDTF">2011-09-07T10:28:19Z</dcterms:created>
  <dcterms:modified xsi:type="dcterms:W3CDTF">2011-09-13T18:51:49Z</dcterms:modified>
</cp:coreProperties>
</file>