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2"/>
  </p:notes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>
    <p:kiosk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F46433EE-3998-43A0-A9F4-A80FD5364B22}" type="datetimeFigureOut">
              <a:rPr lang="cs-CZ"/>
              <a:pPr>
                <a:defRPr/>
              </a:pPr>
              <a:t>9.5.2014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F2849C16-0CCE-4B7C-B699-E7B2B72B56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218424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CC1D889-6742-4437-B902-1E240174203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DE5F34-C444-464D-B8C3-4596C894724C}" type="datetimeFigureOut">
              <a:rPr lang="cs-CZ"/>
              <a:pPr>
                <a:defRPr/>
              </a:pPr>
              <a:t>9.5.2014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6B228AA4-63E0-4F1D-BFAE-19CBEAFC2E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9D215B-7707-49DF-8C62-5ACB10687B9D}" type="datetimeFigureOut">
              <a:rPr lang="cs-CZ"/>
              <a:pPr>
                <a:defRPr/>
              </a:pPr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0D8D78-B8DC-4123-9C53-65E13AB04E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A59FE2-41BF-4439-AC8C-85279AD544E0}" type="datetimeFigureOut">
              <a:rPr lang="cs-CZ"/>
              <a:pPr>
                <a:defRPr/>
              </a:pPr>
              <a:t>9.5.2014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C3E93B6-E1F5-4C2D-B243-4E7977C270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744420-B348-43BB-8FE0-A3D408394C3C}" type="datetimeFigureOut">
              <a:rPr lang="cs-CZ"/>
              <a:pPr>
                <a:defRPr/>
              </a:pPr>
              <a:t>9.5.2014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B290C4-757E-4BD3-9627-AD8A93BCED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6" name="Ovál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vál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ED9F1-065D-4EFD-92C0-01A8B2794D22}" type="datetimeFigureOut">
              <a:rPr lang="cs-CZ"/>
              <a:pPr>
                <a:defRPr/>
              </a:pPr>
              <a:t>9.5.2014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4F2CD01D-1AFD-4681-BE01-2AF8705B70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F46B7-3CD3-4353-B569-F267849F6E77}" type="datetimeFigureOut">
              <a:rPr lang="cs-CZ"/>
              <a:pPr>
                <a:defRPr/>
              </a:pPr>
              <a:t>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7DF72F-42A1-4D9E-A307-74CDEB933B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BCB05-3C0A-4D9E-945B-DE0D72CF9A8B}" type="datetimeFigureOut">
              <a:rPr lang="cs-CZ"/>
              <a:pPr>
                <a:defRPr/>
              </a:pPr>
              <a:t>9.5.2014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41E7FCD-74D7-41CC-835A-19685A002C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45B1026-7F45-4BAF-9241-F1BFB46BD6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DDAC4-6BDB-4065-A73C-D092E4111840}" type="datetimeFigureOut">
              <a:rPr lang="cs-CZ"/>
              <a:pPr>
                <a:defRPr/>
              </a:pPr>
              <a:t>9.5.2014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3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C95030-5596-429B-81AC-68645E05A1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C3DC66-278F-445F-BAD8-B6A9B00F2319}" type="datetimeFigureOut">
              <a:rPr lang="cs-CZ"/>
              <a:pPr>
                <a:defRPr/>
              </a:pPr>
              <a:t>9.5.2014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93F6CC-E527-4CFE-B3DF-CE0C53195EC2}" type="datetimeFigureOut">
              <a:rPr lang="cs-CZ"/>
              <a:pPr>
                <a:defRPr/>
              </a:pPr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8DEE41-6DA6-42F8-95A4-13B9BD90D5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ál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01C90F-11B4-465F-B7BC-CBD5A9CAB8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F967B3-05CC-48AA-A16B-F118A52F05EE}" type="datetimeFigureOut">
              <a:rPr lang="cs-CZ"/>
              <a:pPr>
                <a:defRPr/>
              </a:pPr>
              <a:t>9.5.2014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01146B04-F7F9-45DB-975A-9701CAB6D27B}" type="datetimeFigureOut">
              <a:rPr lang="cs-CZ"/>
              <a:pPr>
                <a:defRPr/>
              </a:pPr>
              <a:t>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479BC6C-0EA0-4007-9277-7FD1823717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77" r:id="rId10"/>
    <p:sldLayoutId id="2147483778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d%C3%ADk" TargetMode="External"/><Relationship Id="rId3" Type="http://schemas.openxmlformats.org/officeDocument/2006/relationships/hyperlink" Target="http://cs.wikipedia.org/wiki/Magnetit" TargetMode="External"/><Relationship Id="rId7" Type="http://schemas.openxmlformats.org/officeDocument/2006/relationships/hyperlink" Target="http://cs.wikipedia.org/wiki/Zelen%C3%A1_skalice" TargetMode="External"/><Relationship Id="rId2" Type="http://schemas.openxmlformats.org/officeDocument/2006/relationships/hyperlink" Target="http://cs.wikipedia.org/wiki/Hemati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t%C5%99%C3%ADbro" TargetMode="External"/><Relationship Id="rId5" Type="http://schemas.openxmlformats.org/officeDocument/2006/relationships/hyperlink" Target="http://cs.wikipedia.org/wiki/Zlato" TargetMode="External"/><Relationship Id="rId10" Type="http://schemas.openxmlformats.org/officeDocument/2006/relationships/hyperlink" Target="http://cs.wikipedia.org/wiki/Drasl%C3%ADk" TargetMode="External"/><Relationship Id="rId4" Type="http://schemas.openxmlformats.org/officeDocument/2006/relationships/hyperlink" Target="http://cs.wikipedia.org/wiki/%C5%BDelezo" TargetMode="External"/><Relationship Id="rId9" Type="http://schemas.openxmlformats.org/officeDocument/2006/relationships/hyperlink" Target="http://cs.wikipedia.org/wiki/Alkalick%C3%A9_kovy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sp>
        <p:nvSpPr>
          <p:cNvPr id="14338" name="Nadpis 1"/>
          <p:cNvSpPr>
            <a:spLocks noGrp="1"/>
          </p:cNvSpPr>
          <p:nvPr>
            <p:ph type="ctrTitle"/>
          </p:nvPr>
        </p:nvSpPr>
        <p:spPr>
          <a:xfrm>
            <a:off x="900113" y="188640"/>
            <a:ext cx="7772400" cy="6007373"/>
          </a:xfrm>
        </p:spPr>
        <p:txBody>
          <a:bodyPr/>
          <a:lstStyle/>
          <a:p>
            <a:pPr algn="l"/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školy:  Základní škola a Mateřská škola Kladno, Norská 2633</a:t>
            </a:r>
            <a:b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 Mgr. Kateřina Wernerová</a:t>
            </a:r>
            <a:b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materiálu: VY_52_INOVACE_Ch.8.We.02_Kovy_priklady_vlastnosti_vyuziti</a:t>
            </a:r>
            <a:b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Datum: 26. 10. 2012</a:t>
            </a:r>
            <a:b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Ročník: osmý</a:t>
            </a:r>
            <a:b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oblast: Člověk a příroda</a:t>
            </a:r>
            <a:b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obor: Chemie</a:t>
            </a: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Název: Kovy - prezentace    </a:t>
            </a:r>
            <a:b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operačního programu: CZ.1.07/1.4.00/21.3489</a:t>
            </a:r>
            <a:b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projektu: UČÍME SE S RADOSTÍ</a:t>
            </a:r>
            <a:b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Anotace:</a:t>
            </a:r>
            <a:b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k výkladové části tématu kovy, přehledně seznamuje s příklady důležitých kovů, jejich fyzikálními a chemickými vlastnostmi a využitím. Je 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vhodná k 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seznámení s učivem nebo jako podklad k zápisu učiva</a:t>
            </a:r>
            <a:b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1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9" y="188641"/>
            <a:ext cx="5256583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3078"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>
              <a:solidFill>
                <a:srgbClr val="7B9899"/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16387" name="Obdélník 3"/>
          <p:cNvSpPr>
            <a:spLocks noChangeArrowheads="1"/>
          </p:cNvSpPr>
          <p:nvPr/>
        </p:nvSpPr>
        <p:spPr bwMode="auto">
          <a:xfrm>
            <a:off x="539750" y="3244850"/>
            <a:ext cx="89058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KOVY – příklady, vlastnosti a využití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>
              <a:solidFill>
                <a:srgbClr val="7B98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 fontScale="77500" lnSpcReduction="20000"/>
          </a:bodyPr>
          <a:lstStyle/>
          <a:p>
            <a:pPr marL="1207008" lvl="4" indent="0" fontAlgn="auto">
              <a:spcAft>
                <a:spcPts val="0"/>
              </a:spcAft>
              <a:buClr>
                <a:schemeClr val="accent5"/>
              </a:buClr>
              <a:buFontTx/>
              <a:buNone/>
              <a:defRPr/>
            </a:pPr>
            <a:r>
              <a:rPr lang="cs-CZ" sz="58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Alkalické kovy: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3600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3100" b="1" dirty="0" err="1" smtClean="0">
                <a:latin typeface="Times New Roman" pitchFamily="18" charset="0"/>
                <a:cs typeface="Times New Roman" pitchFamily="18" charset="0"/>
              </a:rPr>
              <a:t>Li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 Na K ( </a:t>
            </a:r>
            <a:r>
              <a:rPr lang="cs-CZ" sz="3100" b="1" dirty="0" err="1" smtClean="0">
                <a:latin typeface="Times New Roman" pitchFamily="18" charset="0"/>
                <a:cs typeface="Times New Roman" pitchFamily="18" charset="0"/>
              </a:rPr>
              <a:t>Rb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100" b="1" dirty="0" err="1" smtClean="0">
                <a:latin typeface="Times New Roman" pitchFamily="18" charset="0"/>
                <a:cs typeface="Times New Roman" pitchFamily="18" charset="0"/>
              </a:rPr>
              <a:t>Cs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, Fr )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achází se v I.A skupině PSP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ěkké, lze je krájet nožem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ětšinou lehčí než voda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eaktivní, skladují se pod bezvodou kapalinou 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3100" b="1" dirty="0" err="1" smtClean="0">
                <a:latin typeface="Times New Roman" pitchFamily="18" charset="0"/>
                <a:cs typeface="Times New Roman" pitchFamily="18" charset="0"/>
              </a:rPr>
              <a:t>např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petrolej…)</a:t>
            </a:r>
            <a:endParaRPr lang="cs-CZ" sz="3100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 přírodě se vyskytují ve sloučeninách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yužití v organické nebo analytické chemii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ejich sloučeniny barví plamen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v"/>
              <a:defRPr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v"/>
              <a:defRPr/>
            </a:pP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v"/>
              <a:defRPr/>
            </a:pP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v"/>
              <a:defRPr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 advTm="3687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>
              <a:solidFill>
                <a:srgbClr val="7B9899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844824"/>
            <a:ext cx="2981325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179512" y="1484784"/>
            <a:ext cx="8503920" cy="4824536"/>
          </a:xfrm>
        </p:spPr>
        <p:txBody>
          <a:bodyPr/>
          <a:lstStyle/>
          <a:p>
            <a:pPr marL="0" indent="0" algn="r">
              <a:buNone/>
            </a:pPr>
            <a:r>
              <a:rPr lang="cs-CZ" dirty="0" err="1" smtClean="0"/>
              <a:t>Li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Na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K  </a:t>
            </a:r>
            <a:r>
              <a:rPr lang="cs-CZ" dirty="0" err="1" smtClean="0"/>
              <a:t>Rb</a:t>
            </a:r>
            <a:r>
              <a:rPr lang="cs-CZ" dirty="0" smtClean="0"/>
              <a:t>  </a:t>
            </a:r>
            <a:r>
              <a:rPr lang="cs-CZ" dirty="0" err="1" smtClean="0"/>
              <a:t>Cs</a:t>
            </a: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212976"/>
            <a:ext cx="1130622" cy="2949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96700" y="3212976"/>
            <a:ext cx="1139396" cy="2949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4178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>
              <a:solidFill>
                <a:srgbClr val="7B98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lvl="4" fontAlgn="auto">
              <a:spcAft>
                <a:spcPts val="0"/>
              </a:spcAft>
              <a:buClr>
                <a:schemeClr val="accent5"/>
              </a:buClr>
              <a:defRPr/>
            </a:pPr>
            <a:r>
              <a:rPr lang="cs-CZ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Vzácné </a:t>
            </a:r>
            <a:r>
              <a:rPr lang="cs-CZ" sz="2400" b="1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kovy:</a:t>
            </a:r>
          </a:p>
          <a:p>
            <a:pPr lvl="4" fontAlgn="auto">
              <a:spcAft>
                <a:spcPts val="0"/>
              </a:spcAft>
              <a:buClr>
                <a:schemeClr val="accent5"/>
              </a:buClr>
              <a:defRPr/>
            </a:pPr>
            <a:endParaRPr lang="cs-CZ" sz="2400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Au, </a:t>
            </a:r>
            <a:r>
              <a:rPr lang="cs-CZ" sz="1800" b="1" dirty="0" err="1" smtClean="0">
                <a:latin typeface="Times New Roman" pitchFamily="18" charset="0"/>
                <a:cs typeface="Times New Roman" pitchFamily="18" charset="0"/>
              </a:rPr>
              <a:t>Ag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800" b="1" dirty="0" err="1" smtClean="0">
                <a:latin typeface="Times New Roman" pitchFamily="18" charset="0"/>
                <a:cs typeface="Times New Roman" pitchFamily="18" charset="0"/>
              </a:rPr>
              <a:t>Pt</a:t>
            </a: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álo reaktivní, v přírodě se vyskytují ryzí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hemicky odolné, dobře tepelně a elektricky vodivé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voří amalgámy ( stříbro )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ozpouští se v lučavce královské ( zlato, platina )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a vzduchu se časem pokrývá vrstvičkou sulfidu ( stříbro)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atalyzátor v organických syntézách ( platina )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yužití ve šperkařství, elektrotechnice…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1800" b="1" dirty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 fontAlgn="auto">
              <a:spcAft>
                <a:spcPts val="0"/>
              </a:spcAft>
              <a:buFont typeface="Wingdings 2"/>
              <a:buNone/>
              <a:defRPr/>
            </a:pP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 fontAlgn="auto">
              <a:spcAft>
                <a:spcPts val="0"/>
              </a:spcAft>
              <a:buFont typeface="Wingdings 2"/>
              <a:buNone/>
              <a:defRPr/>
            </a:pP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1800" b="1" dirty="0" smtClean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 advTm="5493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68313" y="549275"/>
            <a:ext cx="7837487" cy="4965700"/>
          </a:xfrm>
        </p:spPr>
        <p:txBody>
          <a:bodyPr/>
          <a:lstStyle/>
          <a:p>
            <a:endParaRPr lang="cs-CZ" smtClean="0">
              <a:solidFill>
                <a:srgbClr val="7B98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288" y="765175"/>
            <a:ext cx="7121525" cy="5040313"/>
          </a:xfrm>
        </p:spPr>
        <p:txBody>
          <a:bodyPr>
            <a:normAutofit/>
          </a:bodyPr>
          <a:lstStyle/>
          <a:p>
            <a:pPr marL="4572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1735138"/>
            <a:ext cx="2095500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17938" y="1735138"/>
            <a:ext cx="2095500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3644900"/>
            <a:ext cx="285750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2638" y="3068638"/>
            <a:ext cx="2428875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3769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>
              <a:solidFill>
                <a:srgbClr val="7B98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32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Železo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3200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Fe</a:t>
            </a:r>
            <a:r>
              <a:rPr lang="cs-CZ" sz="1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8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errum</a:t>
            </a:r>
            <a:endParaRPr lang="cs-CZ" sz="1800" b="1" dirty="0" smtClean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1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přírodě se vyskytuje ve sloučeninách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1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e reaktivní, na vzduchu podléhá korozi, je tepelně i elektricky vodivé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1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oroze způsobuje změnu barvy, struktury, chemického složení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1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yrábí se z železných rud ( hematit, magnetit..) ve vysokých pecích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1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e to biogenní prvek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1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voří slitiny (ocel )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1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voří řadu sloučenin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1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urové železo se nazývá litina</a:t>
            </a:r>
          </a:p>
          <a:p>
            <a:pPr marL="45720" indent="0" fontAlgn="auto">
              <a:spcAft>
                <a:spcPts val="0"/>
              </a:spcAft>
              <a:buFont typeface="Wingdings 2"/>
              <a:buNone/>
              <a:defRPr/>
            </a:pPr>
            <a:endParaRPr lang="cs-CZ" sz="1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 advTm="4551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43000" y="731838"/>
            <a:ext cx="6400800" cy="5073650"/>
          </a:xfrm>
        </p:spPr>
        <p:txBody>
          <a:bodyPr/>
          <a:lstStyle/>
          <a:p>
            <a:r>
              <a:rPr lang="cs-CZ" sz="1800" smtClean="0"/>
              <a:t>hematit  </a:t>
            </a:r>
            <a:r>
              <a:rPr lang="cs-CZ" smtClean="0"/>
              <a:t>          </a:t>
            </a:r>
            <a:r>
              <a:rPr lang="cs-CZ" sz="1800" smtClean="0"/>
              <a:t> magnetit                               čisté železo</a:t>
            </a:r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8413" y="1685925"/>
            <a:ext cx="114300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591635"/>
            <a:ext cx="952500" cy="138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11288" y="3282950"/>
            <a:ext cx="2000250" cy="232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19625" y="3568700"/>
            <a:ext cx="19050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3222" y="1685925"/>
            <a:ext cx="2362200" cy="1271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3009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>
              <a:solidFill>
                <a:srgbClr val="7B9899"/>
              </a:solidFill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980728"/>
            <a:ext cx="8504238" cy="54006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cs.wikipedia.org/wiki/Hematit#mediaviewer/Soubor:Mineral_Olixisto_GDFL101.jpg</a:t>
            </a:r>
            <a:endParaRPr lang="cs-CZ" sz="1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cs.wikipedia.org/wiki/Magnetit#mediaviewer/Soubor:Magnetite.jpg</a:t>
            </a:r>
            <a:endParaRPr lang="cs-CZ" sz="1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http://cs.wikipedia.org/wiki/%</a:t>
            </a:r>
            <a:r>
              <a:rPr lang="cs-CZ" sz="1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C5%BDelezo#mediaviewer/Soubor:Eisen_1.jpg</a:t>
            </a:r>
            <a:endParaRPr lang="cs-CZ" sz="1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cs.wikipedia.org/wiki/Zlato#mediaviewer/Soubor:Gold-crystals.jpg</a:t>
            </a:r>
            <a:endParaRPr lang="cs-CZ" sz="1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cs.wikipedia.org/wiki/Zlato#mediaviewer/Soubor:Or_Venezuela.jpg</a:t>
            </a:r>
            <a:endParaRPr lang="cs-CZ" sz="1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cs.wikipedia.org/wiki/St%C5%99%C3%ADbro#mediaviewer/Soubor:Silver_crystal.jpg</a:t>
            </a:r>
            <a:endParaRPr lang="cs-CZ" sz="1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http://cs.wikipedia.org/wiki/Zelen%C3%A1_skalice#mediaviewer/Soubor:S%C3%ADran_%</a:t>
            </a:r>
            <a:r>
              <a:rPr lang="cs-CZ" sz="1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C5%BEeleznat%C3%BD.JPG</a:t>
            </a:r>
            <a:endParaRPr lang="cs-CZ" sz="1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1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cs.wikipedia.org/wiki/Sod%C3%ADk#mediaviewer/Soubor:Flammenf%C3%A4rbungNa.png</a:t>
            </a:r>
            <a:endParaRPr lang="cs-CZ" sz="1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1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cs.wikipedia.org/wiki/Alkalick%C3%A9_kovy#mediaviewer/Soubor:Flame_colour_in_alcalic_metals.png</a:t>
            </a:r>
            <a:endParaRPr lang="cs-CZ" sz="1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http://</a:t>
            </a:r>
            <a:r>
              <a:rPr lang="cs-CZ" sz="1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cs.wikipedia.org/wiki/Drasl%C3%ADk#mediaviewer/Soubor:Flammenf%C3%A4rbungK.png</a:t>
            </a:r>
            <a:endParaRPr lang="cs-CZ" sz="1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 advTm="11516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>
              <a:solidFill>
                <a:srgbClr val="7B9899"/>
              </a:solidFill>
            </a:endParaRPr>
          </a:p>
        </p:txBody>
      </p:sp>
      <p:sp>
        <p:nvSpPr>
          <p:cNvPr id="2457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 spd="slow" advTm="1919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114</TotalTime>
  <Words>249</Words>
  <Application>Microsoft Office PowerPoint</Application>
  <PresentationFormat>Předvádění na obrazovce (4:3)</PresentationFormat>
  <Paragraphs>65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Název školy:  Základní škola a Mateřská škola Kladno, Norská 2633 Autor: Mgr. Kateřina Wernerová Název materiálu: VY_52_INOVACE_Ch.8.We.02_Kovy_priklady_vlastnosti_vyuziti  Datum: 26. 10. 2012 Ročník: osmý Vzdělávací oblast: Člověk a příroda Vzdělávací obor: Chemie Název: Kovy - prezentace     Číslo operačního programu: CZ.1.07/1.4.00/21.3489 Název projektu: UČÍME SE S RADOSTÍ     Anotace: Prezentace je určena k výkladové části tématu kovy, přehledně seznamuje s příklady důležitých kovů, jejich fyzikálními a chemickými vlastnostmi a využitím. Je vhodná k seznámení s učivem nebo jako podklad k zápisu učiva  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KOVY – příklady, vlastnosti a využití</dc:title>
  <dc:creator>kateka</dc:creator>
  <cp:lastModifiedBy>Dum</cp:lastModifiedBy>
  <cp:revision>16</cp:revision>
  <dcterms:created xsi:type="dcterms:W3CDTF">2013-02-03T10:51:37Z</dcterms:created>
  <dcterms:modified xsi:type="dcterms:W3CDTF">2014-05-09T11:15:00Z</dcterms:modified>
</cp:coreProperties>
</file>