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Oddíl bez názvu" id="{5371778F-8A23-4033-8368-C085092E0EAE}">
          <p14:sldIdLst>
            <p14:sldId id="257"/>
            <p14:sldId id="256"/>
            <p14:sldId id="258"/>
            <p14:sldId id="259"/>
            <p14:sldId id="260"/>
            <p14:sldId id="261"/>
            <p14:sldId id="262"/>
            <p14:sldId id="263"/>
            <p14:sldId id="264"/>
            <p14:sldId id="265"/>
            <p14:sldId id="266"/>
            <p14:sldId id="267"/>
            <p14:sldId id="268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-486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834CFD-B583-4E6E-B24D-416ECCC2A82E}" type="datetimeFigureOut">
              <a:rPr lang="cs-CZ" smtClean="0"/>
              <a:pPr/>
              <a:t>9.5.2014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1F02B4-7290-42D6-9DA9-392C07F1FA7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94381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1F02B4-7290-42D6-9DA9-392C07F1FA78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723693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8157F57-D572-4260-867A-FDECDB270496}" type="datetimeFigureOut">
              <a:rPr lang="cs-CZ" smtClean="0"/>
              <a:pPr/>
              <a:t>9.5.2014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BEED0DC-6A89-4C05-9C6A-E8A83F1819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8157F57-D572-4260-867A-FDECDB270496}" type="datetimeFigureOut">
              <a:rPr lang="cs-CZ" smtClean="0"/>
              <a:pPr/>
              <a:t>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BEED0DC-6A89-4C05-9C6A-E8A83F1819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8157F57-D572-4260-867A-FDECDB270496}" type="datetimeFigureOut">
              <a:rPr lang="cs-CZ" smtClean="0"/>
              <a:pPr/>
              <a:t>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BEED0DC-6A89-4C05-9C6A-E8A83F1819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8157F57-D572-4260-867A-FDECDB270496}" type="datetimeFigureOut">
              <a:rPr lang="cs-CZ" smtClean="0"/>
              <a:pPr/>
              <a:t>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BEED0DC-6A89-4C05-9C6A-E8A83F1819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8157F57-D572-4260-867A-FDECDB270496}" type="datetimeFigureOut">
              <a:rPr lang="cs-CZ" smtClean="0"/>
              <a:pPr/>
              <a:t>9.5.2014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BEED0DC-6A89-4C05-9C6A-E8A83F1819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8157F57-D572-4260-867A-FDECDB270496}" type="datetimeFigureOut">
              <a:rPr lang="cs-CZ" smtClean="0"/>
              <a:pPr/>
              <a:t>9.5.2014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BEED0DC-6A89-4C05-9C6A-E8A83F1819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8157F57-D572-4260-867A-FDECDB270496}" type="datetimeFigureOut">
              <a:rPr lang="cs-CZ" smtClean="0"/>
              <a:pPr/>
              <a:t>9.5.2014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BEED0DC-6A89-4C05-9C6A-E8A83F1819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C8157F57-D572-4260-867A-FDECDB270496}" type="datetimeFigureOut">
              <a:rPr lang="cs-CZ" smtClean="0"/>
              <a:pPr/>
              <a:t>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BEED0DC-6A89-4C05-9C6A-E8A83F1819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8157F57-D572-4260-867A-FDECDB270496}" type="datetimeFigureOut">
              <a:rPr lang="cs-CZ" smtClean="0"/>
              <a:pPr/>
              <a:t>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BEED0DC-6A89-4C05-9C6A-E8A83F1819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8157F57-D572-4260-867A-FDECDB270496}" type="datetimeFigureOut">
              <a:rPr lang="cs-CZ" smtClean="0"/>
              <a:pPr/>
              <a:t>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BEED0DC-6A89-4C05-9C6A-E8A83F1819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8157F57-D572-4260-867A-FDECDB270496}" type="datetimeFigureOut">
              <a:rPr lang="cs-CZ" smtClean="0"/>
              <a:pPr/>
              <a:t>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BEED0DC-6A89-4C05-9C6A-E8A83F1819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C8157F57-D572-4260-867A-FDECDB270496}" type="datetimeFigureOut">
              <a:rPr lang="cs-CZ" smtClean="0"/>
              <a:pPr/>
              <a:t>9.5.2014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DBEED0DC-6A89-4C05-9C6A-E8A83F18199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10.pn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Naftalen" TargetMode="External"/><Relationship Id="rId7" Type="http://schemas.openxmlformats.org/officeDocument/2006/relationships/hyperlink" Target="http://cs.wikipedia.org/wiki/Fenantren" TargetMode="External"/><Relationship Id="rId2" Type="http://schemas.openxmlformats.org/officeDocument/2006/relationships/hyperlink" Target="http://cs.wikipedia.org/wiki/Benze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Antracen" TargetMode="External"/><Relationship Id="rId5" Type="http://schemas.openxmlformats.org/officeDocument/2006/relationships/hyperlink" Target="http://cs.wikipedia.org/wiki/Polystyren" TargetMode="External"/><Relationship Id="rId4" Type="http://schemas.openxmlformats.org/officeDocument/2006/relationships/hyperlink" Target="http://cs.wikipedia.org/wiki/Tolue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60648"/>
            <a:ext cx="7772400" cy="6048672"/>
          </a:xfrm>
        </p:spPr>
        <p:txBody>
          <a:bodyPr>
            <a:normAutofit/>
          </a:bodyPr>
          <a:lstStyle/>
          <a:p>
            <a:pPr algn="l"/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Název školy:  Základní škola a Mateřská škola Kladno, Norská 2633</a:t>
            </a:r>
            <a:br>
              <a:rPr lang="cs-CZ" sz="1400" dirty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: Mgr. Kateřina Wernerová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Název materiálu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: VY_52_INOVACE_Pr.9.We.6_Uhlovodíky_s_benzenovym_kruhem_areny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Datum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: 10. 10. 2012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: devátý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Vzdělávací oblast: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Člověk a příroda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Vzdělávací obor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Chemie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Název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: Uhlovodíky s benzenovým kruhem -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areny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Číslo operačního programu: CZ.1.07/1.4.00/21.3489</a:t>
            </a:r>
            <a:br>
              <a:rPr lang="cs-CZ" sz="1400" dirty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Název projektu: UČÍME SE S RADOSTÍ</a:t>
            </a:r>
            <a:br>
              <a:rPr lang="cs-CZ" sz="1400" dirty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Anotace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: Prezentace je určena jako doplnění k výkladové části učiva o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arenech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žáci se seznámí s nejdůležitějšími zástupci této skupiny organických sloučenin.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>
                <a:latin typeface="Times New Roman" pitchFamily="18" charset="0"/>
                <a:cs typeface="Times New Roman" pitchFamily="18" charset="0"/>
              </a:rPr>
            </a:b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548680"/>
            <a:ext cx="6100763" cy="1647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772144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Uhlovodíky s benzenovým kruhem - </a:t>
            </a:r>
            <a:r>
              <a:rPr lang="cs-CZ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areny</a:t>
            </a:r>
            <a:endParaRPr lang="cs-CZ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591146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242587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Tyto uhlovodíky byly dříve označovány jako aromatické, většinou se projevují typickým pachem nebo vůní</a:t>
            </a:r>
          </a:p>
          <a:p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Areny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mají poměrně značnou stálost benzenového kruhu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Dělíme je podle počtu benzenových kruhů na monocyklické a polycyklické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U polycyklických mohou být kondenzované benzenové kruhy (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naftalen)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nebo izolované benzenové kruhy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(bifenyl)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Zdroji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arenů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jsou hlavně ropa a černouhelný dehet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476670"/>
            <a:ext cx="8229600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91906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170579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Benzen: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Bezbarvá hořlavá kapalina, jedovatá, s karcinogenním účinkem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Ve vodě je nerozpustný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Používá se nejčastěji jako rozpouštědlo, jako výchozí látka pro přípravu léčiv, barviv, pryže, výbušnin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Vdechování může způsobit bolesti hlavy až ztrátu vědomí, je prokázán jako karcinogen, proniká i kůží</a:t>
            </a:r>
          </a:p>
          <a:p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891341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170579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1785938"/>
            <a:ext cx="4536504" cy="18590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82175" y="4005064"/>
            <a:ext cx="1025529" cy="1008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005064"/>
            <a:ext cx="1008112" cy="1008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005064"/>
            <a:ext cx="1008111" cy="1008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470001"/>
            <a:ext cx="1905000" cy="2543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072743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098571"/>
          </a:xfrm>
        </p:spPr>
        <p:txBody>
          <a:bodyPr>
            <a:normAutofit lnSpcReduction="10000"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Naftalen: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Bílá pevná krystalická látka typického zápachu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Hlavní přísada naftalínu proti molům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Sublimuje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Molekula je složena ze dvou spojených benzenových kruhů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Naftalen se používá jako výchozí látka pro výrobu některých chemikálií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Vdechování výparů způsobuje bolesti hlavy, nevolnosti, případně křeče až rozklad červených krvinek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889298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2132856"/>
            <a:ext cx="1584176" cy="15121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4077072"/>
            <a:ext cx="1584176" cy="1269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132856"/>
            <a:ext cx="1290439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16862" y="2131070"/>
            <a:ext cx="1290438" cy="14419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9" y="4077073"/>
            <a:ext cx="1296144" cy="1269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4336461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170579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Toluen: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Systematickým názvem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methylbenzen</a:t>
            </a: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Těkavá kapalina typického zápachu ve vodě nerozpustná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Dráždí oči, dýchací cesty, má tlumivý účinek na nervový systém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Toluen je poměrně často zneužíván narkomany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Používá se jako rozpouštědlo barev a laků, k výrobě trinitrotoluenu</a:t>
            </a:r>
          </a:p>
          <a:p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sz="3600" dirty="0">
              <a:effectLst/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944123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2348880"/>
            <a:ext cx="2088232" cy="2232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0463" y="2119313"/>
            <a:ext cx="1743075" cy="2619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348879"/>
            <a:ext cx="2160240" cy="22469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7811141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170579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Styren: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Je známý také jako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vinylbenzen</a:t>
            </a: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Bílá až nažloutlá těkavá kapaliny, ve vodě špatně rozpustná, dobře se rozpouští v organických rozpouštědlech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Použití při výrobě barviv, plastů, v gumárenství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Polymerací styrenu se vyrábí polystyren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Styren má narkotické a dráždivé účinky, po požití je jedovatější než benzen</a:t>
            </a:r>
          </a:p>
          <a:p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561307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                  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polystyrenové vločky            polystyrenová deska</a:t>
            </a:r>
            <a:r>
              <a:rPr lang="cs-CZ" dirty="0" smtClean="0"/>
              <a:t>                       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060848"/>
            <a:ext cx="1944216" cy="19442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4149080"/>
            <a:ext cx="1218431" cy="10744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060848"/>
            <a:ext cx="2448272" cy="21539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060849"/>
            <a:ext cx="2095500" cy="21539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9659278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Další 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areny</a:t>
            </a:r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s více benzenovými kruhy: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Antracen                              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Fenantren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3212976"/>
            <a:ext cx="2808312" cy="19442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284627"/>
            <a:ext cx="2382763" cy="15845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8143722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548680"/>
            <a:ext cx="8229600" cy="6302672"/>
          </a:xfrm>
        </p:spPr>
        <p:txBody>
          <a:bodyPr>
            <a:normAutofit lnSpcReduction="10000"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  <a:p>
            <a:r>
              <a:rPr lang="cs-CZ" sz="1800" b="1" dirty="0"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  <a:hlinkClick r:id="rId2"/>
              </a:rPr>
              <a:t>cs.wikipedia.org/wiki/Benzen#mediaviewer/Soubor:Benzene_structure.png</a:t>
            </a:r>
            <a:endParaRPr lang="cs-CZ" sz="1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800" b="1" dirty="0"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  <a:hlinkClick r:id="rId2"/>
              </a:rPr>
              <a:t>cs.wikipedia.org/wiki/Benzen#mediaviewer/Soubor:GHS-pictogram-flamme.svg</a:t>
            </a:r>
            <a:endParaRPr lang="cs-CZ" sz="1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800" b="1" dirty="0"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  <a:hlinkClick r:id="rId2"/>
              </a:rPr>
              <a:t>cs.wikipedia.org/wiki/Benzen#mediaviewer/Soubor:GHS-pictogram-silhouete.svg</a:t>
            </a:r>
            <a:endParaRPr lang="cs-CZ" sz="1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800" b="1" dirty="0">
                <a:latin typeface="Times New Roman" pitchFamily="18" charset="0"/>
                <a:cs typeface="Times New Roman" pitchFamily="18" charset="0"/>
                <a:hlinkClick r:id="rId3"/>
              </a:rPr>
              <a:t>http://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  <a:hlinkClick r:id="rId3"/>
              </a:rPr>
              <a:t>cs.wikipedia.org/wiki/Naftalen#mediaviewer/Soubor:Naphthalene-3D-balls.png</a:t>
            </a:r>
            <a:endParaRPr lang="cs-CZ" sz="1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800" b="1" dirty="0">
                <a:latin typeface="Times New Roman" pitchFamily="18" charset="0"/>
                <a:cs typeface="Times New Roman" pitchFamily="18" charset="0"/>
                <a:hlinkClick r:id="rId3"/>
              </a:rPr>
              <a:t>http://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  <a:hlinkClick r:id="rId3"/>
              </a:rPr>
              <a:t>cs.wikipedia.org/wiki/Naftalen#mediaviewer/Soubor:Naphthalene.svg</a:t>
            </a:r>
            <a:endParaRPr lang="cs-CZ" sz="1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800" b="1" dirty="0">
                <a:latin typeface="Times New Roman" pitchFamily="18" charset="0"/>
                <a:cs typeface="Times New Roman" pitchFamily="18" charset="0"/>
                <a:hlinkClick r:id="rId4"/>
              </a:rPr>
              <a:t>http://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  <a:hlinkClick r:id="rId4"/>
              </a:rPr>
              <a:t>cs.wikipedia.org/wiki/Toluen#mediaviewer/Soubor:Toluene-from-xtal-3D-vdW.png</a:t>
            </a:r>
            <a:endParaRPr lang="cs-CZ" sz="1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800" b="1" dirty="0">
                <a:latin typeface="Times New Roman" pitchFamily="18" charset="0"/>
                <a:cs typeface="Times New Roman" pitchFamily="18" charset="0"/>
                <a:hlinkClick r:id="rId4"/>
              </a:rPr>
              <a:t>http://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  <a:hlinkClick r:id="rId4"/>
              </a:rPr>
              <a:t>cs.wikipedia.org/wiki/Toluen#mediaviewer/Soubor:Toluol.svg</a:t>
            </a:r>
            <a:endParaRPr lang="cs-CZ" sz="1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800" b="1" dirty="0">
                <a:latin typeface="Times New Roman" pitchFamily="18" charset="0"/>
                <a:cs typeface="Times New Roman" pitchFamily="18" charset="0"/>
                <a:hlinkClick r:id="rId5"/>
              </a:rPr>
              <a:t>http://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  <a:hlinkClick r:id="rId5"/>
              </a:rPr>
              <a:t>cs.wikipedia.org/wiki/Polystyren#mediaviewer/Soubor:Frigolit_2008.jpg</a:t>
            </a:r>
            <a:endParaRPr lang="cs-CZ" sz="1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800" b="1" dirty="0">
                <a:latin typeface="Times New Roman" pitchFamily="18" charset="0"/>
                <a:cs typeface="Times New Roman" pitchFamily="18" charset="0"/>
                <a:hlinkClick r:id="rId5"/>
              </a:rPr>
              <a:t>http://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  <a:hlinkClick r:id="rId5"/>
              </a:rPr>
              <a:t>cs.wikipedia.org/wiki/Polystyren#mediaviewer/Soubor:Foam_Peanuts.jpg</a:t>
            </a:r>
            <a:endParaRPr lang="cs-CZ" sz="1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800" b="1" dirty="0">
                <a:latin typeface="Times New Roman" pitchFamily="18" charset="0"/>
                <a:cs typeface="Times New Roman" pitchFamily="18" charset="0"/>
                <a:hlinkClick r:id="rId6"/>
              </a:rPr>
              <a:t>http://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  <a:hlinkClick r:id="rId6"/>
              </a:rPr>
              <a:t>cs.wikipedia.org/wiki/Antracen#mediaviewer/Soubor:Anthraceen.PNG</a:t>
            </a:r>
            <a:endParaRPr lang="cs-CZ" sz="1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800" b="1" dirty="0">
                <a:latin typeface="Times New Roman" pitchFamily="18" charset="0"/>
                <a:cs typeface="Times New Roman" pitchFamily="18" charset="0"/>
                <a:hlinkClick r:id="rId7"/>
              </a:rPr>
              <a:t>http://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  <a:hlinkClick r:id="rId7"/>
              </a:rPr>
              <a:t>cs.wikipedia.org/wiki/Fenantren#mediaviewer/Soubor:Hazard_N.svg</a:t>
            </a:r>
            <a:endParaRPr lang="cs-CZ" sz="1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800" b="1" dirty="0">
                <a:latin typeface="Times New Roman" pitchFamily="18" charset="0"/>
                <a:cs typeface="Times New Roman" pitchFamily="18" charset="0"/>
                <a:hlinkClick r:id="rId7"/>
              </a:rPr>
              <a:t>http://cs.wikipedia.org/wiki/Fenantren#mediaviewer/Soubor:Phenanthren_-_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  <a:hlinkClick r:id="rId7"/>
              </a:rPr>
              <a:t>Phenanthrene.svg</a:t>
            </a:r>
            <a:endParaRPr lang="cs-CZ" sz="1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800" b="1"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sz="1800" b="1" smtClean="0">
                <a:latin typeface="Times New Roman" pitchFamily="18" charset="0"/>
                <a:cs typeface="Times New Roman" pitchFamily="18" charset="0"/>
                <a:hlinkClick r:id="rId2"/>
              </a:rPr>
              <a:t>cs.wikipedia.org/wiki/Benzen#mediaviewer/Soubor:Benzol.JPG</a:t>
            </a:r>
            <a:endParaRPr lang="cs-CZ" sz="1800" b="1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071220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114</TotalTime>
  <Words>322</Words>
  <Application>Microsoft Office PowerPoint</Application>
  <PresentationFormat>Předvádění na obrazovce (4:3)</PresentationFormat>
  <Paragraphs>50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Shluk</vt:lpstr>
      <vt:lpstr>Název školy:  Základní škola a Mateřská škola Kladno, Norská 2633 Autor: Mgr. Kateřina Wernerová Název materiálu: VY_52_INOVACE_Pr.9.We.6_Uhlovodíky_s_benzenovym_kruhem_areny   Datum: 10. 10. 2012  Ročník: devátý  Vzdělávací oblast: Člověk a příroda Vzdělávací obor: Chemie  Název: Uhlovodíky s benzenovým kruhem - areny      Číslo operačního programu: CZ.1.07/1.4.00/21.3489 Název projektu: UČÍME SE S RADOSTÍ     Anotace: Prezentace je určena jako doplnění k výkladové části učiva o arenech, žáci se seznámí s nejdůležitějšími zástupci této skupiny organických sloučenin. </vt:lpstr>
      <vt:lpstr>Uhlovodíky s benzenovým kruhem - areny</vt:lpstr>
      <vt:lpstr>Snímek 3</vt:lpstr>
      <vt:lpstr> 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kateka</dc:creator>
  <cp:lastModifiedBy>Dum</cp:lastModifiedBy>
  <cp:revision>14</cp:revision>
  <dcterms:created xsi:type="dcterms:W3CDTF">2013-02-20T19:10:45Z</dcterms:created>
  <dcterms:modified xsi:type="dcterms:W3CDTF">2014-05-09T11:09:20Z</dcterms:modified>
</cp:coreProperties>
</file>