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60457"/>
    <a:srgbClr val="28689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350355-921F-4694-8B2F-2850A3D4BD1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928275A-696F-4D35-8F4F-4673A127BB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rn%C3%BD_ryb%C3%ADz" TargetMode="External"/><Relationship Id="rId3" Type="http://schemas.openxmlformats.org/officeDocument/2006/relationships/hyperlink" Target="http://cs.wikipedia.org/wiki/Kiwi" TargetMode="External"/><Relationship Id="rId7" Type="http://schemas.openxmlformats.org/officeDocument/2006/relationships/hyperlink" Target="http://cs.wikipedia.org/wiki/Zel%C3%AD" TargetMode="External"/><Relationship Id="rId2" Type="http://schemas.openxmlformats.org/officeDocument/2006/relationships/hyperlink" Target="http://cs.wikipedia.org/wiki/Citr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aprika" TargetMode="External"/><Relationship Id="rId5" Type="http://schemas.openxmlformats.org/officeDocument/2006/relationships/hyperlink" Target="http://cs.wikipedia.org/wiki/%C5%A0%C3%ADpky" TargetMode="External"/><Relationship Id="rId4" Type="http://schemas.openxmlformats.org/officeDocument/2006/relationships/hyperlink" Target="http://cs.wikipedia.org/wiki/Pomeran%C4%8D" TargetMode="External"/><Relationship Id="rId9" Type="http://schemas.openxmlformats.org/officeDocument/2006/relationships/hyperlink" Target="http://cs.wikipedia.org/wiki/Retino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846640" cy="6120680"/>
          </a:xfrm>
        </p:spPr>
        <p:txBody>
          <a:bodyPr>
            <a:normAutofit/>
          </a:bodyPr>
          <a:lstStyle/>
          <a:p>
            <a:r>
              <a:rPr lang="cs-CZ" sz="1400" dirty="0"/>
              <a:t>Název školy:  Základní škola a Mateřská škola Kladno, Norská 2633</a:t>
            </a:r>
            <a:br>
              <a:rPr lang="cs-CZ" sz="1400" dirty="0"/>
            </a:br>
            <a:r>
              <a:rPr lang="cs-CZ" sz="1400" dirty="0"/>
              <a:t>Autor</a:t>
            </a:r>
            <a:r>
              <a:rPr lang="cs-CZ" sz="1400" dirty="0" smtClean="0"/>
              <a:t>: Mgr. Kateřina Wernerová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Název materiálu: </a:t>
            </a:r>
            <a:r>
              <a:rPr lang="cs-CZ" sz="1400" dirty="0" smtClean="0"/>
              <a:t> VY_52_INOVACE_Ch.9.We.12_Vitaminy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Datum: </a:t>
            </a:r>
            <a:r>
              <a:rPr lang="cs-CZ" sz="1400" dirty="0" smtClean="0"/>
              <a:t>10. 4. 2013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Ročník: </a:t>
            </a:r>
            <a:r>
              <a:rPr lang="cs-CZ" sz="1400" dirty="0" smtClean="0"/>
              <a:t> devátý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Vzdělávací oblast: </a:t>
            </a:r>
            <a:r>
              <a:rPr lang="cs-CZ" sz="1400" dirty="0" smtClean="0"/>
              <a:t>Člověk a příroda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Vzdělávací obor: </a:t>
            </a:r>
            <a:r>
              <a:rPr lang="cs-CZ" sz="1400" dirty="0" smtClean="0"/>
              <a:t> Chemie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Název:  </a:t>
            </a:r>
            <a:r>
              <a:rPr lang="cs-CZ" sz="1400" dirty="0" smtClean="0"/>
              <a:t>Vitamíny   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Číslo operačního programu: CZ.1.07/1.4.00/21.3489</a:t>
            </a:r>
            <a:br>
              <a:rPr lang="cs-CZ" sz="1400" dirty="0"/>
            </a:br>
            <a:r>
              <a:rPr lang="cs-CZ" sz="1400" dirty="0"/>
              <a:t>Název projektu: UČÍME SE S RADOSTÍ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Anotace</a:t>
            </a:r>
            <a:r>
              <a:rPr lang="cs-CZ" sz="1400" dirty="0" smtClean="0"/>
              <a:t>: Prezentace je vhodná k výkladu učiva nebo k závěrečnému shrnutí v tématu vitamíny pro 9. ročník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3140968"/>
            <a:ext cx="6172200" cy="1371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6100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8577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3068960"/>
            <a:ext cx="6172200" cy="1894362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Vitamíny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6041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6781800" cy="556064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62000" y="685800"/>
            <a:ext cx="7543800" cy="5479504"/>
          </a:xfrm>
        </p:spPr>
        <p:txBody>
          <a:bodyPr>
            <a:normAutofit/>
          </a:bodyPr>
          <a:lstStyle/>
          <a:p>
            <a:r>
              <a:rPr lang="cs-CZ" b="1" dirty="0" smtClean="0"/>
              <a:t>Vitamíny patří mezi látky, které jsou jako doplněk stravy důležité pro lidský organismus</a:t>
            </a:r>
          </a:p>
          <a:p>
            <a:r>
              <a:rPr lang="cs-CZ" b="1" dirty="0" smtClean="0"/>
              <a:t>V lidském organismu plní vitamíny funkci katalyzátorů biochemických reakcí</a:t>
            </a:r>
          </a:p>
          <a:p>
            <a:r>
              <a:rPr lang="cs-CZ" b="1" dirty="0" smtClean="0"/>
              <a:t>Lidské tělo si většinu vitamínů nedovede vytvořit, musí je přijímat v potravě</a:t>
            </a:r>
          </a:p>
          <a:p>
            <a:r>
              <a:rPr lang="cs-CZ" b="1" dirty="0" smtClean="0"/>
              <a:t>Při nedostatku vitamínů – </a:t>
            </a:r>
            <a:r>
              <a:rPr lang="cs-CZ" b="1" i="1" dirty="0" err="1" smtClean="0"/>
              <a:t>hypovitaminoze</a:t>
            </a:r>
            <a:r>
              <a:rPr lang="cs-CZ" b="1" dirty="0" smtClean="0"/>
              <a:t> se mohou projevovat poruchy organismu, někdy i vážnějšího charakteru</a:t>
            </a:r>
          </a:p>
          <a:p>
            <a:r>
              <a:rPr lang="cs-CZ" b="1" dirty="0" smtClean="0"/>
              <a:t>Při nadbytečném přijímání vitamínů se může objevit </a:t>
            </a:r>
            <a:r>
              <a:rPr lang="cs-CZ" b="1" i="1" dirty="0" err="1" smtClean="0"/>
              <a:t>hypervitaminoza</a:t>
            </a:r>
            <a:r>
              <a:rPr lang="cs-CZ" b="1" dirty="0" smtClean="0"/>
              <a:t>, pokud tělo nadbytečné vitamíny nedokáže vyloučit – týká se vitamínů rozpustných v tucích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6543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</a:rPr>
              <a:t>Vitamíny rozpustné v tucích:</a:t>
            </a:r>
            <a:br>
              <a:rPr lang="cs-CZ" b="1" u="sng" dirty="0" smtClean="0">
                <a:solidFill>
                  <a:srgbClr val="FF3300"/>
                </a:solidFill>
              </a:rPr>
            </a:br>
            <a:endParaRPr lang="cs-CZ" b="1" u="sng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</a:rPr>
              <a:t>1) Vitamín A</a:t>
            </a:r>
            <a:r>
              <a:rPr lang="cs-CZ" b="1" u="sng" dirty="0">
                <a:solidFill>
                  <a:srgbClr val="FF3300"/>
                </a:solidFill>
              </a:rPr>
              <a:t> </a:t>
            </a:r>
            <a:r>
              <a:rPr lang="cs-CZ" b="1" u="sng" dirty="0" smtClean="0">
                <a:solidFill>
                  <a:srgbClr val="FF3300"/>
                </a:solidFill>
              </a:rPr>
              <a:t>( retinol ):</a:t>
            </a:r>
          </a:p>
          <a:p>
            <a:r>
              <a:rPr lang="cs-CZ" b="1" dirty="0" smtClean="0"/>
              <a:t>- zdrojem vitamínu A jsou alfa karoten, beta karoten a lykopen, které jsou obsaženy v některých potravinách</a:t>
            </a:r>
          </a:p>
          <a:p>
            <a:r>
              <a:rPr lang="cs-CZ" b="1" dirty="0" smtClean="0"/>
              <a:t>- vitamín A je nutný pro tvorbu rodopsinu, zrakového pigmentu</a:t>
            </a:r>
          </a:p>
          <a:p>
            <a:r>
              <a:rPr lang="cs-CZ" b="1" dirty="0" smtClean="0"/>
              <a:t>Při jeho nedostatku může dojít k šerosleposti</a:t>
            </a:r>
          </a:p>
          <a:p>
            <a:r>
              <a:rPr lang="cs-CZ" b="1" dirty="0" smtClean="0"/>
              <a:t>Je to důležitý antioxidant</a:t>
            </a:r>
          </a:p>
          <a:p>
            <a:r>
              <a:rPr lang="cs-CZ" b="1" dirty="0" smtClean="0"/>
              <a:t>Při jeho nedostatku se rovněž objevují poruchy kůže, sklony k zánětům, snížení pohlavní aktivity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5080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/>
          <a:lstStyle/>
          <a:p>
            <a:r>
              <a:rPr lang="cs-CZ" b="1" dirty="0" smtClean="0"/>
              <a:t>Mezi zdroje karotenů nebo vitamínu A patří například:</a:t>
            </a:r>
          </a:p>
          <a:p>
            <a:r>
              <a:rPr lang="cs-CZ" b="1" dirty="0" smtClean="0"/>
              <a:t>- rybí tuk, mrkev, meruňky, špenát, kapusta, máslo, zelí…</a:t>
            </a:r>
          </a:p>
          <a:p>
            <a:r>
              <a:rPr lang="cs-CZ" b="1" dirty="0" smtClean="0"/>
              <a:t>V menším množství například tučné ryby, třešně, brokolice</a:t>
            </a:r>
          </a:p>
          <a:p>
            <a:endParaRPr lang="cs-CZ" b="1" dirty="0"/>
          </a:p>
          <a:p>
            <a:r>
              <a:rPr lang="cs-CZ" b="1" dirty="0" smtClean="0"/>
              <a:t>Retinol                                 zdroj karotenu                   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168352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7420" y="4091773"/>
            <a:ext cx="3312368" cy="1755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33756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</a:rPr>
              <a:t>2) Vitamín D ( antirachitický ):</a:t>
            </a:r>
          </a:p>
          <a:p>
            <a:r>
              <a:rPr lang="cs-CZ" b="1" dirty="0" smtClean="0"/>
              <a:t>Chemicky rozlišujeme vitamín D2 a D3</a:t>
            </a:r>
          </a:p>
          <a:p>
            <a:r>
              <a:rPr lang="cs-CZ" b="1" dirty="0" smtClean="0"/>
              <a:t>Za normálních okolností se tvoří v kůži z derivátu cholesterolu působením UV záření, toto by mělo stačit k pokrytí až 80 % denní potřeby – v závislosti na době slunečního svitu</a:t>
            </a:r>
          </a:p>
          <a:p>
            <a:r>
              <a:rPr lang="cs-CZ" b="1" dirty="0" smtClean="0"/>
              <a:t>Potravinové zdroje jsou – rybí tuk, játra, vaječný žloutek, mléko</a:t>
            </a:r>
          </a:p>
          <a:p>
            <a:r>
              <a:rPr lang="cs-CZ" b="1" dirty="0" smtClean="0"/>
              <a:t>Vitamín D umožňuje optimalizovat hladinu vápníku a fosforu v krvi. Tyto prvky jsou důležité pro stavbu kostí</a:t>
            </a:r>
          </a:p>
          <a:p>
            <a:r>
              <a:rPr lang="cs-CZ" b="1" dirty="0" smtClean="0"/>
              <a:t>Vitamín D působí rovněž na správnou funkci imunitního systému, dostatek vitamínu má příznivý vliv na léčbu lupénky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22262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467600" cy="6213304"/>
          </a:xfrm>
        </p:spPr>
        <p:txBody>
          <a:bodyPr>
            <a:normAutofit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Nedostatek se projevuje měknutím kostí, způsobeným nedostatečnou </a:t>
            </a:r>
            <a:r>
              <a:rPr lang="cs-CZ" b="1" dirty="0" err="1" smtClean="0"/>
              <a:t>resorbcí</a:t>
            </a:r>
            <a:r>
              <a:rPr lang="cs-CZ" b="1" dirty="0" smtClean="0"/>
              <a:t> vápníku, u dětí se projevuje křivice - rachitis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Vitamín D2                        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2520280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C:\Users\Vlastník\AppData\Local\Microsoft\Windows\Temporary Internet Files\Content.IE5\KRJXWFLU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16832"/>
            <a:ext cx="302433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lastník\AppData\Local\Microsoft\Windows\Temporary Internet Files\Content.IE5\0MKL94Z9\MP9004486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89040"/>
            <a:ext cx="2267744" cy="245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lastník\AppData\Local\Microsoft\Windows\Temporary Internet Files\Content.IE5\UYBHQ5V3\MP9001784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13076"/>
            <a:ext cx="2304256" cy="1754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4418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3300"/>
                </a:solidFill>
              </a:rPr>
              <a:t>3) Vitamín E ( tokoferol ):</a:t>
            </a:r>
          </a:p>
          <a:p>
            <a:r>
              <a:rPr lang="cs-CZ" b="1" dirty="0" smtClean="0"/>
              <a:t>je to důležitý antioxidant, chrání buněčné membrány před poškozením volnými radikály</a:t>
            </a:r>
          </a:p>
          <a:p>
            <a:r>
              <a:rPr lang="cs-CZ" b="1" dirty="0" smtClean="0"/>
              <a:t>Pomáhá proti stárnutí, má prokázané účinky proti rakovinnému bujení</a:t>
            </a:r>
          </a:p>
          <a:p>
            <a:r>
              <a:rPr lang="cs-CZ" b="1" dirty="0" smtClean="0"/>
              <a:t>Má pozitivní účinky na tvorbu pohlavních buněk</a:t>
            </a:r>
          </a:p>
          <a:p>
            <a:r>
              <a:rPr lang="cs-CZ" b="1" dirty="0" smtClean="0"/>
              <a:t>Je obsažen v mléce, másle, oleji z obilných klíčků, hlávkovém salátu, </a:t>
            </a:r>
            <a:r>
              <a:rPr lang="cs-CZ" b="1" dirty="0" smtClean="0"/>
              <a:t>sóje, </a:t>
            </a:r>
            <a:r>
              <a:rPr lang="cs-CZ" b="1" dirty="0" smtClean="0"/>
              <a:t>burských ořechách</a:t>
            </a:r>
          </a:p>
          <a:p>
            <a:r>
              <a:rPr lang="cs-CZ" b="1" dirty="0" smtClean="0"/>
              <a:t>V těle se ukládá do zásoby v tukové tkáni</a:t>
            </a:r>
          </a:p>
          <a:p>
            <a:r>
              <a:rPr lang="cs-CZ" b="1" dirty="0" smtClean="0"/>
              <a:t>Nedostatek vitamínu se může projevit špatným vstřebáváním tuků, také neurologickými potížemi či snížení obranyschopnosti</a:t>
            </a:r>
          </a:p>
          <a:p>
            <a:r>
              <a:rPr lang="cs-CZ" b="1" dirty="0" smtClean="0"/>
              <a:t>Vitamín E se nerozkládá teplem, je obsažen i ve vařených pokrmech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27745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</a:rPr>
              <a:t>4) Vitamín K ( </a:t>
            </a:r>
            <a:r>
              <a:rPr lang="cs-CZ" b="1" u="sng" dirty="0" err="1" smtClean="0">
                <a:solidFill>
                  <a:srgbClr val="FF3300"/>
                </a:solidFill>
              </a:rPr>
              <a:t>fytochinon</a:t>
            </a:r>
            <a:r>
              <a:rPr lang="cs-CZ" b="1" u="sng" dirty="0" smtClean="0">
                <a:solidFill>
                  <a:srgbClr val="FF3300"/>
                </a:solidFill>
              </a:rPr>
              <a:t> ):</a:t>
            </a:r>
          </a:p>
          <a:p>
            <a:r>
              <a:rPr lang="cs-CZ" b="1" dirty="0" smtClean="0"/>
              <a:t>Je nezbytný pro funkci některých bílkovin, které se podílejí při srážení krve, také k procesu buněčného růstu a metabolismu proteinů cévní stěny</a:t>
            </a:r>
          </a:p>
          <a:p>
            <a:r>
              <a:rPr lang="cs-CZ" b="1" dirty="0" smtClean="0"/>
              <a:t>Nedostatek vede k poruchám srážlivosti krve, také je spojen s řídnutím kostí – </a:t>
            </a:r>
            <a:r>
              <a:rPr lang="cs-CZ" b="1" i="1" dirty="0" smtClean="0"/>
              <a:t>osteoporózou</a:t>
            </a:r>
          </a:p>
          <a:p>
            <a:r>
              <a:rPr lang="cs-CZ" b="1" dirty="0" smtClean="0"/>
              <a:t>Dochází také k nedostatečné obnově kostí a vstřebávání vápníku</a:t>
            </a:r>
          </a:p>
          <a:p>
            <a:r>
              <a:rPr lang="cs-CZ" b="1" dirty="0" smtClean="0"/>
              <a:t>Mezi potravinové zdroje patří hlavně rostlinné oleje a listová zelenina</a:t>
            </a:r>
          </a:p>
          <a:p>
            <a:r>
              <a:rPr lang="cs-CZ" b="1" dirty="0" smtClean="0"/>
              <a:t>Vitamín E lze doplnit také farmaceutickými preparáty, některé jsou dostupné i bez předpisu</a:t>
            </a:r>
          </a:p>
        </p:txBody>
      </p:sp>
    </p:spTree>
    <p:extLst>
      <p:ext uri="{BB962C8B-B14F-4D97-AF65-F5344CB8AC3E}">
        <p14:creationId xmlns:p14="http://schemas.microsoft.com/office/powerpoint/2010/main" xmlns="" val="43815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5010150" cy="2886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Vlastník\AppData\Local\Microsoft\Windows\Temporary Internet Files\Content.IE5\KRJXWFLU\MP90038787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3145904" cy="194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Vlastník\AppData\Local\Microsoft\Windows\Temporary Internet Files\Content.IE5\KRJXWFLU\MP9004026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764704"/>
            <a:ext cx="324036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lastník\AppData\Local\Microsoft\Windows\Temporary Internet Files\Content.IE5\KRJXWFLU\MP900430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68335"/>
            <a:ext cx="2808312" cy="235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1161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</a:rPr>
              <a:t>VITAMÍNY ROZPUSTNÉ VE VODĚ</a:t>
            </a:r>
            <a:r>
              <a:rPr lang="cs-CZ" b="1" dirty="0" smtClean="0">
                <a:solidFill>
                  <a:srgbClr val="FF3300"/>
                </a:solidFill>
              </a:rPr>
              <a:t>: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3300"/>
                </a:solidFill>
              </a:rPr>
              <a:t>1) Vitamín C ( kyselina L – askorbová ):</a:t>
            </a:r>
          </a:p>
          <a:p>
            <a:pPr marL="0" indent="0">
              <a:buNone/>
            </a:pPr>
            <a:r>
              <a:rPr lang="cs-CZ" b="1" dirty="0" smtClean="0"/>
              <a:t>   je citlivý na teplo a oxidaci</a:t>
            </a:r>
          </a:p>
          <a:p>
            <a:r>
              <a:rPr lang="cs-CZ" b="1" dirty="0" smtClean="0"/>
              <a:t>Je nezbytný pro lidský organismus, zvyšuje obranyschopnost, odolnost proti infekcím a správnou krvetvorbu</a:t>
            </a:r>
          </a:p>
          <a:p>
            <a:r>
              <a:rPr lang="cs-CZ" b="1" dirty="0" smtClean="0"/>
              <a:t>Nedostatek se projevuje zvýšenou krvácivostí, vypadáváním zubů, snížením pevnosti vlásečnic a snížením imunity</a:t>
            </a:r>
          </a:p>
          <a:p>
            <a:r>
              <a:rPr lang="cs-CZ" b="1" dirty="0" smtClean="0"/>
              <a:t>Většina rostlin a živočichů si dokáže tento vitamín sama syntetizovat, člověk a někteří živočichové ( netopýr, losos, morče ) nejsou jeho přirozené výroby schopni a musí ho přijímat v potravě ).</a:t>
            </a:r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341333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Zdroje vitamínu C: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79862"/>
            <a:ext cx="190500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17032"/>
            <a:ext cx="2238375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1562"/>
            <a:ext cx="245745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5329" y="1964432"/>
            <a:ext cx="238125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3777" y="4437112"/>
            <a:ext cx="2381250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1079" y="4437112"/>
            <a:ext cx="20955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3777" y="1592957"/>
            <a:ext cx="2095500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14793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7467600" cy="63408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</a:rPr>
              <a:t>2) B – komplex:</a:t>
            </a:r>
          </a:p>
          <a:p>
            <a:r>
              <a:rPr lang="cs-CZ" b="1" dirty="0" smtClean="0"/>
              <a:t>Jedná se o souhrnný název pro vitamíny skupiny B, které jsou nezbytné pro správný metabolismus</a:t>
            </a:r>
          </a:p>
          <a:p>
            <a:r>
              <a:rPr lang="cs-CZ" b="1" dirty="0"/>
              <a:t>Vitamín B1 – </a:t>
            </a:r>
            <a:r>
              <a:rPr lang="cs-CZ" b="1" dirty="0" err="1"/>
              <a:t>thiamin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/>
              <a:t>Vitamín B2 – riboflavin</a:t>
            </a:r>
          </a:p>
          <a:p>
            <a:r>
              <a:rPr lang="cs-CZ" b="1" dirty="0"/>
              <a:t> Vitamín B3 – niacin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/>
              <a:t>Vitamín B5 – kyselina </a:t>
            </a:r>
            <a:r>
              <a:rPr lang="cs-CZ" b="1" dirty="0" err="1"/>
              <a:t>pantothenová</a:t>
            </a:r>
            <a:endParaRPr lang="cs-CZ" b="1" dirty="0"/>
          </a:p>
          <a:p>
            <a:r>
              <a:rPr lang="cs-CZ" b="1" dirty="0"/>
              <a:t> Vitamín B6 – pyridoxal, </a:t>
            </a:r>
            <a:r>
              <a:rPr lang="cs-CZ" b="1" dirty="0" err="1"/>
              <a:t>pyridoxol</a:t>
            </a:r>
            <a:r>
              <a:rPr lang="cs-CZ" b="1" dirty="0"/>
              <a:t>, </a:t>
            </a:r>
            <a:r>
              <a:rPr lang="cs-CZ" b="1" dirty="0" smtClean="0"/>
              <a:t>  pyridoxamin</a:t>
            </a:r>
            <a:endParaRPr lang="cs-CZ" b="1" dirty="0"/>
          </a:p>
          <a:p>
            <a:r>
              <a:rPr lang="cs-CZ" b="1" dirty="0"/>
              <a:t> Vitamín B7 – biotin (vitamín H)</a:t>
            </a:r>
          </a:p>
          <a:p>
            <a:pPr marL="0" indent="0">
              <a:buNone/>
            </a:pPr>
            <a:r>
              <a:rPr lang="cs-CZ" b="1" dirty="0" smtClean="0"/>
              <a:t>    Vitamín </a:t>
            </a:r>
            <a:r>
              <a:rPr lang="cs-CZ" b="1" dirty="0"/>
              <a:t>B9 – kyselina listová (folacin, </a:t>
            </a:r>
            <a:r>
              <a:rPr lang="cs-CZ" b="1" dirty="0" err="1"/>
              <a:t>folát</a:t>
            </a:r>
            <a:r>
              <a:rPr lang="cs-CZ" b="1" dirty="0"/>
              <a:t>)</a:t>
            </a:r>
          </a:p>
          <a:p>
            <a:r>
              <a:rPr lang="cs-CZ" b="1" dirty="0"/>
              <a:t> Vitamín B12 – kobalamin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76702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787208" cy="6120680"/>
          </a:xfrm>
        </p:spPr>
        <p:txBody>
          <a:bodyPr/>
          <a:lstStyle/>
          <a:p>
            <a:r>
              <a:rPr lang="cs-CZ" b="1" dirty="0" smtClean="0"/>
              <a:t>Hlavními zdroji jsou kvasnice, maso, sýry luštěniny, ořechy, celozrnné obiloviny a výrobky z nich</a:t>
            </a:r>
          </a:p>
          <a:p>
            <a:r>
              <a:rPr lang="cs-CZ" b="1" dirty="0" smtClean="0"/>
              <a:t>Vitamín B objevil </a:t>
            </a:r>
            <a:r>
              <a:rPr lang="cs-CZ" dirty="0" smtClean="0"/>
              <a:t>polský biochemik D. Funk v roce 1912</a:t>
            </a:r>
          </a:p>
          <a:p>
            <a:endParaRPr lang="cs-CZ" b="1" dirty="0"/>
          </a:p>
          <a:p>
            <a:endParaRPr lang="cs-CZ" b="1" dirty="0"/>
          </a:p>
        </p:txBody>
      </p:sp>
      <p:pic>
        <p:nvPicPr>
          <p:cNvPr id="1026" name="Picture 2" descr="C:\Users\Vlastník\AppData\Local\Microsoft\Windows\Temporary Internet Files\Content.IE5\UYBHQ5V3\MC90044177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2743200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lastník\AppData\Local\Microsoft\Windows\Temporary Internet Files\Content.IE5\KRJXWFLU\MP900387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6768" y="2264296"/>
            <a:ext cx="2609088" cy="24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lastník\AppData\Local\Microsoft\Windows\Temporary Internet Files\Content.IE5\UYBHQ5V3\MP9004220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40559"/>
            <a:ext cx="2771800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lastník\AppData\Local\Microsoft\Windows\Temporary Internet Files\Content.IE5\KRJXWFLU\MC9003887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1848917" cy="172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lastník\AppData\Local\Microsoft\Windows\Temporary Internet Files\Content.IE5\UYBHQ5V3\MP9004243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676737"/>
            <a:ext cx="2420888" cy="213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5592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Použité odkazy:</a:t>
            </a:r>
          </a:p>
          <a:p>
            <a:r>
              <a:rPr lang="cs-CZ" sz="1800" b="1" dirty="0">
                <a:hlinkClick r:id="rId2"/>
              </a:rPr>
              <a:t>http://</a:t>
            </a:r>
            <a:r>
              <a:rPr lang="cs-CZ" sz="1800" b="1" dirty="0" smtClean="0">
                <a:hlinkClick r:id="rId2"/>
              </a:rPr>
              <a:t>cs.wikipedia.org/wiki/Citron#mediaviewer/Soubor:Lemon.jpg</a:t>
            </a:r>
            <a:endParaRPr lang="cs-CZ" sz="1800" b="1" dirty="0" smtClean="0"/>
          </a:p>
          <a:p>
            <a:r>
              <a:rPr lang="cs-CZ" sz="1800" b="1" dirty="0">
                <a:hlinkClick r:id="rId3"/>
              </a:rPr>
              <a:t>http://cs.wikipedia.org/wiki/Kiwi#mediaviewer/Soubor:Kiwi_%</a:t>
            </a:r>
            <a:r>
              <a:rPr lang="cs-CZ" sz="1800" b="1" dirty="0" smtClean="0">
                <a:hlinkClick r:id="rId3"/>
              </a:rPr>
              <a:t>28Actinidia_chinensis%29_1_Luc_Viatour.jpg</a:t>
            </a:r>
            <a:endParaRPr lang="cs-CZ" sz="1800" b="1" dirty="0" smtClean="0"/>
          </a:p>
          <a:p>
            <a:r>
              <a:rPr lang="cs-CZ" sz="1800" b="1" dirty="0">
                <a:hlinkClick r:id="rId4"/>
              </a:rPr>
              <a:t>http://</a:t>
            </a:r>
            <a:r>
              <a:rPr lang="cs-CZ" sz="1800" b="1" dirty="0" smtClean="0">
                <a:hlinkClick r:id="rId4"/>
              </a:rPr>
              <a:t>cs.wikipedia.org/wiki/Pomeran%C4%8D#mediaviewer/Soubor:Ambersweet_oranges.jpg</a:t>
            </a:r>
            <a:endParaRPr lang="cs-CZ" sz="1800" b="1" dirty="0" smtClean="0"/>
          </a:p>
          <a:p>
            <a:r>
              <a:rPr lang="cs-CZ" sz="1800" b="1" dirty="0">
                <a:hlinkClick r:id="rId5"/>
              </a:rPr>
              <a:t>http://cs.wikipedia.org/wiki/%</a:t>
            </a:r>
            <a:r>
              <a:rPr lang="cs-CZ" sz="1800" b="1" dirty="0" smtClean="0">
                <a:hlinkClick r:id="rId5"/>
              </a:rPr>
              <a:t>C5%A0%C3%ADpky#mediaviewer/Soubor:Rosa_rubiginosa_hips.jpg</a:t>
            </a:r>
            <a:endParaRPr lang="cs-CZ" sz="1800" b="1" dirty="0" smtClean="0"/>
          </a:p>
          <a:p>
            <a:r>
              <a:rPr lang="cs-CZ" sz="1800" b="1" dirty="0">
                <a:hlinkClick r:id="rId6"/>
              </a:rPr>
              <a:t>http://</a:t>
            </a:r>
            <a:r>
              <a:rPr lang="cs-CZ" sz="1800" b="1" dirty="0" smtClean="0">
                <a:hlinkClick r:id="rId6"/>
              </a:rPr>
              <a:t>cs.wikipedia.org/wiki/Paprika#mediaviewer/Soubor:Red_capsicum_and_cross_section.jpg</a:t>
            </a:r>
            <a:endParaRPr lang="cs-CZ" sz="1800" b="1" dirty="0" smtClean="0"/>
          </a:p>
          <a:p>
            <a:r>
              <a:rPr lang="cs-CZ" sz="1800" b="1" dirty="0">
                <a:hlinkClick r:id="rId7"/>
              </a:rPr>
              <a:t>http://</a:t>
            </a:r>
            <a:r>
              <a:rPr lang="cs-CZ" sz="1800" b="1" dirty="0" smtClean="0">
                <a:hlinkClick r:id="rId7"/>
              </a:rPr>
              <a:t>cs.wikipedia.org/wiki/Zel%C3%AD#mediaviewer/Soubor:Cabbage.jpg</a:t>
            </a:r>
            <a:endParaRPr lang="cs-CZ" sz="1800" b="1" dirty="0" smtClean="0"/>
          </a:p>
          <a:p>
            <a:r>
              <a:rPr lang="cs-CZ" sz="1800" b="1" dirty="0">
                <a:hlinkClick r:id="rId8"/>
              </a:rPr>
              <a:t>http://cs.wikipedia.org/wiki/%</a:t>
            </a:r>
            <a:r>
              <a:rPr lang="cs-CZ" sz="1800" b="1" dirty="0" smtClean="0">
                <a:hlinkClick r:id="rId8"/>
              </a:rPr>
              <a:t>C4%8Cern%C3%BD_ryb%C3%ADz#mediaviewer/Soubor:Schwarzejohannisbeere.jpg</a:t>
            </a:r>
            <a:endParaRPr lang="cs-CZ" sz="1800" b="1" dirty="0" smtClean="0"/>
          </a:p>
          <a:p>
            <a:r>
              <a:rPr lang="cs-CZ" sz="1800" b="1" dirty="0">
                <a:hlinkClick r:id="rId9"/>
              </a:rPr>
              <a:t>http://</a:t>
            </a:r>
            <a:r>
              <a:rPr lang="cs-CZ" sz="1800" b="1" dirty="0" smtClean="0">
                <a:hlinkClick r:id="rId9"/>
              </a:rPr>
              <a:t>cs.wikipedia.org/wiki/Retinol#mediaviewer/Soubor:Carrots.JPG</a:t>
            </a:r>
            <a:endParaRPr lang="cs-CZ" sz="1800" b="1" dirty="0" smtClean="0"/>
          </a:p>
          <a:p>
            <a:r>
              <a:rPr lang="cs-CZ" sz="1800" b="1" dirty="0">
                <a:hlinkClick r:id="rId9"/>
              </a:rPr>
              <a:t>http://</a:t>
            </a:r>
            <a:r>
              <a:rPr lang="cs-CZ" sz="1800" b="1" dirty="0" smtClean="0">
                <a:hlinkClick r:id="rId9"/>
              </a:rPr>
              <a:t>cs.wikipedia.org/wiki/Retinol#mediaviewer/Soubor:Retinol.png</a:t>
            </a:r>
            <a:endParaRPr lang="cs-CZ" sz="1800" b="1" dirty="0" smtClean="0"/>
          </a:p>
          <a:p>
            <a:endParaRPr lang="cs-CZ" sz="1800" b="1" dirty="0"/>
          </a:p>
          <a:p>
            <a:r>
              <a:rPr lang="cs-CZ" sz="1800" b="1" dirty="0" smtClean="0"/>
              <a:t>Galerie Microsoft </a:t>
            </a:r>
            <a:r>
              <a:rPr lang="cs-CZ" sz="1800" b="1" dirty="0" smtClean="0"/>
              <a:t>Word – www.office.</a:t>
            </a:r>
            <a:r>
              <a:rPr lang="cs-CZ" sz="1800" b="1" smtClean="0"/>
              <a:t>microsoft.com</a:t>
            </a:r>
            <a:endParaRPr lang="cs-CZ" sz="18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670239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157</TotalTime>
  <Words>713</Words>
  <Application>Microsoft Office PowerPoint</Application>
  <PresentationFormat>Předvádění na obrazovce (4:3)</PresentationFormat>
  <Paragraphs>76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Název školy:  Základní škola a Mateřská škola Kladno, Norská 2633 Autor: Mgr. Kateřina Wernerová Název materiálu:  VY_52_INOVACE_Ch.9.We.12_Vitaminy  Datum: 10. 4. 2013 Ročník:  devátý Vzdělávací oblast: Člověk a příroda Vzdělávací obor:  Chemie Název:  Vitamíny    Číslo operačního programu: CZ.1.07/1.4.00/21.3489 Název projektu: UČÍME SE S RADOSTÍ     Anotace: Prezentace je vhodná k výkladu učiva nebo k závěrečnému shrnutí v tématu vitamíny pro 9. ročník  </vt:lpstr>
      <vt:lpstr>Vitamíny</vt:lpstr>
      <vt:lpstr>Snímek 3</vt:lpstr>
      <vt:lpstr>Vitamíny rozpustné v tucích: </vt:lpstr>
      <vt:lpstr>Snímek 5</vt:lpstr>
      <vt:lpstr>Snímek 6</vt:lpstr>
      <vt:lpstr>Snímek 7</vt:lpstr>
      <vt:lpstr>Snímek 8</vt:lpstr>
      <vt:lpstr>Snímek 9</vt:lpstr>
      <vt:lpstr>Snímek 10</vt:lpstr>
      <vt:lpstr>VITAMÍNY ROZPUSTNÉ VE VODĚ: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Vitamíny</dc:title>
  <dc:creator>kateka</dc:creator>
  <cp:lastModifiedBy>Dum</cp:lastModifiedBy>
  <cp:revision>17</cp:revision>
  <dcterms:created xsi:type="dcterms:W3CDTF">2013-04-15T17:04:45Z</dcterms:created>
  <dcterms:modified xsi:type="dcterms:W3CDTF">2014-05-09T10:55:45Z</dcterms:modified>
</cp:coreProperties>
</file>