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6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4660"/>
  </p:normalViewPr>
  <p:slideViewPr>
    <p:cSldViewPr>
      <p:cViewPr varScale="1">
        <p:scale>
          <a:sx n="103" d="100"/>
          <a:sy n="103" d="100"/>
        </p:scale>
        <p:origin x="-216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4200-962B-40E8-883B-91FB1CC669B4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97D95-FF5C-4AD7-A7FB-506D21EDD0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4200-962B-40E8-883B-91FB1CC669B4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97D95-FF5C-4AD7-A7FB-506D21EDD0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4200-962B-40E8-883B-91FB1CC669B4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97D95-FF5C-4AD7-A7FB-506D21EDD0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4200-962B-40E8-883B-91FB1CC669B4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97D95-FF5C-4AD7-A7FB-506D21EDD0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4200-962B-40E8-883B-91FB1CC669B4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97D95-FF5C-4AD7-A7FB-506D21EDD0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4200-962B-40E8-883B-91FB1CC669B4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97D95-FF5C-4AD7-A7FB-506D21EDD0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4200-962B-40E8-883B-91FB1CC669B4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97D95-FF5C-4AD7-A7FB-506D21EDD0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4200-962B-40E8-883B-91FB1CC669B4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97D95-FF5C-4AD7-A7FB-506D21EDD0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4200-962B-40E8-883B-91FB1CC669B4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97D95-FF5C-4AD7-A7FB-506D21EDD0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4200-962B-40E8-883B-91FB1CC669B4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97D95-FF5C-4AD7-A7FB-506D21EDD0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4200-962B-40E8-883B-91FB1CC669B4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97D95-FF5C-4AD7-A7FB-506D21EDD0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6F84200-962B-40E8-883B-91FB1CC669B4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A997D95-FF5C-4AD7-A7FB-506D21EDD0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ntibiotika" TargetMode="External"/><Relationship Id="rId2" Type="http://schemas.openxmlformats.org/officeDocument/2006/relationships/hyperlink" Target="http://cs.wikipedia.org/wiki/Penicili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Acylpyrin" TargetMode="External"/><Relationship Id="rId4" Type="http://schemas.openxmlformats.org/officeDocument/2006/relationships/hyperlink" Target="http://cs.wikipedia.org/wiki/Ibuprof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620688"/>
            <a:ext cx="7498835" cy="5904656"/>
          </a:xfrm>
        </p:spPr>
        <p:txBody>
          <a:bodyPr/>
          <a:lstStyle/>
          <a:p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600" b="0" dirty="0"/>
              <a:t>Název školy:  Základní škola a Mateřská škola Kladno, Norská 2633</a:t>
            </a:r>
            <a:br>
              <a:rPr lang="cs-CZ" sz="1600" b="0" dirty="0"/>
            </a:br>
            <a:r>
              <a:rPr lang="cs-CZ" sz="1600" b="0" dirty="0"/>
              <a:t>Autor</a:t>
            </a:r>
            <a:r>
              <a:rPr lang="cs-CZ" sz="1600" b="0" dirty="0" smtClean="0"/>
              <a:t>: Mgr. Kateřina Wernerová</a:t>
            </a:r>
            <a:r>
              <a:rPr lang="cs-CZ" sz="1600" b="0" dirty="0"/>
              <a:t/>
            </a:r>
            <a:br>
              <a:rPr lang="cs-CZ" sz="1600" b="0" dirty="0"/>
            </a:br>
            <a:r>
              <a:rPr lang="cs-CZ" sz="1600" b="0" dirty="0"/>
              <a:t>Název materiálu: </a:t>
            </a:r>
            <a:r>
              <a:rPr lang="cs-CZ" sz="1600" dirty="0" smtClean="0"/>
              <a:t>VY_52_INOVACE_Ch.9.We.13_Chemie_ve_sluzbach_cloveka_ </a:t>
            </a:r>
            <a:r>
              <a:rPr lang="cs-CZ" sz="1600" dirty="0" err="1" smtClean="0"/>
              <a:t>leciva</a:t>
            </a:r>
            <a:r>
              <a:rPr lang="cs-CZ" sz="1600" b="0" dirty="0"/>
              <a:t/>
            </a:r>
            <a:br>
              <a:rPr lang="cs-CZ" sz="1600" b="0" dirty="0"/>
            </a:br>
            <a:r>
              <a:rPr lang="cs-CZ" sz="1600" b="0" dirty="0"/>
              <a:t/>
            </a:r>
            <a:br>
              <a:rPr lang="cs-CZ" sz="1600" b="0" dirty="0"/>
            </a:br>
            <a:r>
              <a:rPr lang="cs-CZ" sz="1600" b="0" dirty="0"/>
              <a:t>Datum: </a:t>
            </a:r>
            <a:r>
              <a:rPr lang="cs-CZ" sz="1600" b="0" dirty="0" smtClean="0"/>
              <a:t>15. 4. 2013</a:t>
            </a:r>
            <a:r>
              <a:rPr lang="cs-CZ" sz="1600" b="0" dirty="0"/>
              <a:t/>
            </a:r>
            <a:br>
              <a:rPr lang="cs-CZ" sz="1600" b="0" dirty="0"/>
            </a:br>
            <a:r>
              <a:rPr lang="cs-CZ" sz="1600" b="0" dirty="0"/>
              <a:t>Ročník: </a:t>
            </a:r>
            <a:r>
              <a:rPr lang="cs-CZ" sz="1600" b="0" dirty="0" smtClean="0"/>
              <a:t>devátý</a:t>
            </a:r>
            <a:r>
              <a:rPr lang="cs-CZ" sz="1600" b="0" dirty="0"/>
              <a:t/>
            </a:r>
            <a:br>
              <a:rPr lang="cs-CZ" sz="1600" b="0" dirty="0"/>
            </a:br>
            <a:r>
              <a:rPr lang="cs-CZ" sz="1600" b="0" dirty="0"/>
              <a:t>Vzdělávací oblast: </a:t>
            </a:r>
            <a:r>
              <a:rPr lang="cs-CZ" sz="1600" b="0" dirty="0" smtClean="0"/>
              <a:t>Člověk a příroda</a:t>
            </a:r>
            <a:r>
              <a:rPr lang="cs-CZ" sz="1600" b="0" dirty="0"/>
              <a:t/>
            </a:r>
            <a:br>
              <a:rPr lang="cs-CZ" sz="1600" b="0" dirty="0"/>
            </a:br>
            <a:r>
              <a:rPr lang="cs-CZ" sz="1600" b="0" dirty="0"/>
              <a:t>Vzdělávací obor: </a:t>
            </a:r>
            <a:r>
              <a:rPr lang="cs-CZ" sz="1600" b="0" dirty="0" smtClean="0"/>
              <a:t>Chemie</a:t>
            </a:r>
            <a:r>
              <a:rPr lang="cs-CZ" sz="1600" b="0" dirty="0"/>
              <a:t/>
            </a:r>
            <a:br>
              <a:rPr lang="cs-CZ" sz="1600" b="0" dirty="0"/>
            </a:br>
            <a:r>
              <a:rPr lang="cs-CZ" sz="1600" b="0" dirty="0"/>
              <a:t>Název: </a:t>
            </a:r>
            <a:r>
              <a:rPr lang="cs-CZ" sz="1600" dirty="0" smtClean="0"/>
              <a:t>Chemie ve službách člověka, léčiva</a:t>
            </a:r>
            <a:r>
              <a:rPr lang="cs-CZ" sz="1600" b="0" dirty="0" smtClean="0"/>
              <a:t>    </a:t>
            </a:r>
            <a:r>
              <a:rPr lang="cs-CZ" sz="1600" b="0" dirty="0"/>
              <a:t/>
            </a:r>
            <a:br>
              <a:rPr lang="cs-CZ" sz="1600" b="0" dirty="0"/>
            </a:br>
            <a:r>
              <a:rPr lang="cs-CZ" sz="1600" b="0" dirty="0"/>
              <a:t>Číslo operačního programu: CZ.1.07/1.4.00/21.3489</a:t>
            </a:r>
            <a:br>
              <a:rPr lang="cs-CZ" sz="1600" b="0" dirty="0"/>
            </a:br>
            <a:r>
              <a:rPr lang="cs-CZ" sz="1600" b="0" dirty="0"/>
              <a:t>Název projektu: UČÍME SE S RADOSTÍ</a:t>
            </a:r>
            <a:br>
              <a:rPr lang="cs-CZ" sz="1600" b="0" dirty="0"/>
            </a:br>
            <a:r>
              <a:rPr lang="cs-CZ" sz="1600" b="0" dirty="0"/>
              <a:t/>
            </a:r>
            <a:br>
              <a:rPr lang="cs-CZ" sz="1600" b="0" dirty="0"/>
            </a:br>
            <a:r>
              <a:rPr lang="cs-CZ" sz="1600" dirty="0"/>
              <a:t>Anotace:</a:t>
            </a:r>
            <a:br>
              <a:rPr lang="cs-CZ" sz="1600" dirty="0"/>
            </a:br>
            <a:r>
              <a:rPr lang="cs-CZ" sz="1600" dirty="0" smtClean="0"/>
              <a:t>Materiál lze využít jako výkladovou prezentaci k tématu Léčiva, případně ke shrnutí učiva o základních léčivých přípravcích.</a:t>
            </a: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6100763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36011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2204864"/>
            <a:ext cx="7175351" cy="272059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Chemie ve službách člověka - léčiva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5236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433784"/>
          </a:xfrm>
        </p:spPr>
        <p:txBody>
          <a:bodyPr/>
          <a:lstStyle/>
          <a:p>
            <a:pPr marL="45720" indent="0">
              <a:buNone/>
            </a:pPr>
            <a:endParaRPr lang="cs-CZ" b="1" dirty="0" smtClean="0"/>
          </a:p>
          <a:p>
            <a:r>
              <a:rPr lang="cs-CZ" b="1" dirty="0">
                <a:solidFill>
                  <a:srgbClr val="FF0000"/>
                </a:solidFill>
              </a:rPr>
              <a:t>Zákon o léčivech (č. 378/2007 Sb.) definuje léčivé látky a léčivé přípravky, pro které pak používá souhrnný pojem </a:t>
            </a:r>
            <a:r>
              <a:rPr lang="cs-CZ" b="1" dirty="0" smtClean="0">
                <a:solidFill>
                  <a:srgbClr val="FF0000"/>
                </a:solidFill>
              </a:rPr>
              <a:t>léčiva</a:t>
            </a:r>
          </a:p>
          <a:p>
            <a:r>
              <a:rPr lang="cs-CZ" b="1" dirty="0" smtClean="0"/>
              <a:t>Léčiva se používají:</a:t>
            </a:r>
          </a:p>
          <a:p>
            <a:r>
              <a:rPr lang="cs-CZ" dirty="0" smtClean="0"/>
              <a:t>A) k léčení onemocnění</a:t>
            </a:r>
          </a:p>
          <a:p>
            <a:r>
              <a:rPr lang="cs-CZ" dirty="0" smtClean="0"/>
              <a:t>B) k prevenci</a:t>
            </a:r>
          </a:p>
          <a:p>
            <a:r>
              <a:rPr lang="cs-CZ" dirty="0" smtClean="0"/>
              <a:t>C) k diagnostikování</a:t>
            </a:r>
          </a:p>
          <a:p>
            <a:r>
              <a:rPr lang="cs-CZ" b="1" dirty="0" smtClean="0"/>
              <a:t>Léčivé látky mohou být původu lidského, živočišného, rostlinného nebo chemického</a:t>
            </a:r>
          </a:p>
          <a:p>
            <a:r>
              <a:rPr lang="cs-CZ" b="1" dirty="0" smtClean="0"/>
              <a:t>Nejčastěji jsou léčivými látkami chemické substance s přesně definovanou strukturou, mohou to být také směsi látek 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588930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217760"/>
          </a:xfrm>
        </p:spPr>
        <p:txBody>
          <a:bodyPr/>
          <a:lstStyle/>
          <a:p>
            <a:r>
              <a:rPr lang="cs-CZ" b="1" dirty="0"/>
              <a:t>Za léčiva se nepovažují potraviny a krmiva, kosmetické přípravky, přípravky na ochranu rostlin, laboratorní diagnostika, dezinfekční a dezinsekční přípravky (pokud nejsou určeny k ošetření lidského nebo zvířecího organismu, ale např. k čištění předmětů apod.).</a:t>
            </a:r>
          </a:p>
          <a:p>
            <a:r>
              <a:rPr lang="cs-CZ" b="1" dirty="0"/>
              <a:t> Uvedené výrobky nesmějí být označeny léčebnou indikací</a:t>
            </a:r>
            <a:r>
              <a:rPr lang="cs-CZ" b="1" dirty="0" smtClean="0"/>
              <a:t>.</a:t>
            </a:r>
          </a:p>
          <a:p>
            <a:r>
              <a:rPr lang="cs-CZ" b="1" u="sng" dirty="0" smtClean="0"/>
              <a:t>Lékové formy ( nejčastěji používané </a:t>
            </a:r>
            <a:r>
              <a:rPr lang="cs-CZ" b="1" dirty="0" smtClean="0"/>
              <a:t>)</a:t>
            </a:r>
          </a:p>
          <a:p>
            <a:r>
              <a:rPr lang="cs-CZ" dirty="0" smtClean="0"/>
              <a:t>Tablety, tobolky masti, gely, čípky, roztoky, sirupy, </a:t>
            </a:r>
            <a:r>
              <a:rPr lang="cs-CZ" dirty="0" err="1" smtClean="0"/>
              <a:t>spraye</a:t>
            </a:r>
            <a:r>
              <a:rPr lang="cs-CZ" dirty="0" smtClean="0"/>
              <a:t>, rozpustný prášek nebo šumivé tablety, injekce, infuze, náplasti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8519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577800"/>
          </a:xfrm>
        </p:spPr>
        <p:txBody>
          <a:bodyPr/>
          <a:lstStyle/>
          <a:p>
            <a:r>
              <a:rPr lang="cs-CZ" dirty="0"/>
              <a:t>Názvy léčivých a pomocných látek jsou látkovými jmény, píší se proto s malým počátečním písmenem. Obvykle se používají tzv. mezinárodní nechráněné </a:t>
            </a:r>
            <a:r>
              <a:rPr lang="cs-CZ" dirty="0" smtClean="0"/>
              <a:t>názvy. </a:t>
            </a:r>
            <a:r>
              <a:rPr lang="cs-CZ" dirty="0"/>
              <a:t>Jedná se o triviální názvy, které obvykle vytvářejí autoři těchto látek. V českých odborných textech se zpravidla používají v počeštěné podobě v souladu s Pravidly českého pravopisu. Chemická individua mají rovněž systematické názvy, vytvořené dle zásad chemického názvosloví </a:t>
            </a:r>
            <a:r>
              <a:rPr lang="cs-CZ" dirty="0" smtClean="0"/>
              <a:t>IUPAC</a:t>
            </a:r>
          </a:p>
          <a:p>
            <a:r>
              <a:rPr lang="cs-CZ" dirty="0" err="1" smtClean="0"/>
              <a:t>Př</a:t>
            </a:r>
            <a:r>
              <a:rPr lang="cs-CZ" dirty="0" smtClean="0"/>
              <a:t>: </a:t>
            </a:r>
            <a:r>
              <a:rPr lang="cs-CZ" dirty="0" err="1">
                <a:solidFill>
                  <a:srgbClr val="7030A0"/>
                </a:solidFill>
              </a:rPr>
              <a:t>diklofenak</a:t>
            </a:r>
            <a:r>
              <a:rPr lang="cs-CZ" dirty="0">
                <a:solidFill>
                  <a:srgbClr val="7030A0"/>
                </a:solidFill>
              </a:rPr>
              <a:t> (česky), </a:t>
            </a:r>
            <a:r>
              <a:rPr lang="cs-CZ" dirty="0" err="1">
                <a:solidFill>
                  <a:srgbClr val="7030A0"/>
                </a:solidFill>
              </a:rPr>
              <a:t>diclofenacum</a:t>
            </a:r>
            <a:r>
              <a:rPr lang="cs-CZ" dirty="0">
                <a:solidFill>
                  <a:srgbClr val="7030A0"/>
                </a:solidFill>
              </a:rPr>
              <a:t> (latinsky), </a:t>
            </a:r>
            <a:r>
              <a:rPr lang="cs-CZ" dirty="0" err="1">
                <a:solidFill>
                  <a:srgbClr val="7030A0"/>
                </a:solidFill>
              </a:rPr>
              <a:t>diclofenac</a:t>
            </a:r>
            <a:r>
              <a:rPr lang="cs-CZ" dirty="0">
                <a:solidFill>
                  <a:srgbClr val="7030A0"/>
                </a:solidFill>
              </a:rPr>
              <a:t> (anglicky) IUPAC: 2-[2-(2,6-dichlorofenyl)</a:t>
            </a:r>
            <a:r>
              <a:rPr lang="cs-CZ" dirty="0" err="1">
                <a:solidFill>
                  <a:srgbClr val="7030A0"/>
                </a:solidFill>
              </a:rPr>
              <a:t>aminofenyl</a:t>
            </a:r>
            <a:r>
              <a:rPr lang="cs-CZ" dirty="0">
                <a:solidFill>
                  <a:srgbClr val="7030A0"/>
                </a:solidFill>
              </a:rPr>
              <a:t>]ethanová kyselina (česky</a:t>
            </a:r>
          </a:p>
        </p:txBody>
      </p:sp>
    </p:spTree>
    <p:extLst>
      <p:ext uri="{BB962C8B-B14F-4D97-AF65-F5344CB8AC3E}">
        <p14:creationId xmlns:p14="http://schemas.microsoft.com/office/powerpoint/2010/main" xmlns="" val="2916279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208116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029400" cy="5505792"/>
          </a:xfrm>
        </p:spPr>
        <p:txBody>
          <a:bodyPr>
            <a:normAutofit/>
          </a:bodyPr>
          <a:lstStyle/>
          <a:p>
            <a:pPr marL="914400" lvl="3" indent="0">
              <a:buNone/>
            </a:pPr>
            <a:r>
              <a:rPr lang="cs-CZ" sz="2600" b="1" u="sng" dirty="0" smtClean="0">
                <a:solidFill>
                  <a:srgbClr val="FF0000"/>
                </a:solidFill>
              </a:rPr>
              <a:t>1) Antipyretika</a:t>
            </a:r>
            <a:r>
              <a:rPr lang="cs-CZ" sz="2600" b="1" dirty="0" smtClean="0">
                <a:solidFill>
                  <a:srgbClr val="FF0000"/>
                </a:solidFill>
              </a:rPr>
              <a:t>:</a:t>
            </a:r>
          </a:p>
          <a:p>
            <a:r>
              <a:rPr lang="cs-CZ" sz="2400" b="1" dirty="0" smtClean="0"/>
              <a:t>Jako </a:t>
            </a:r>
            <a:r>
              <a:rPr lang="cs-CZ" sz="2400" b="1" dirty="0"/>
              <a:t>antipyretika se </a:t>
            </a:r>
            <a:r>
              <a:rPr lang="cs-CZ" sz="2400" b="1" dirty="0" smtClean="0"/>
              <a:t>používají i </a:t>
            </a:r>
            <a:r>
              <a:rPr lang="cs-CZ" sz="2400" b="1" dirty="0"/>
              <a:t>některá analgetika a nesteroidní </a:t>
            </a:r>
            <a:r>
              <a:rPr lang="cs-CZ" sz="2400" b="1" dirty="0" smtClean="0"/>
              <a:t>antiflogistika </a:t>
            </a:r>
            <a:r>
              <a:rPr lang="cs-CZ" sz="2400" b="1" dirty="0"/>
              <a:t>– </a:t>
            </a:r>
            <a:r>
              <a:rPr lang="cs-CZ" sz="2400" b="1" dirty="0">
                <a:solidFill>
                  <a:srgbClr val="7030A0"/>
                </a:solidFill>
              </a:rPr>
              <a:t>paracetamol, kyselina acetylsalicylová</a:t>
            </a:r>
            <a:r>
              <a:rPr lang="cs-CZ" sz="2400" b="1" dirty="0"/>
              <a:t>, ibuprofen aj. Používají se i některé rostlinné drogy, např. vrbová kůra, nať tužebníku aj.</a:t>
            </a:r>
          </a:p>
          <a:p>
            <a:r>
              <a:rPr lang="cs-CZ" sz="2400" b="1" dirty="0" smtClean="0"/>
              <a:t>léčiva snižující horečku – Paralen, Aspirin…</a:t>
            </a:r>
          </a:p>
          <a:p>
            <a:endParaRPr lang="cs-CZ" sz="2000" u="sng" dirty="0" smtClean="0"/>
          </a:p>
          <a:p>
            <a:endParaRPr lang="cs-CZ" sz="2000" u="sng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437111"/>
            <a:ext cx="3031604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09120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433784"/>
          </a:xfrm>
        </p:spPr>
        <p:txBody>
          <a:bodyPr>
            <a:normAutofit lnSpcReduction="10000"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     </a:t>
            </a:r>
            <a:r>
              <a:rPr lang="cs-CZ" sz="2600" b="1" u="sng" dirty="0" smtClean="0">
                <a:solidFill>
                  <a:srgbClr val="FF0000"/>
                </a:solidFill>
              </a:rPr>
              <a:t>2) Analgetika</a:t>
            </a:r>
            <a:r>
              <a:rPr lang="cs-CZ" dirty="0" smtClean="0"/>
              <a:t>:</a:t>
            </a:r>
          </a:p>
          <a:p>
            <a:r>
              <a:rPr lang="cs-CZ" b="1" dirty="0"/>
              <a:t>Jako analgetikum se označuje jakákoli látka z rozmanité skupiny léčiv používaných k úlevě od </a:t>
            </a:r>
            <a:r>
              <a:rPr lang="cs-CZ" b="1" dirty="0" smtClean="0"/>
              <a:t>bolesti</a:t>
            </a:r>
          </a:p>
          <a:p>
            <a:r>
              <a:rPr lang="cs-CZ" b="1" dirty="0" smtClean="0"/>
              <a:t>Patří sem například </a:t>
            </a:r>
            <a:r>
              <a:rPr lang="cs-CZ" b="1" u="sng" dirty="0" smtClean="0">
                <a:solidFill>
                  <a:srgbClr val="7030A0"/>
                </a:solidFill>
              </a:rPr>
              <a:t>paracetamol a ibuprofen</a:t>
            </a:r>
          </a:p>
          <a:p>
            <a:r>
              <a:rPr lang="cs-CZ" b="1" dirty="0"/>
              <a:t> </a:t>
            </a:r>
            <a:r>
              <a:rPr lang="cs-CZ" b="1" dirty="0">
                <a:solidFill>
                  <a:srgbClr val="7030A0"/>
                </a:solidFill>
              </a:rPr>
              <a:t>Prodává se pod různými komerčními názvy, např. </a:t>
            </a:r>
            <a:r>
              <a:rPr lang="cs-CZ" b="1" dirty="0" err="1">
                <a:solidFill>
                  <a:srgbClr val="7030A0"/>
                </a:solidFill>
              </a:rPr>
              <a:t>Apo</a:t>
            </a:r>
            <a:r>
              <a:rPr lang="cs-CZ" b="1" dirty="0">
                <a:solidFill>
                  <a:srgbClr val="7030A0"/>
                </a:solidFill>
              </a:rPr>
              <a:t>-Ibuprofen, </a:t>
            </a:r>
            <a:r>
              <a:rPr lang="cs-CZ" b="1" dirty="0" err="1">
                <a:solidFill>
                  <a:srgbClr val="7030A0"/>
                </a:solidFill>
              </a:rPr>
              <a:t>Brufen</a:t>
            </a:r>
            <a:r>
              <a:rPr lang="cs-CZ" b="1" dirty="0">
                <a:solidFill>
                  <a:srgbClr val="7030A0"/>
                </a:solidFill>
              </a:rPr>
              <a:t>, </a:t>
            </a:r>
            <a:r>
              <a:rPr lang="cs-CZ" b="1" dirty="0" err="1">
                <a:solidFill>
                  <a:srgbClr val="7030A0"/>
                </a:solidFill>
              </a:rPr>
              <a:t>Dolgit</a:t>
            </a:r>
            <a:r>
              <a:rPr lang="cs-CZ" b="1" dirty="0">
                <a:solidFill>
                  <a:srgbClr val="7030A0"/>
                </a:solidFill>
              </a:rPr>
              <a:t>, </a:t>
            </a:r>
            <a:r>
              <a:rPr lang="cs-CZ" b="1" dirty="0" err="1">
                <a:solidFill>
                  <a:srgbClr val="7030A0"/>
                </a:solidFill>
              </a:rPr>
              <a:t>Ibalgin</a:t>
            </a:r>
            <a:r>
              <a:rPr lang="cs-CZ" b="1" dirty="0">
                <a:solidFill>
                  <a:srgbClr val="7030A0"/>
                </a:solidFill>
              </a:rPr>
              <a:t>, </a:t>
            </a:r>
            <a:r>
              <a:rPr lang="cs-CZ" b="1" dirty="0" err="1" smtClean="0">
                <a:solidFill>
                  <a:srgbClr val="7030A0"/>
                </a:solidFill>
              </a:rPr>
              <a:t>Ibumax</a:t>
            </a:r>
            <a:r>
              <a:rPr lang="cs-CZ" b="1" dirty="0">
                <a:solidFill>
                  <a:srgbClr val="7030A0"/>
                </a:solidFill>
              </a:rPr>
              <a:t>, </a:t>
            </a:r>
            <a:r>
              <a:rPr lang="cs-CZ" b="1" dirty="0" err="1">
                <a:solidFill>
                  <a:srgbClr val="7030A0"/>
                </a:solidFill>
              </a:rPr>
              <a:t>Nurofen</a:t>
            </a:r>
            <a:r>
              <a:rPr lang="cs-CZ" b="1" dirty="0">
                <a:solidFill>
                  <a:srgbClr val="7030A0"/>
                </a:solidFill>
              </a:rPr>
              <a:t> </a:t>
            </a:r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sz="1900" dirty="0"/>
              <a:t>Nežádoucí účinky se projevují především v oblasti žaludku. Častější nežádoucí účinky: </a:t>
            </a:r>
            <a:r>
              <a:rPr lang="cs-CZ" sz="1900" dirty="0" smtClean="0"/>
              <a:t>nevolnost, </a:t>
            </a:r>
            <a:r>
              <a:rPr lang="cs-CZ" sz="1900" dirty="0"/>
              <a:t>zvýšená hladina jaterních enzymů, průjem, zácpa, krvácení z nosu, bolesti hlavy, závratě, vyrážka, zadržování tekutin, a hypertenze. Vzácně při dlouhodobém užívání </a:t>
            </a:r>
            <a:r>
              <a:rPr lang="cs-CZ" sz="1900" dirty="0" smtClean="0"/>
              <a:t>velkých dávek může dojít </a:t>
            </a:r>
            <a:r>
              <a:rPr lang="cs-CZ" sz="1900" dirty="0"/>
              <a:t>u </a:t>
            </a:r>
            <a:r>
              <a:rPr lang="cs-CZ" sz="1900" dirty="0" smtClean="0"/>
              <a:t>některých jedinců </a:t>
            </a:r>
            <a:r>
              <a:rPr lang="cs-CZ" sz="1900" dirty="0"/>
              <a:t>k poškození </a:t>
            </a:r>
            <a:r>
              <a:rPr lang="cs-CZ" sz="1900" dirty="0" smtClean="0"/>
              <a:t>tenkého střeva</a:t>
            </a:r>
            <a:r>
              <a:rPr lang="cs-CZ" sz="1900" dirty="0"/>
              <a:t>, srdečnímu </a:t>
            </a:r>
            <a:r>
              <a:rPr lang="cs-CZ" sz="1900" dirty="0" smtClean="0"/>
              <a:t>selhání,poškození </a:t>
            </a:r>
            <a:r>
              <a:rPr lang="cs-CZ" sz="1900" dirty="0"/>
              <a:t>ledvin a může dojít ke vzniku žaludečních vředů</a:t>
            </a:r>
          </a:p>
        </p:txBody>
      </p:sp>
    </p:spTree>
    <p:extLst>
      <p:ext uri="{BB962C8B-B14F-4D97-AF65-F5344CB8AC3E}">
        <p14:creationId xmlns:p14="http://schemas.microsoft.com/office/powerpoint/2010/main" xmlns="" val="4044491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57780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Ibuprofen - struktura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12776"/>
            <a:ext cx="3240360" cy="2910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900721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59101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476672"/>
            <a:ext cx="6400800" cy="5904656"/>
          </a:xfrm>
        </p:spPr>
        <p:txBody>
          <a:bodyPr>
            <a:normAutofit fontScale="92500" lnSpcReduction="20000"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     </a:t>
            </a:r>
            <a:r>
              <a:rPr lang="cs-CZ" sz="2600" b="1" u="sng" dirty="0" smtClean="0">
                <a:solidFill>
                  <a:srgbClr val="FF0000"/>
                </a:solidFill>
              </a:rPr>
              <a:t>3) Antibiotika</a:t>
            </a:r>
            <a:r>
              <a:rPr lang="cs-CZ" b="1" dirty="0" smtClean="0"/>
              <a:t>:</a:t>
            </a:r>
          </a:p>
          <a:p>
            <a:r>
              <a:rPr lang="cs-CZ" b="1" dirty="0" smtClean="0"/>
              <a:t>Antibiotikum je </a:t>
            </a:r>
            <a:r>
              <a:rPr lang="cs-CZ" b="1" dirty="0"/>
              <a:t>lék, který usmrcuje některé mikroorganismy nebo brání jejich růstu. </a:t>
            </a:r>
            <a:r>
              <a:rPr lang="cs-CZ" b="1" dirty="0" smtClean="0"/>
              <a:t>Dříve se </a:t>
            </a:r>
            <a:r>
              <a:rPr lang="cs-CZ" b="1" dirty="0"/>
              <a:t>termín užíval jen pro antimikrobiální látky přírodního původu (a pro ostatní se užíval termín chemoterapeutika</a:t>
            </a:r>
            <a:r>
              <a:rPr lang="cs-CZ" b="1" dirty="0" smtClean="0"/>
              <a:t>), v </a:t>
            </a:r>
            <a:r>
              <a:rPr lang="cs-CZ" b="1" dirty="0"/>
              <a:t>současné době se velmi často užívá pro všechny látky s tímto účinkem bez ohledu na jejich </a:t>
            </a:r>
            <a:r>
              <a:rPr lang="cs-CZ" b="1" dirty="0" smtClean="0"/>
              <a:t>původ</a:t>
            </a:r>
          </a:p>
          <a:p>
            <a:r>
              <a:rPr lang="cs-CZ" dirty="0">
                <a:solidFill>
                  <a:srgbClr val="7030A0"/>
                </a:solidFill>
              </a:rPr>
              <a:t>Objev antibiotik spolu s anestézií a aplikací hygienických praktik u lékařů (např. mytí rukou a použití sterilizovaných nástrojů) je jeden z nejdůležitějších objevů v současné </a:t>
            </a:r>
            <a:r>
              <a:rPr lang="cs-CZ" dirty="0" smtClean="0">
                <a:solidFill>
                  <a:srgbClr val="7030A0"/>
                </a:solidFill>
              </a:rPr>
              <a:t>medicíně</a:t>
            </a:r>
          </a:p>
          <a:p>
            <a:r>
              <a:rPr lang="cs-CZ" dirty="0">
                <a:solidFill>
                  <a:srgbClr val="FF0000"/>
                </a:solidFill>
              </a:rPr>
              <a:t>První skutečně účinné objevené antibiotikum pocházelo z plísně. Francouzský doktor Ernest </a:t>
            </a:r>
            <a:r>
              <a:rPr lang="cs-CZ" dirty="0" err="1">
                <a:solidFill>
                  <a:srgbClr val="FF0000"/>
                </a:solidFill>
              </a:rPr>
              <a:t>Duchesne</a:t>
            </a:r>
            <a:r>
              <a:rPr lang="cs-CZ" dirty="0">
                <a:solidFill>
                  <a:srgbClr val="FF0000"/>
                </a:solidFill>
              </a:rPr>
              <a:t> zaznamenal už v roce 1896 fakt, že určité plísně rodu </a:t>
            </a:r>
            <a:r>
              <a:rPr lang="cs-CZ" dirty="0" err="1">
                <a:solidFill>
                  <a:srgbClr val="FF0000"/>
                </a:solidFill>
              </a:rPr>
              <a:t>štětičkovec</a:t>
            </a:r>
            <a:r>
              <a:rPr lang="cs-CZ" dirty="0">
                <a:solidFill>
                  <a:srgbClr val="FF0000"/>
                </a:solidFill>
              </a:rPr>
              <a:t> (</a:t>
            </a:r>
            <a:r>
              <a:rPr lang="cs-CZ" dirty="0" err="1">
                <a:solidFill>
                  <a:srgbClr val="FF0000"/>
                </a:solidFill>
              </a:rPr>
              <a:t>Penicillium</a:t>
            </a:r>
            <a:r>
              <a:rPr lang="cs-CZ" dirty="0">
                <a:solidFill>
                  <a:srgbClr val="FF0000"/>
                </a:solidFill>
              </a:rPr>
              <a:t>) ničí bakterie. </a:t>
            </a:r>
            <a:r>
              <a:rPr lang="cs-CZ" dirty="0" err="1">
                <a:solidFill>
                  <a:srgbClr val="FF0000"/>
                </a:solidFill>
              </a:rPr>
              <a:t>Duchesne</a:t>
            </a:r>
            <a:r>
              <a:rPr lang="cs-CZ" dirty="0">
                <a:solidFill>
                  <a:srgbClr val="FF0000"/>
                </a:solidFill>
              </a:rPr>
              <a:t> a jeho výzkum však zůstal zapomenut po celou generaci. Až Alexander Fleming během svého výzkumu antibakteriálního působení lysozymu kultivoval baktérie na agarových plotnách a jedna z nich byla napadena plísní druhu </a:t>
            </a:r>
            <a:r>
              <a:rPr lang="cs-CZ" dirty="0" err="1">
                <a:solidFill>
                  <a:srgbClr val="FF0000"/>
                </a:solidFill>
              </a:rPr>
              <a:t>Penicillium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notatum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96522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361776"/>
          </a:xfrm>
        </p:spPr>
        <p:txBody>
          <a:bodyPr/>
          <a:lstStyle/>
          <a:p>
            <a:r>
              <a:rPr lang="cs-CZ" b="1" dirty="0" smtClean="0"/>
              <a:t>Některé příklady používaných antibiotik: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Penicilin, Chloramfenikol, Streptomycin…..</a:t>
            </a:r>
          </a:p>
          <a:p>
            <a:endParaRPr lang="cs-CZ" b="1" dirty="0">
              <a:solidFill>
                <a:srgbClr val="7030A0"/>
              </a:solidFill>
            </a:endParaRPr>
          </a:p>
          <a:p>
            <a:endParaRPr lang="cs-CZ" b="1" dirty="0" smtClean="0">
              <a:solidFill>
                <a:srgbClr val="7030A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28595"/>
            <a:ext cx="2855218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1436" y="1712571"/>
            <a:ext cx="2441004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861048"/>
            <a:ext cx="2095500" cy="2606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50936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476672"/>
            <a:ext cx="6400800" cy="5688632"/>
          </a:xfrm>
        </p:spPr>
        <p:txBody>
          <a:bodyPr>
            <a:normAutofit fontScale="92500"/>
          </a:bodyPr>
          <a:lstStyle/>
          <a:p>
            <a:r>
              <a:rPr lang="cs-CZ" sz="2400" b="1" dirty="0" smtClean="0"/>
              <a:t>    </a:t>
            </a:r>
            <a:r>
              <a:rPr lang="cs-CZ" sz="2600" b="1" u="sng" dirty="0" smtClean="0">
                <a:solidFill>
                  <a:srgbClr val="FF0000"/>
                </a:solidFill>
              </a:rPr>
              <a:t>4) Sedativa, hypnotika:</a:t>
            </a:r>
          </a:p>
          <a:p>
            <a:r>
              <a:rPr lang="cs-CZ" sz="2400" b="1" dirty="0"/>
              <a:t>Sedativum je druh léku, který potlačuje vliv centrální nervové soustavy (CNS), a tak způsobuje klidnost, uvolnění, zmenšení strachu, spavost, zpomalené dýchání, zadrhující řeč, třaslavou chůzi, zhoršené vnímání a zpomalení </a:t>
            </a:r>
            <a:r>
              <a:rPr lang="cs-CZ" sz="2400" b="1" dirty="0" smtClean="0"/>
              <a:t>reflexů</a:t>
            </a:r>
          </a:p>
          <a:p>
            <a:r>
              <a:rPr lang="cs-CZ" sz="2400" b="1" dirty="0"/>
              <a:t>Všechna sedativa mohou způsobit po určité době psychickou a fyzickou závislost, a to i při užíváni lékařem nařízených </a:t>
            </a:r>
            <a:r>
              <a:rPr lang="cs-CZ" sz="2400" b="1" dirty="0" smtClean="0"/>
              <a:t>dávek</a:t>
            </a:r>
          </a:p>
          <a:p>
            <a:r>
              <a:rPr lang="cs-CZ" sz="2400" dirty="0">
                <a:solidFill>
                  <a:srgbClr val="7030A0"/>
                </a:solidFill>
              </a:rPr>
              <a:t>Sedativum GHB, podobné extázi, je známo jako „</a:t>
            </a:r>
            <a:r>
              <a:rPr lang="cs-CZ" sz="2400" dirty="0" err="1">
                <a:solidFill>
                  <a:srgbClr val="7030A0"/>
                </a:solidFill>
              </a:rPr>
              <a:t>znásilňovací</a:t>
            </a:r>
            <a:r>
              <a:rPr lang="cs-CZ" sz="2400" dirty="0">
                <a:solidFill>
                  <a:srgbClr val="7030A0"/>
                </a:solidFill>
              </a:rPr>
              <a:t> droga“ podávaná </a:t>
            </a:r>
            <a:r>
              <a:rPr lang="cs-CZ" sz="2400" dirty="0" err="1">
                <a:solidFill>
                  <a:srgbClr val="7030A0"/>
                </a:solidFill>
              </a:rPr>
              <a:t>nicnetušícím</a:t>
            </a:r>
            <a:r>
              <a:rPr lang="cs-CZ" sz="2400" dirty="0">
                <a:solidFill>
                  <a:srgbClr val="7030A0"/>
                </a:solidFill>
              </a:rPr>
              <a:t> obětem v barech nebo na diskotékách kvůli snížení jejich schopnosti bránit se. Rovněž tak je zneužíván </a:t>
            </a:r>
            <a:r>
              <a:rPr lang="cs-CZ" sz="2400" dirty="0" err="1">
                <a:solidFill>
                  <a:srgbClr val="7030A0"/>
                </a:solidFill>
              </a:rPr>
              <a:t>Rohypnol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7221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157192"/>
            <a:ext cx="6512511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289768"/>
          </a:xfrm>
        </p:spPr>
        <p:txBody>
          <a:bodyPr/>
          <a:lstStyle/>
          <a:p>
            <a:r>
              <a:rPr lang="cs-CZ" b="1" dirty="0"/>
              <a:t>Hypnotikum je léčivo, které vyvolává spánek či usnadňuje usínání. Hypnotika obvykle působí v mozku prostřednictvím receptoru pro kyselinu </a:t>
            </a:r>
            <a:r>
              <a:rPr lang="cs-CZ" b="1" dirty="0" smtClean="0"/>
              <a:t>gama-aminomáselnou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Používají se syntetická léčiva ze skupiny benzodiazepinů (nitrazepam, </a:t>
            </a:r>
            <a:r>
              <a:rPr lang="cs-CZ" dirty="0" err="1">
                <a:solidFill>
                  <a:srgbClr val="7030A0"/>
                </a:solidFill>
              </a:rPr>
              <a:t>flunitrazepam</a:t>
            </a:r>
            <a:r>
              <a:rPr lang="cs-CZ" dirty="0"/>
              <a:t> </a:t>
            </a:r>
            <a:r>
              <a:rPr lang="cs-CZ" dirty="0" smtClean="0"/>
              <a:t>aj</a:t>
            </a:r>
          </a:p>
          <a:p>
            <a:r>
              <a:rPr lang="cs-CZ" dirty="0" err="1"/>
              <a:t>Flunitrazepam</a:t>
            </a:r>
            <a:r>
              <a:rPr lang="cs-CZ" dirty="0"/>
              <a:t> (INN) je derivát benzodiazepinu, známý pod obchodní značkou </a:t>
            </a:r>
            <a:r>
              <a:rPr lang="cs-CZ" dirty="0" err="1">
                <a:solidFill>
                  <a:srgbClr val="7030A0"/>
                </a:solidFill>
              </a:rPr>
              <a:t>Rohypnol</a:t>
            </a:r>
            <a:r>
              <a:rPr lang="cs-CZ" dirty="0">
                <a:solidFill>
                  <a:srgbClr val="7030A0"/>
                </a:solidFill>
              </a:rPr>
              <a:t>. </a:t>
            </a:r>
            <a:r>
              <a:rPr lang="cs-CZ" dirty="0"/>
              <a:t>Jedná se o léčivo s výrazným sedativním, anxiolytickým a </a:t>
            </a:r>
            <a:r>
              <a:rPr lang="cs-CZ" dirty="0" err="1"/>
              <a:t>myorelaxačním</a:t>
            </a:r>
            <a:r>
              <a:rPr lang="cs-CZ" dirty="0"/>
              <a:t> účinkem; používá se při léčbě nespavosti a v injekční formě při anestezii.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6333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7432" cy="5721816"/>
          </a:xfrm>
        </p:spPr>
        <p:txBody>
          <a:bodyPr/>
          <a:lstStyle/>
          <a:p>
            <a:r>
              <a:rPr lang="cs-CZ" dirty="0" smtClean="0"/>
              <a:t>Příklady sedativ – </a:t>
            </a:r>
            <a:r>
              <a:rPr lang="cs-CZ" dirty="0" err="1" smtClean="0"/>
              <a:t>Bellaspon</a:t>
            </a:r>
            <a:r>
              <a:rPr lang="cs-CZ" dirty="0" smtClean="0"/>
              <a:t>, </a:t>
            </a:r>
            <a:r>
              <a:rPr lang="cs-CZ" dirty="0" err="1" smtClean="0"/>
              <a:t>Bromisoval</a:t>
            </a:r>
            <a:r>
              <a:rPr lang="cs-CZ" dirty="0" smtClean="0"/>
              <a:t>, </a:t>
            </a:r>
            <a:r>
              <a:rPr lang="cs-CZ" dirty="0" err="1" smtClean="0"/>
              <a:t>Rohypnol</a:t>
            </a:r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Belladona</a:t>
            </a:r>
            <a:r>
              <a:rPr lang="cs-CZ" dirty="0" smtClean="0"/>
              <a:t>:                                  </a:t>
            </a:r>
            <a:r>
              <a:rPr lang="cs-CZ" dirty="0" err="1" smtClean="0"/>
              <a:t>Rohypnol</a:t>
            </a:r>
            <a:endParaRPr lang="cs-CZ" dirty="0" smtClean="0"/>
          </a:p>
          <a:p>
            <a:r>
              <a:rPr lang="cs-CZ" dirty="0" smtClean="0"/>
              <a:t>                                 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564904"/>
            <a:ext cx="3264024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 descr="http://upload.wikimedia.org/wikipedia/commons/thumb/1/17/Flunitrazepam.svg/640px-Flunitrazepam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1" y="2276872"/>
            <a:ext cx="3034929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29735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188640"/>
            <a:ext cx="6512511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4337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      </a:t>
            </a:r>
            <a:r>
              <a:rPr lang="cs-CZ" sz="2400" b="1" u="sng" dirty="0" smtClean="0">
                <a:solidFill>
                  <a:srgbClr val="FF0000"/>
                </a:solidFill>
              </a:rPr>
              <a:t>5) Antihistaminika</a:t>
            </a:r>
            <a:r>
              <a:rPr lang="cs-CZ" dirty="0" smtClean="0"/>
              <a:t>:</a:t>
            </a:r>
          </a:p>
          <a:p>
            <a:r>
              <a:rPr lang="cs-CZ" b="1" dirty="0"/>
              <a:t>Antihistaminikum je chemická látka, používaná jako lék působící proti alergii</a:t>
            </a:r>
            <a:r>
              <a:rPr lang="cs-CZ" b="1" dirty="0" smtClean="0"/>
              <a:t>.</a:t>
            </a:r>
          </a:p>
          <a:p>
            <a:r>
              <a:rPr lang="cs-CZ" dirty="0"/>
              <a:t>První antihistaminika objevili Ernest </a:t>
            </a:r>
            <a:r>
              <a:rPr lang="cs-CZ" dirty="0" err="1"/>
              <a:t>Fourneau</a:t>
            </a:r>
            <a:r>
              <a:rPr lang="cs-CZ" dirty="0"/>
              <a:t>, Daniel </a:t>
            </a:r>
            <a:r>
              <a:rPr lang="cs-CZ" dirty="0" err="1"/>
              <a:t>Bovet</a:t>
            </a:r>
            <a:r>
              <a:rPr lang="cs-CZ" dirty="0"/>
              <a:t> a Anne-Marie </a:t>
            </a:r>
            <a:r>
              <a:rPr lang="cs-CZ" dirty="0" err="1"/>
              <a:t>Staub</a:t>
            </a:r>
            <a:r>
              <a:rPr lang="cs-CZ" dirty="0"/>
              <a:t> na Pasteurově ústavu v Paříži ve 30. letech 20. století (F 929 v roce 1937). Na základě jejich prací vyvinul B. </a:t>
            </a:r>
            <a:r>
              <a:rPr lang="cs-CZ" dirty="0" err="1"/>
              <a:t>Halpern</a:t>
            </a:r>
            <a:r>
              <a:rPr lang="cs-CZ" dirty="0"/>
              <a:t> první terapeuticky použité antihistaminikum (</a:t>
            </a:r>
            <a:r>
              <a:rPr lang="cs-CZ" dirty="0" err="1"/>
              <a:t>Antergan</a:t>
            </a:r>
            <a:r>
              <a:rPr lang="cs-CZ" dirty="0"/>
              <a:t>, firma </a:t>
            </a:r>
            <a:r>
              <a:rPr lang="cs-CZ" dirty="0" err="1"/>
              <a:t>Rhone-Poulenc</a:t>
            </a:r>
            <a:r>
              <a:rPr lang="cs-CZ" dirty="0"/>
              <a:t>) v roce 1942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Příklady antihistaminik:</a:t>
            </a:r>
            <a:endParaRPr lang="cs-CZ" dirty="0"/>
          </a:p>
          <a:p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err="1">
                <a:solidFill>
                  <a:srgbClr val="7030A0"/>
                </a:solidFill>
              </a:rPr>
              <a:t>Bisulepin</a:t>
            </a:r>
            <a:r>
              <a:rPr lang="cs-CZ" dirty="0">
                <a:solidFill>
                  <a:srgbClr val="7030A0"/>
                </a:solidFill>
              </a:rPr>
              <a:t> je silné a relativně selektivní antihistaminikum (H1-antihistaminikum) se </a:t>
            </a:r>
            <a:r>
              <a:rPr lang="cs-CZ" dirty="0" smtClean="0">
                <a:solidFill>
                  <a:srgbClr val="7030A0"/>
                </a:solidFill>
              </a:rPr>
              <a:t>sedativními</a:t>
            </a: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účinky. </a:t>
            </a:r>
            <a:r>
              <a:rPr lang="cs-CZ" dirty="0">
                <a:solidFill>
                  <a:srgbClr val="7030A0"/>
                </a:solidFill>
              </a:rPr>
              <a:t>V České republice je znám po obchodním názvem </a:t>
            </a:r>
            <a:r>
              <a:rPr lang="cs-CZ" dirty="0" err="1">
                <a:solidFill>
                  <a:srgbClr val="7030A0"/>
                </a:solidFill>
              </a:rPr>
              <a:t>Dithiaden</a:t>
            </a: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ve </a:t>
            </a:r>
            <a:r>
              <a:rPr lang="cs-CZ" dirty="0">
                <a:solidFill>
                  <a:srgbClr val="7030A0"/>
                </a:solidFill>
              </a:rPr>
              <a:t>formě tablet příp. injekce</a:t>
            </a:r>
            <a:r>
              <a:rPr lang="cs-CZ" dirty="0"/>
              <a:t>.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6614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245424" cy="5793824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Použité odkazy: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cs.wikipedia.org/wiki/Penicilin#mediaviewer/Soubor:Penicillin-core.png</a:t>
            </a: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cs.wikipedia.org/wiki/Penicilin#mediaviewer/Soubor:PenicillinPSAedit.jpg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cs.wikipedia.org/wiki/Antibiotika#mediaviewer/Soubor:Alexander-fleming.jpg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cs.wikipedia.org/wiki/Ibuprofen#mediaviewer/Soubor:Ibalgin.JPG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cs.wikipedia.org/wiki/Ibuprofen#mediaviewer/Soubor:Ibuprofen-Enantiomere_Strukturformeln.png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cs.wikipedia.org/wiki/Acylpyrin#mediaviewer/Soubor:Aspirin-skeletal.svg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cs.wikipedia.org/wiki/Acylpyrin#mediaviewer/Soubor:Acylpyrin.jpg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038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116</TotalTime>
  <Words>888</Words>
  <Application>Microsoft Office PowerPoint</Application>
  <PresentationFormat>Předvádění na obrazovce (4:3)</PresentationFormat>
  <Paragraphs>61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     Název školy:  Základní škola a Mateřská škola Kladno, Norská 2633 Autor: Mgr. Kateřina Wernerová Název materiálu: VY_52_INOVACE_Ch.9.We.13_Chemie_ve_sluzbach_cloveka_ leciva  Datum: 15. 4. 2013 Ročník: devátý Vzdělávací oblast: Člověk a příroda Vzdělávací obor: Chemie Název: Chemie ve službách člověka, léčiva     Číslo operačního programu: CZ.1.07/1.4.00/21.3489 Název projektu: UČÍME SE S RADOSTÍ  Anotace: Materiál lze využít jako výkladovou prezentaci k tématu Léčiva, případně ke shrnutí učiva o základních léčivých přípravcích. </vt:lpstr>
      <vt:lpstr>Chemie ve službách člověka - léčiva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ZŠ Norská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HORMONY- řízení lidského organismu</dc:title>
  <dc:creator>Wernerová</dc:creator>
  <cp:lastModifiedBy>Dum</cp:lastModifiedBy>
  <cp:revision>14</cp:revision>
  <dcterms:created xsi:type="dcterms:W3CDTF">2013-04-17T12:59:18Z</dcterms:created>
  <dcterms:modified xsi:type="dcterms:W3CDTF">2014-05-09T10:37:53Z</dcterms:modified>
</cp:coreProperties>
</file>