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E31D32-1D83-449F-A48D-D5BC360A6338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284A657-ED89-47E5-A298-9C8FEA0B9D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224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B390C4-6FB4-40BB-AA63-88AE3A0E72D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18601-33E7-417B-ACFC-5529C36F2BCF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E46FB-B98F-4D96-9D24-9A374122F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509C5-6022-4927-A001-921E4FDE4693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71494-156F-4EAC-BF4E-26C0FEEA0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B3EA5-6F29-426F-8AC9-2EB2D57CCDFA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E6AA8-E7F2-4D18-9075-39E00BF79A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3D48A-8EFE-4770-A3D3-98A2CA0B51C9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D39DD-DB36-46D3-852F-FF90ACB089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0DECD-4E42-4E28-95ED-EC2873441024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3E9A2-A742-4AD7-B665-0EF31F5339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E1652-EF49-43B1-9852-90EDBF6E75CB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3B65-DAEE-4862-A589-4269AB9A64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2FB2B-E1EB-4B79-A9F1-809AA6C924DA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30866-3EAD-49D4-A125-B6067003AE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A3557-6904-47B8-B60C-AC40CDF28846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C0A81-A0B9-4CE8-B96C-9F3A5D083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4016A-72B3-475F-B195-721AC03A4726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58AD4-75DD-40B9-BC16-04C7CAA946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A29D7-9758-4282-8240-9AD641F72E37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F6A4D-3AAF-402D-9DC2-099443F754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036CB-51F1-453D-89B0-8518B2518271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01510-60A5-4B97-A2F6-81A614FF3F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01E3704-F5E0-4E6A-9DA6-1D06B5BF6108}" type="datetimeFigureOut">
              <a:rPr lang="cs-CZ"/>
              <a:pPr>
                <a:defRPr/>
              </a:pPr>
              <a:t>9.5.2014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C32F568-A0F7-44A8-A73D-CCD439509B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16" r:id="rId6"/>
    <p:sldLayoutId id="2147483722" r:id="rId7"/>
    <p:sldLayoutId id="2147483723" r:id="rId8"/>
    <p:sldLayoutId id="2147483724" r:id="rId9"/>
    <p:sldLayoutId id="2147483715" r:id="rId10"/>
    <p:sldLayoutId id="214748372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aludek#mediaviewer/Soubor:Gray1050.png" TargetMode="External"/><Relationship Id="rId2" Type="http://schemas.openxmlformats.org/officeDocument/2006/relationships/hyperlink" Target="http://cs.wikipedia.org/wiki/%C5%BDaludek#mediaviewer/Soubor:Illu_stomach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Chrup#mediaviewer/Soubor:Gray1002.png" TargetMode="External"/><Relationship Id="rId5" Type="http://schemas.openxmlformats.org/officeDocument/2006/relationships/hyperlink" Target="http://cs.wikipedia.org/wiki/Slinivka_b%C5%99i%C5%A1n%C3%AD#mediaviewer/Soubor:Illu_pancreas_duodenum.jpg" TargetMode="External"/><Relationship Id="rId4" Type="http://schemas.openxmlformats.org/officeDocument/2006/relationships/hyperlink" Target="http://cs.wikipedia.org/wiki/J%C3%A1tra#mediaviewer/Soubor:Gray1085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685800" y="765175"/>
            <a:ext cx="7772400" cy="5327650"/>
          </a:xfrm>
        </p:spPr>
        <p:txBody>
          <a:bodyPr/>
          <a:lstStyle/>
          <a:p>
            <a:pPr algn="l"/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školy:  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Základní škola a Mateřská škola Kladno, Norská 2633</a:t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Mgr. Kateřina Wernerová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VY_52_INOVACE_Pr.8.We.06_Travici_soustava_cloveka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Datum: 3. 2. 2013</a:t>
            </a:r>
            <a:b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Ročník: osmý</a:t>
            </a:r>
            <a:b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oblast: Člověk a příroda</a:t>
            </a:r>
            <a:b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obor: Přírodopis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Trávicí soustava člověka  </a:t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operačního programu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CZ.1.07/1.4.00/21.3489</a:t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projektu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UČÍME SE S RADOSTÍ</a:t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Tato prezentace je určena k seznámení s novým učivem, může být promítána na interaktivní tabuli jako výklad, studenti ji mohou použít také k vytvoření zápisu učiva.</a:t>
            </a:r>
            <a: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400" b="1" dirty="0" smtClean="0">
                <a:solidFill>
                  <a:schemeClr val="tx1"/>
                </a:solidFill>
              </a:rPr>
              <a:t/>
            </a:r>
            <a:br>
              <a:rPr lang="cs-CZ" sz="1400" b="1" dirty="0" smtClean="0">
                <a:solidFill>
                  <a:schemeClr val="tx1"/>
                </a:solidFill>
              </a:rPr>
            </a:br>
            <a:endParaRPr lang="cs-CZ" sz="1400" b="1" dirty="0" smtClean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5876925"/>
            <a:ext cx="7416800" cy="288925"/>
          </a:xfrm>
        </p:spPr>
        <p:txBody>
          <a:bodyPr rtlCol="0">
            <a:normAutofit fontScale="77500" lnSpcReduction="20000"/>
          </a:bodyPr>
          <a:lstStyle/>
          <a:p>
            <a:pPr algn="l" fontAlgn="auto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6100763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b="1" smtClean="0">
                <a:latin typeface="Times New Roman" pitchFamily="18" charset="0"/>
                <a:cs typeface="Times New Roman" pitchFamily="18" charset="0"/>
              </a:rPr>
              <a:t>Trávicí soustava člověka</a:t>
            </a:r>
          </a:p>
        </p:txBody>
      </p:sp>
      <p:sp>
        <p:nvSpPr>
          <p:cNvPr id="1638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557338"/>
            <a:ext cx="7408862" cy="4568825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Symbol" pitchFamily="18" charset="2"/>
              <a:buAutoNum type="arabicPeriod"/>
              <a:defRPr/>
            </a:pP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Části trávicí soustavy: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Dutina ústní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Hltan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Jícen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Žaludek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Tenké střevo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Tlusté střevo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Játra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Slinivka břišní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lphaLcParenR"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Symbol" pitchFamily="18" charset="2"/>
              <a:buAutoNum type="arabicPeriod"/>
              <a:defRPr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341438"/>
            <a:ext cx="7408862" cy="478472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Dutina ústní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zpracování potravy mechanické pomocí zubů a jazyka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zpracování potravy chemické pomocí slin, které obsahují enzymy,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např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ptyalin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sliny jsou produkovány slinnými žlázami         ( podčelistní, příušní, podjazyková ).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-polykání potravy je reflexní činnost, při polknutí se uzavírá hrtanová příklopka</a:t>
            </a: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Nadpis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252537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49300" y="1773238"/>
            <a:ext cx="7531100" cy="435292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Chrup, stavba zubu: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Části zubu: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korunka, krček, kořen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korunka je kryta zubní sklovinou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zubovina je hlavní zubní hmota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cement – pokrývá krček a kořen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zubní dřeň – měkká tkáň uvnitř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Mléčný chrup tvoří 20 zubů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Kompletní trvalý chrup tvoří 32 zubů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1"/>
          <p:cNvSpPr>
            <a:spLocks noGrp="1"/>
          </p:cNvSpPr>
          <p:nvPr>
            <p:ph idx="1"/>
          </p:nvPr>
        </p:nvSpPr>
        <p:spPr>
          <a:xfrm>
            <a:off x="871538" y="1557338"/>
            <a:ext cx="7408862" cy="4568825"/>
          </a:xfrm>
        </p:spPr>
        <p:txBody>
          <a:bodyPr/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Druhy zubů: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mtClean="0"/>
              <a:t>Řezáky, špičáky, třenové zuby, stoličky</a:t>
            </a:r>
          </a:p>
          <a:p>
            <a:endParaRPr lang="cs-CZ" b="1" u="sng" smtClean="0"/>
          </a:p>
          <a:p>
            <a:endParaRPr lang="cs-CZ" b="1" u="sng" smtClean="0"/>
          </a:p>
          <a:p>
            <a:r>
              <a:rPr lang="cs-CZ" smtClean="0"/>
              <a:t>Trvalý chrup                                    dětský chrup</a:t>
            </a:r>
          </a:p>
          <a:p>
            <a:endParaRPr lang="cs-CZ" smtClean="0"/>
          </a:p>
        </p:txBody>
      </p:sp>
      <p:sp>
        <p:nvSpPr>
          <p:cNvPr id="20482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068638"/>
            <a:ext cx="2449512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7138" y="3068638"/>
            <a:ext cx="20955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1"/>
          <p:cNvSpPr>
            <a:spLocks noGrp="1"/>
          </p:cNvSpPr>
          <p:nvPr>
            <p:ph idx="1"/>
          </p:nvPr>
        </p:nvSpPr>
        <p:spPr>
          <a:xfrm>
            <a:off x="871538" y="1989138"/>
            <a:ext cx="7408862" cy="4137025"/>
          </a:xfrm>
        </p:spPr>
        <p:txBody>
          <a:bodyPr/>
          <a:lstStyle/>
          <a:p>
            <a:r>
              <a:rPr lang="cs-CZ" sz="3200" b="1" u="sng" smtClean="0">
                <a:latin typeface="Times New Roman" pitchFamily="18" charset="0"/>
                <a:cs typeface="Times New Roman" pitchFamily="18" charset="0"/>
              </a:rPr>
              <a:t>Hltan, jícen:</a:t>
            </a:r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Potrava se po polknutí posouvá pomocí peristaltického pohybu jícnem, který je tvořen na začátku příčně pruhovanou a potom hladkou svalovinou do další části trávicí soustavy.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Délka jícnu je asi 25 cm, jeho průměr asi 1,5 cm</a:t>
            </a:r>
          </a:p>
        </p:txBody>
      </p:sp>
      <p:sp>
        <p:nvSpPr>
          <p:cNvPr id="2150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1"/>
          <p:cNvSpPr>
            <a:spLocks noGrp="1"/>
          </p:cNvSpPr>
          <p:nvPr>
            <p:ph idx="1"/>
          </p:nvPr>
        </p:nvSpPr>
        <p:spPr>
          <a:xfrm>
            <a:off x="871538" y="1700213"/>
            <a:ext cx="7408862" cy="4425950"/>
          </a:xfrm>
        </p:spPr>
        <p:txBody>
          <a:bodyPr/>
          <a:lstStyle/>
          <a:p>
            <a:r>
              <a:rPr lang="cs-CZ" sz="3200" b="1" u="sng" smtClean="0">
                <a:latin typeface="Times New Roman" pitchFamily="18" charset="0"/>
                <a:cs typeface="Times New Roman" pitchFamily="18" charset="0"/>
              </a:rPr>
              <a:t>Žaludek:</a:t>
            </a:r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Je to rozšířená část trávicí soustavy, která navazuje na jícen a na druhé straně z něj vychází dvanáctník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Probíhá v něm trávení potravy – hlavně bílkovin pomocí enzymů v žaludeční šťávě (pepsin ) a také tuků pomocí enzymu lipázy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Mechanické trávení je zajištěno pravidelnými pohyby žaludku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Onemocnění žaludku: žaludeční vředy, překyselení žaludku, karcinom</a:t>
            </a:r>
          </a:p>
        </p:txBody>
      </p:sp>
      <p:sp>
        <p:nvSpPr>
          <p:cNvPr id="2253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1"/>
          <p:cNvSpPr>
            <a:spLocks noGrp="1"/>
          </p:cNvSpPr>
          <p:nvPr>
            <p:ph idx="1"/>
          </p:nvPr>
        </p:nvSpPr>
        <p:spPr>
          <a:xfrm>
            <a:off x="871538" y="1773238"/>
            <a:ext cx="7408862" cy="43529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z="32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276475"/>
            <a:ext cx="23812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914650"/>
            <a:ext cx="41910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sah 1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/>
          <a:lstStyle/>
          <a:p>
            <a:r>
              <a:rPr lang="cs-CZ" sz="3200" b="1" u="sng" smtClean="0">
                <a:latin typeface="Times New Roman" pitchFamily="18" charset="0"/>
                <a:cs typeface="Times New Roman" pitchFamily="18" charset="0"/>
              </a:rPr>
              <a:t>Tenké střevo, tlusté střevo</a:t>
            </a:r>
            <a:r>
              <a:rPr lang="cs-CZ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Nejdelší část trávicí soustavy, navazuje na žaludek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V tenkém střevě se dokončuje trávení potravy – dvanáctník a probíhá v něm vstřebávání živin po dokončení trávení.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Plocha tenkého střeva je dostatečně velká díky klkům, které jsou bohatě prokrveny.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Do dvanáctníku ústí vývody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jater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slinivky břišní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, které produkují látky, potřebné k trávení dalších živin</a:t>
            </a:r>
          </a:p>
        </p:txBody>
      </p:sp>
      <p:sp>
        <p:nvSpPr>
          <p:cNvPr id="2457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1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/>
          <a:lstStyle/>
          <a:p>
            <a:endParaRPr lang="cs-CZ" smtClean="0"/>
          </a:p>
          <a:p>
            <a:r>
              <a:rPr lang="cs-CZ" smtClean="0"/>
              <a:t>Játra produkují žluč, která emulguje tuky</a:t>
            </a:r>
          </a:p>
          <a:p>
            <a:r>
              <a:rPr lang="cs-CZ" smtClean="0"/>
              <a:t>Slinivka břišní produkuje enzymy a také hormon inzulín</a:t>
            </a:r>
          </a:p>
        </p:txBody>
      </p:sp>
      <p:sp>
        <p:nvSpPr>
          <p:cNvPr id="25602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3789363"/>
            <a:ext cx="2449512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3933825"/>
            <a:ext cx="266382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u="sng" smtClean="0">
                <a:latin typeface="Times New Roman" pitchFamily="18" charset="0"/>
                <a:cs typeface="Times New Roman" pitchFamily="18" charset="0"/>
              </a:rPr>
              <a:t>Tlusté střevo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Je to konečný úsek trávicí potravy ,dlouhý asi 1, 5 m kde dochází ke konečnému zahušťování zbytků potravy a odstraňování z těla ven konečníkem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Najdeme na něm část, označenou jako slepé střevo s červovitým výběžkem - apendixem</a:t>
            </a:r>
          </a:p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Probíhá zde vstřebávání vody a některých vitamínů a minerálů</a:t>
            </a:r>
          </a:p>
          <a:p>
            <a:endParaRPr lang="cs-CZ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71538" y="1052736"/>
            <a:ext cx="7408862" cy="5073427"/>
          </a:xfrm>
        </p:spPr>
        <p:txBody>
          <a:bodyPr/>
          <a:lstStyle/>
          <a:p>
            <a:r>
              <a:rPr lang="cs-CZ" dirty="0">
                <a:hlinkClick r:id="rId2"/>
              </a:rPr>
              <a:t>http://cs.wikipedia.org/wiki/%</a:t>
            </a:r>
            <a:r>
              <a:rPr lang="cs-CZ" dirty="0" smtClean="0">
                <a:hlinkClick r:id="rId2"/>
              </a:rPr>
              <a:t>C5%BDaludek#mediaviewer/Soubor:Illu_stomach2.jpg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http://cs.wikipedia.org/wiki/%</a:t>
            </a:r>
            <a:r>
              <a:rPr lang="cs-CZ" dirty="0" smtClean="0">
                <a:hlinkClick r:id="rId3"/>
              </a:rPr>
              <a:t>C5%BDaludek#mediaviewer/Soubor:Gray1050.png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cs.wikipedia.org/wiki/J%C3%A1tra#mediaviewer/Soubor:Gray1085.png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cs.wikipedia.org/wiki/Slinivka_b%C5%99i%C5%A1n%C3%AD#mediaviewer/Soubor:Illu_pancreas_duodenum.jpg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cs.wikipedia.org/wiki/Chrup#mediaviewer/Soubor:Gray1002.png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60649"/>
            <a:ext cx="8229600" cy="864096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102</TotalTime>
  <Words>392</Words>
  <Application>Microsoft Office PowerPoint</Application>
  <PresentationFormat>Předvádění na obrazovce (4:3)</PresentationFormat>
  <Paragraphs>65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 Název školy:  Základní škola a Mateřská škola Kladno, Norská 2633 Autor: Mgr. Kateřina Wernerová Název materiálu: VY_52_INOVACE_Pr.8.We.06_Travici_soustava_cloveka  Datum: 3. 2. 2013 Ročník: osmý Vzdělávací oblast: Člověk a příroda Vzdělávací obor: Přírodopis Název:  Trávicí soustava člověka   Číslo operačního programu: CZ.1.07/1.4.00/21.3489 Název projektu: UČÍME SE S RADOSTÍ    Anotace: Tato prezentace je určena k seznámení s novým učivem, může být promítána na interaktivní tabuli jako výklad, studenti ji mohou použít také k vytvoření zápisu učiva.  </vt:lpstr>
      <vt:lpstr>Prezentace aplikace PowerPoint</vt:lpstr>
      <vt:lpstr>Prezentace aplikace PowerPoint</vt:lpstr>
      <vt:lpstr>Prezentace aplikace PowerPoint</vt:lpstr>
      <vt:lpstr> 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kateka</dc:creator>
  <cp:lastModifiedBy>Wernerová</cp:lastModifiedBy>
  <cp:revision>14</cp:revision>
  <dcterms:created xsi:type="dcterms:W3CDTF">2013-02-10T08:29:17Z</dcterms:created>
  <dcterms:modified xsi:type="dcterms:W3CDTF">2014-05-09T08:57:21Z</dcterms:modified>
</cp:coreProperties>
</file>