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9. 5. 2014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3521951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VY_32_INOVACE_mix1_fyz20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fyz20_geometricka_optika.zip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geometrické optiky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Geometrická optika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geometrické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optiky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optické zobrazení, zrcadlo,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čočka, ohnisko, zobrazovací rovnice, oko, lupa, mikroskop, dalekohled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9. 5.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Optika – geometrická optika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027017379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Geometrická optika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Optika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Optické zobrazení; optická (zobrazovací) soustava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Obraz skutečný (reálný) a neskutečný (zdánlivý, virtuální)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Obraz vzpřímený a převrácený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Obraz zvětšený, zmenšený, stejně veliký jako předmět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Obrazový prostor; předmětový prostor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Optická osa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Zrcadlo rovinné, kulové duté a vypuklé, parabolické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Čočka spojná (spojka) a rozptylná (rozptylka)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Ohnisko</a:t>
            </a:r>
          </a:p>
          <a:p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Paraxiální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paprsky; </a:t>
            </a:r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paraxiální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Gaussův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) prostor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Význačné paprsky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Zobrazovací rovnice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Oko; akomodace; blízký a vzdálený bod, konvenční zraková vzdálenost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Lupa, mikroskop, dalekohled, snímací přístroj, projekční přístroj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Předmětová vzdálenost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cs-CZ" sz="2400" i="1" dirty="0" smtClean="0">
                <a:latin typeface="Arial"/>
                <a:cs typeface="Arial"/>
              </a:rPr>
              <a:t>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b="1" baseline="30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Obrazová vzdálenost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a‘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Výška předmětu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y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Výška obrazu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cs-CZ" sz="2400" i="1" dirty="0" smtClean="0">
                <a:latin typeface="Arial"/>
                <a:cs typeface="Arial"/>
              </a:rPr>
              <a:t>y‘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Poloměr křivosti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r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Ohnisková vzdálenost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/>
                <a:cs typeface="Arial"/>
              </a:rPr>
              <a:t>f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Příčné zvětšení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cs-CZ" sz="2400" i="1" dirty="0" smtClean="0">
                <a:latin typeface="Arial"/>
                <a:cs typeface="Arial"/>
              </a:rPr>
              <a:t>Z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cs-CZ" sz="2400" i="1" dirty="0" smtClean="0">
                <a:latin typeface="Arial"/>
                <a:cs typeface="Arial"/>
              </a:rPr>
              <a:t>Z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Optická mohutnost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 smtClean="0">
                <a:latin typeface="Arial"/>
                <a:cs typeface="Arial"/>
              </a:rPr>
              <a:t>φ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 smtClean="0">
                <a:latin typeface="Arial"/>
                <a:cs typeface="Arial"/>
              </a:rPr>
              <a:t>φ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D (= 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Konvenční zraková vzdálenost </a:t>
            </a:r>
            <a:r>
              <a:rPr lang="cs-CZ" sz="2400" i="1" dirty="0" smtClean="0">
                <a:latin typeface="Arial"/>
                <a:cs typeface="Arial"/>
              </a:rPr>
              <a:t>	d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= 25 cm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Zorný úhel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l-GR" sz="2400" i="1" dirty="0" smtClean="0">
                <a:latin typeface="Cambria Math"/>
                <a:ea typeface="Cambria Math"/>
                <a:cs typeface="Arial" pitchFamily="34" charset="0"/>
              </a:rPr>
              <a:t>τ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 smtClean="0">
                <a:latin typeface="Cambria Math"/>
                <a:ea typeface="Cambria Math"/>
                <a:cs typeface="Arial" pitchFamily="34" charset="0"/>
              </a:rPr>
              <a:t>τ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°</a:t>
            </a:r>
            <a:endParaRPr lang="cs-CZ" sz="2400" baseline="-25000" dirty="0" smtClean="0">
              <a:latin typeface="Arial" pitchFamily="34" charset="0"/>
              <a:cs typeface="Arial" pitchFamily="34" charset="0"/>
              <a:sym typeface="Symbol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  <a:sym typeface="Symbol"/>
              </a:rPr>
              <a:t>Úhlové zvětšení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l-GR" sz="2400" i="1" dirty="0" smtClean="0">
                <a:latin typeface="Cambria Math" pitchFamily="18" charset="0"/>
                <a:ea typeface="Cambria Math" pitchFamily="18" charset="0"/>
                <a:cs typeface="Arial"/>
              </a:rPr>
              <a:t>γ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 smtClean="0">
                <a:latin typeface="Cambria Math" pitchFamily="18" charset="0"/>
                <a:ea typeface="Cambria Math" pitchFamily="18" charset="0"/>
                <a:cs typeface="Arial"/>
              </a:rPr>
              <a:t>γ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</a:t>
            </a:r>
            <a:endParaRPr lang="cs-CZ" sz="2400" i="1" baseline="-25000" dirty="0" smtClean="0">
              <a:latin typeface="Arial"/>
              <a:cs typeface="Arial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  <a:sym typeface="Symbol"/>
              </a:rPr>
              <a:t>Optický interval mikroskopu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	</a:t>
            </a:r>
            <a:r>
              <a:rPr lang="el-GR" sz="2400" i="1" dirty="0" smtClean="0">
                <a:latin typeface="Arial"/>
                <a:cs typeface="Arial"/>
                <a:sym typeface="Symbol"/>
              </a:rPr>
              <a:t>Δ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 smtClean="0">
                <a:latin typeface="Arial"/>
                <a:cs typeface="Arial"/>
                <a:sym typeface="Symbol"/>
              </a:rPr>
              <a:t>Δ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i="1" dirty="0" smtClean="0">
              <a:latin typeface="Arial" pitchFamily="34" charset="0"/>
              <a:cs typeface="Arial" pitchFamily="34" charset="0"/>
              <a:sym typeface="Symbol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771800" y="1484784"/>
          <a:ext cx="631825" cy="611187"/>
        </p:xfrm>
        <a:graphic>
          <a:graphicData uri="http://schemas.openxmlformats.org/presentationml/2006/ole">
            <p:oleObj spid="_x0000_s1051" name="Rovnice" r:id="rId3" imgW="406048" imgH="393359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771800" y="2204864"/>
          <a:ext cx="2778125" cy="723900"/>
        </p:xfrm>
        <a:graphic>
          <a:graphicData uri="http://schemas.openxmlformats.org/presentationml/2006/ole">
            <p:oleObj spid="_x0000_s1052" name="Rovnice" r:id="rId4" imgW="1854200" imgH="482600" progId="Equation.3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771800" y="3090642"/>
          <a:ext cx="3600400" cy="722855"/>
        </p:xfrm>
        <a:graphic>
          <a:graphicData uri="http://schemas.openxmlformats.org/presentationml/2006/ole">
            <p:oleObj spid="_x0000_s1053" name="Rovnice" r:id="rId5" imgW="2095500" imgH="41910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771800" y="4653136"/>
          <a:ext cx="687388" cy="647700"/>
        </p:xfrm>
        <a:graphic>
          <a:graphicData uri="http://schemas.openxmlformats.org/presentationml/2006/ole">
            <p:oleObj spid="_x0000_s1054" name="Rovnice" r:id="rId6" imgW="418918" imgH="393529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771800" y="5373216"/>
          <a:ext cx="2984500" cy="739775"/>
        </p:xfrm>
        <a:graphic>
          <a:graphicData uri="http://schemas.openxmlformats.org/presentationml/2006/ole">
            <p:oleObj spid="_x0000_s1055" name="Rovnice" r:id="rId7" imgW="1778000" imgH="45720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771800" y="3933056"/>
          <a:ext cx="1084262" cy="628650"/>
        </p:xfrm>
        <a:graphic>
          <a:graphicData uri="http://schemas.openxmlformats.org/presentationml/2006/ole">
            <p:oleObj spid="_x0000_s1056" name="Rovnice" r:id="rId8" imgW="710891" imgH="418918" progId="Equation.3">
              <p:embed/>
            </p:oleObj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O.: Fyzika pro gymnázia – Optika, </a:t>
            </a:r>
            <a:r>
              <a:rPr lang="cs-CZ" dirty="0" err="1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2010, ISBN 978-80-7196-384-4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341</TotalTime>
  <Words>294</Words>
  <Application>Microsoft Office PowerPoint</Application>
  <PresentationFormat>Předvádění na obrazovce (4:3)</PresentationFormat>
  <Paragraphs>67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Snímek 1</vt:lpstr>
      <vt:lpstr>Optika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2013-08-08T19:13:53Z</dcterms:created>
  <dcterms:modified xsi:type="dcterms:W3CDTF">2014-05-09T12:24:42Z</dcterms:modified>
</cp:coreProperties>
</file>