
<file path=[Content_Types].xml><?xml version="1.0" encoding="utf-8"?>
<Types xmlns="http://schemas.openxmlformats.org/package/2006/content-types">
  <Default Extension="tmp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57" r:id="rId3"/>
    <p:sldId id="258" r:id="rId4"/>
    <p:sldId id="260" r:id="rId5"/>
    <p:sldId id="261" r:id="rId6"/>
    <p:sldId id="262" r:id="rId7"/>
    <p:sldId id="263" r:id="rId8"/>
    <p:sldId id="264" r:id="rId9"/>
    <p:sldId id="265" r:id="rId10"/>
    <p:sldId id="259" r:id="rId11"/>
  </p:sldIdLst>
  <p:sldSz cx="9144000" cy="5143500" type="screen16x9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2" d="100"/>
          <a:sy n="92" d="100"/>
        </p:scale>
        <p:origin x="-756" y="-96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97822"/>
            <a:ext cx="7772400" cy="110251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8B3CEC-B08C-4DD9-B4F1-652341253032}" type="datetimeFigureOut">
              <a:rPr lang="cs-CZ" smtClean="0"/>
              <a:t>10.5.2014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B77AD7-CDD3-48C4-96CA-7EE6FB962A4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05157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8B3CEC-B08C-4DD9-B4F1-652341253032}" type="datetimeFigureOut">
              <a:rPr lang="cs-CZ" smtClean="0"/>
              <a:t>10.5.2014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B77AD7-CDD3-48C4-96CA-7EE6FB962A4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75545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8B3CEC-B08C-4DD9-B4F1-652341253032}" type="datetimeFigureOut">
              <a:rPr lang="cs-CZ" smtClean="0"/>
              <a:t>10.5.2014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B77AD7-CDD3-48C4-96CA-7EE6FB962A4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74976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900115"/>
            <a:ext cx="4038600" cy="254555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900115"/>
            <a:ext cx="4038600" cy="254555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8B3CEC-B08C-4DD9-B4F1-652341253032}" type="datetimeFigureOut">
              <a:rPr lang="cs-CZ" smtClean="0"/>
              <a:t>10.5.2014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B77AD7-CDD3-48C4-96CA-7EE6FB962A4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54726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05979"/>
            <a:ext cx="8229600" cy="85725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151335"/>
            <a:ext cx="4040188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631156"/>
            <a:ext cx="4040188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32" y="1151335"/>
            <a:ext cx="4041775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32" y="1631156"/>
            <a:ext cx="4041775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8B3CEC-B08C-4DD9-B4F1-652341253032}" type="datetimeFigureOut">
              <a:rPr lang="cs-CZ" smtClean="0"/>
              <a:t>10.5.2014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B77AD7-CDD3-48C4-96CA-7EE6FB962A4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93304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8B3CEC-B08C-4DD9-B4F1-652341253032}" type="datetimeFigureOut">
              <a:rPr lang="cs-CZ" smtClean="0"/>
              <a:t>10.5.2014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B77AD7-CDD3-48C4-96CA-7EE6FB962A4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131236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8B3CEC-B08C-4DD9-B4F1-652341253032}" type="datetimeFigureOut">
              <a:rPr lang="cs-CZ" smtClean="0"/>
              <a:t>10.5.2014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B77AD7-CDD3-48C4-96CA-7EE6FB962A4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2546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7" y="204787"/>
            <a:ext cx="3008313" cy="8715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04791"/>
            <a:ext cx="5111750" cy="438983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7" y="1076328"/>
            <a:ext cx="3008313" cy="351829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8B3CEC-B08C-4DD9-B4F1-652341253032}" type="datetimeFigureOut">
              <a:rPr lang="cs-CZ" smtClean="0"/>
              <a:t>10.5.2014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B77AD7-CDD3-48C4-96CA-7EE6FB962A4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80774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1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459581"/>
            <a:ext cx="5486400" cy="30861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506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8B3CEC-B08C-4DD9-B4F1-652341253032}" type="datetimeFigureOut">
              <a:rPr lang="cs-CZ" smtClean="0"/>
              <a:t>10.5.2014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B77AD7-CDD3-48C4-96CA-7EE6FB962A4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36004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8B3CEC-B08C-4DD9-B4F1-652341253032}" type="datetimeFigureOut">
              <a:rPr lang="cs-CZ" smtClean="0"/>
              <a:t>10.5.2014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B77AD7-CDD3-48C4-96CA-7EE6FB962A4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0753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154783"/>
            <a:ext cx="2057400" cy="329088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54783"/>
            <a:ext cx="6019800" cy="3290888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8B3CEC-B08C-4DD9-B4F1-652341253032}" type="datetimeFigureOut">
              <a:rPr lang="cs-CZ" smtClean="0"/>
              <a:t>10.5.2014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B77AD7-CDD3-48C4-96CA-7EE6FB962A4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89752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05979"/>
            <a:ext cx="8229600" cy="8572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200151"/>
            <a:ext cx="8229600" cy="339447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4767264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68B3CEC-B08C-4DD9-B4F1-652341253032}" type="datetimeFigureOut">
              <a:rPr lang="cs-CZ" smtClean="0"/>
              <a:t>10.5.2014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4767264"/>
            <a:ext cx="2895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4767264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0B77AD7-CDD3-48C4-96CA-7EE6FB962A4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49174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tmp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://commons.wikimedia.org/wiki/File:Karel_Jarom%C3%ADr_Erben_hrob.JPG" TargetMode="Externa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11" name="Group 4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723702762"/>
              </p:ext>
            </p:extLst>
          </p:nvPr>
        </p:nvGraphicFramePr>
        <p:xfrm>
          <a:off x="462786" y="1530401"/>
          <a:ext cx="8136582" cy="3511214"/>
        </p:xfrm>
        <a:graphic>
          <a:graphicData uri="http://schemas.openxmlformats.org/drawingml/2006/table">
            <a:tbl>
              <a:tblPr/>
              <a:tblGrid>
                <a:gridCol w="2074304"/>
                <a:gridCol w="6062278"/>
              </a:tblGrid>
              <a:tr h="3189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3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OP VK 1.5 25549863</a:t>
                      </a: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3189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Název projektu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Moderní škola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  <a:tr h="3174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Soukromá střední škola podnikání a managementu, o.p.s.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</a:tr>
              <a:tr h="3189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Český jazyk a literatura (</a:t>
                      </a: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klíčová aktivita III/2)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  <a:tr h="3189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Téma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Karel Jaromír Erben 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</a:tr>
              <a:tr h="3189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2.</a:t>
                      </a: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  <a:tr h="3174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Jméno autora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Mgr. Dušan Kráčmar</a:t>
                      </a: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</a:tr>
              <a:tr h="96241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Prezentace zpracovává tradiční téma – jednoho z klasiků české literatury a jeho nejvýznamnější dílo.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  <a:tr h="3189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Datum tvorby</a:t>
                      </a: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10. </a:t>
                      </a: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9. </a:t>
                      </a: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2013</a:t>
                      </a: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</a:tbl>
          </a:graphicData>
        </a:graphic>
      </p:graphicFrame>
      <p:grpSp>
        <p:nvGrpSpPr>
          <p:cNvPr id="12" name="Skupina 11"/>
          <p:cNvGrpSpPr/>
          <p:nvPr/>
        </p:nvGrpSpPr>
        <p:grpSpPr>
          <a:xfrm>
            <a:off x="125387" y="-18809"/>
            <a:ext cx="8883709" cy="1531420"/>
            <a:chOff x="-92650" y="483518"/>
            <a:chExt cx="8883709" cy="1531420"/>
          </a:xfrm>
        </p:grpSpPr>
        <p:pic>
          <p:nvPicPr>
            <p:cNvPr id="13" name="Obrázek 12" descr="Výřez obrazovky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99592" y="483518"/>
              <a:ext cx="6614081" cy="1531420"/>
            </a:xfrm>
            <a:prstGeom prst="rect">
              <a:avLst/>
            </a:prstGeom>
          </p:spPr>
        </p:pic>
        <p:pic>
          <p:nvPicPr>
            <p:cNvPr id="14" name="Obrázek 13" descr="loga soukrškolyvjpeg.jpg"/>
            <p:cNvPicPr>
              <a:picLocks noChangeAspect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73221" b="6723"/>
            <a:stretch/>
          </p:blipFill>
          <p:spPr bwMode="auto">
            <a:xfrm>
              <a:off x="-92650" y="483518"/>
              <a:ext cx="992242" cy="99848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5" name="Obrázek 14" descr="loga soukrškolyvjpeg.jpg"/>
            <p:cNvPicPr>
              <a:picLocks noChangeAspect="1"/>
            </p:cNvPicPr>
            <p:nvPr/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86334" b="10296"/>
            <a:stretch/>
          </p:blipFill>
          <p:spPr bwMode="auto">
            <a:xfrm>
              <a:off x="7513672" y="483518"/>
              <a:ext cx="1277387" cy="15314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6" name="Obdélník 15"/>
            <p:cNvSpPr/>
            <p:nvPr/>
          </p:nvSpPr>
          <p:spPr>
            <a:xfrm>
              <a:off x="-92650" y="1482004"/>
              <a:ext cx="992242" cy="532934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36609991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KAREL JAROMÍR ERBEN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9" name="Podnadpis 2"/>
          <p:cNvSpPr txBox="1">
            <a:spLocks/>
          </p:cNvSpPr>
          <p:nvPr/>
        </p:nvSpPr>
        <p:spPr>
          <a:xfrm>
            <a:off x="6516216" y="4587974"/>
            <a:ext cx="2448272" cy="34234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18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© Dušan Kráčmar 2013</a:t>
            </a:r>
            <a:endParaRPr lang="cs-CZ" sz="18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411608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9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0"/>
            <a:ext cx="7772400" cy="1102519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KAREL JAROMÍR ERBEN</a:t>
            </a:r>
            <a:br>
              <a:rPr lang="cs-CZ" dirty="0" smtClean="0">
                <a:solidFill>
                  <a:srgbClr val="FFFF00"/>
                </a:solidFill>
              </a:rPr>
            </a:br>
            <a:r>
              <a:rPr lang="cs-CZ" dirty="0" smtClean="0">
                <a:solidFill>
                  <a:srgbClr val="FF0000"/>
                </a:solidFill>
              </a:rPr>
              <a:t>ÚVOD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9" name="Podnadpis 2"/>
          <p:cNvSpPr txBox="1">
            <a:spLocks/>
          </p:cNvSpPr>
          <p:nvPr/>
        </p:nvSpPr>
        <p:spPr>
          <a:xfrm>
            <a:off x="395536" y="1275606"/>
            <a:ext cx="5400600" cy="3483539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algn="l">
              <a:buFont typeface="Wingdings" panose="05000000000000000000" pitchFamily="2" charset="2"/>
              <a:buChar char="§"/>
            </a:pPr>
            <a:r>
              <a:rPr lang="cs-CZ" sz="24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</a:t>
            </a:r>
            <a:r>
              <a:rPr lang="cs-CZ" sz="24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ásník, historik, archivář, překladatel              a folklorista – sběratel lidové slovesnosti</a:t>
            </a:r>
          </a:p>
          <a:p>
            <a:pPr marL="285750" indent="-285750" algn="l">
              <a:buFont typeface="Wingdings" panose="05000000000000000000" pitchFamily="2" charset="2"/>
              <a:buChar char="§"/>
            </a:pPr>
            <a:r>
              <a:rPr lang="cs-CZ" sz="24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</a:t>
            </a:r>
            <a:r>
              <a:rPr lang="cs-CZ" sz="24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il v letech 1811 – 1870</a:t>
            </a:r>
          </a:p>
          <a:p>
            <a:pPr marL="285750" indent="-285750" algn="l">
              <a:buFont typeface="Wingdings" panose="05000000000000000000" pitchFamily="2" charset="2"/>
              <a:buChar char="§"/>
            </a:pPr>
            <a:r>
              <a:rPr lang="cs-CZ" sz="24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</a:t>
            </a:r>
            <a:r>
              <a:rPr lang="cs-CZ" sz="24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ývá řazen mezi představitele českého romantismu, jeden z „klasiků“ naší literatury</a:t>
            </a:r>
          </a:p>
          <a:p>
            <a:pPr marL="285750" indent="-285750" algn="l">
              <a:buFont typeface="Wingdings" panose="05000000000000000000" pitchFamily="2" charset="2"/>
              <a:buChar char="§"/>
            </a:pPr>
            <a:r>
              <a:rPr lang="cs-CZ" sz="24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</a:t>
            </a:r>
            <a:r>
              <a:rPr lang="cs-CZ" sz="24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roslul především sbírkou 12 balad nazvanou </a:t>
            </a:r>
            <a:r>
              <a:rPr lang="cs-CZ" sz="24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Kytice z pověstí národních </a:t>
            </a:r>
            <a:r>
              <a:rPr lang="cs-CZ" sz="24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pPr marL="285750" indent="-285750" algn="l">
              <a:buFont typeface="Wingdings" panose="05000000000000000000" pitchFamily="2" charset="2"/>
              <a:buChar char="§"/>
            </a:pPr>
            <a:endParaRPr lang="cs-CZ" sz="18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4" name="Picture 2" descr="Jan Vilímek - Karel Jaromír Erben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88659" y="1275606"/>
            <a:ext cx="2381250" cy="3286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110072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0"/>
            <a:ext cx="7772400" cy="1102519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KAREL JAROMÍR ERBEN</a:t>
            </a:r>
            <a:br>
              <a:rPr lang="cs-CZ" dirty="0" smtClean="0">
                <a:solidFill>
                  <a:srgbClr val="FFFF00"/>
                </a:solidFill>
              </a:rPr>
            </a:br>
            <a:r>
              <a:rPr lang="cs-CZ" dirty="0" smtClean="0">
                <a:solidFill>
                  <a:srgbClr val="FF0000"/>
                </a:solidFill>
              </a:rPr>
              <a:t>ŽIVOTNÍ OSUDY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9" name="Podnadpis 2"/>
          <p:cNvSpPr txBox="1">
            <a:spLocks/>
          </p:cNvSpPr>
          <p:nvPr/>
        </p:nvSpPr>
        <p:spPr>
          <a:xfrm>
            <a:off x="395536" y="1131590"/>
            <a:ext cx="8064896" cy="3483539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algn="l">
              <a:buFont typeface="Wingdings" panose="05000000000000000000" pitchFamily="2" charset="2"/>
              <a:buChar char="§"/>
            </a:pPr>
            <a:r>
              <a:rPr lang="cs-CZ" sz="20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narodil </a:t>
            </a:r>
            <a:r>
              <a:rPr lang="cs-CZ" sz="20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7. 11. 1811 </a:t>
            </a:r>
            <a:r>
              <a:rPr lang="cs-CZ" sz="20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Miletíně v Podkrkonoší</a:t>
            </a:r>
          </a:p>
          <a:p>
            <a:pPr marL="285750" indent="-285750" algn="l">
              <a:buFont typeface="Wingdings" panose="05000000000000000000" pitchFamily="2" charset="2"/>
              <a:buChar char="§"/>
            </a:pPr>
            <a:r>
              <a:rPr lang="cs-CZ" sz="2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</a:t>
            </a:r>
            <a:r>
              <a:rPr lang="cs-CZ" sz="20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 absolvování gymnázia v Hradci Králové odešel do Prahy, kde studoval filosofii a práva</a:t>
            </a:r>
          </a:p>
          <a:p>
            <a:pPr marL="285750" indent="-285750" algn="l">
              <a:buFont typeface="Wingdings" panose="05000000000000000000" pitchFamily="2" charset="2"/>
              <a:buChar char="§"/>
            </a:pPr>
            <a:r>
              <a:rPr lang="cs-CZ" sz="2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</a:t>
            </a:r>
            <a:r>
              <a:rPr lang="cs-CZ" sz="20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 se seznámil s </a:t>
            </a:r>
            <a:r>
              <a:rPr lang="cs-CZ" sz="20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Františkem Palackým</a:t>
            </a:r>
            <a:r>
              <a:rPr lang="cs-CZ" sz="20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s nímž následně po celý život spolupracoval</a:t>
            </a:r>
          </a:p>
          <a:p>
            <a:pPr marL="285750" indent="-285750" algn="l">
              <a:buFont typeface="Wingdings" panose="05000000000000000000" pitchFamily="2" charset="2"/>
              <a:buChar char="§"/>
            </a:pPr>
            <a:r>
              <a:rPr lang="cs-CZ" sz="2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</a:t>
            </a:r>
            <a:r>
              <a:rPr lang="cs-CZ" sz="20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racoval jako úředník na řadě pozic, mj. byl i </a:t>
            </a:r>
            <a:r>
              <a:rPr lang="cs-CZ" sz="20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archivářem hlavního města Prahy </a:t>
            </a:r>
            <a:r>
              <a:rPr lang="cs-CZ" sz="20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(prestižní pozice)</a:t>
            </a:r>
          </a:p>
          <a:p>
            <a:pPr marL="285750" indent="-285750" algn="l">
              <a:buFont typeface="Wingdings" panose="05000000000000000000" pitchFamily="2" charset="2"/>
              <a:buChar char="§"/>
            </a:pPr>
            <a:r>
              <a:rPr lang="cs-CZ" sz="2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  <a:r>
              <a:rPr lang="cs-CZ" sz="20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ktivně se </a:t>
            </a:r>
            <a:r>
              <a:rPr lang="cs-CZ" sz="20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účastnil revolučního roku 1848</a:t>
            </a:r>
            <a:r>
              <a:rPr lang="cs-CZ" sz="20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podílel se na přípravách Slovanského sjezdu v Praze</a:t>
            </a:r>
          </a:p>
          <a:p>
            <a:pPr marL="285750" indent="-285750" algn="l">
              <a:buFont typeface="Wingdings" panose="05000000000000000000" pitchFamily="2" charset="2"/>
              <a:buChar char="§"/>
            </a:pPr>
            <a:r>
              <a:rPr lang="cs-CZ" sz="2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</a:t>
            </a:r>
            <a:r>
              <a:rPr lang="cs-CZ" sz="20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yl dvakrát ženatý, první žena mu zemřela</a:t>
            </a:r>
          </a:p>
          <a:p>
            <a:pPr marL="285750" indent="-285750" algn="l">
              <a:buFont typeface="Wingdings" panose="05000000000000000000" pitchFamily="2" charset="2"/>
              <a:buChar char="§"/>
            </a:pPr>
            <a:r>
              <a:rPr lang="cs-CZ" sz="2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</a:t>
            </a:r>
            <a:r>
              <a:rPr lang="cs-CZ" sz="20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emřel v Praze </a:t>
            </a:r>
            <a:r>
              <a:rPr lang="cs-CZ" sz="20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21. 11. 1870</a:t>
            </a:r>
            <a:r>
              <a:rPr lang="cs-CZ" sz="20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</a:t>
            </a:r>
            <a:endParaRPr lang="cs-CZ" sz="20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6998434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0"/>
            <a:ext cx="7772400" cy="1102519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KAREL JAROMÍR ERBEN</a:t>
            </a:r>
            <a:br>
              <a:rPr lang="cs-CZ" dirty="0" smtClean="0">
                <a:solidFill>
                  <a:srgbClr val="FFFF00"/>
                </a:solidFill>
              </a:rPr>
            </a:br>
            <a:r>
              <a:rPr lang="cs-CZ" dirty="0" smtClean="0">
                <a:solidFill>
                  <a:srgbClr val="FF0000"/>
                </a:solidFill>
              </a:rPr>
              <a:t>ŽIVOTNÍ OSUDY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5122" name="Picture 2" descr="http://upload.wikimedia.org/wikipedia/commons/thumb/b/bc/Karel_Jarom%C3%ADr_Erben_hrob.JPG/220px-Karel_Jarom%C3%ADr_Erben_hrob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1781947"/>
            <a:ext cx="1510659" cy="21149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http://www.miletin.cz/obr/rod_dom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851670"/>
            <a:ext cx="2857500" cy="2047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http://www.miletin.cz/rodaci/obr/socha1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1419622"/>
            <a:ext cx="2286000" cy="304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Podnadpis 2"/>
          <p:cNvSpPr txBox="1">
            <a:spLocks/>
          </p:cNvSpPr>
          <p:nvPr/>
        </p:nvSpPr>
        <p:spPr>
          <a:xfrm>
            <a:off x="816174" y="4011910"/>
            <a:ext cx="2448272" cy="34234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1800" i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</a:t>
            </a:r>
            <a:r>
              <a:rPr lang="cs-CZ" sz="1800" i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odný dům v </a:t>
            </a:r>
            <a:r>
              <a:rPr lang="cs-CZ" sz="1800" i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</a:t>
            </a:r>
            <a:r>
              <a:rPr lang="cs-CZ" sz="1800" i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iletíně</a:t>
            </a:r>
            <a:endParaRPr lang="cs-CZ" sz="1800" i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Podnadpis 2"/>
          <p:cNvSpPr txBox="1">
            <a:spLocks/>
          </p:cNvSpPr>
          <p:nvPr/>
        </p:nvSpPr>
        <p:spPr>
          <a:xfrm>
            <a:off x="4054252" y="4506652"/>
            <a:ext cx="2169368" cy="34234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800" i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</a:t>
            </a:r>
            <a:r>
              <a:rPr lang="cs-CZ" sz="1800" i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ocha v Miletíně</a:t>
            </a:r>
            <a:endParaRPr lang="cs-CZ" sz="1800" i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Podnadpis 2"/>
          <p:cNvSpPr txBox="1">
            <a:spLocks/>
          </p:cNvSpPr>
          <p:nvPr/>
        </p:nvSpPr>
        <p:spPr>
          <a:xfrm>
            <a:off x="6444208" y="4006367"/>
            <a:ext cx="2592289" cy="34234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1800" i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</a:t>
            </a:r>
            <a:r>
              <a:rPr lang="cs-CZ" sz="1800" i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rob v Praze na Olšanech</a:t>
            </a:r>
            <a:endParaRPr lang="cs-CZ" sz="1800" i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809133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0"/>
            <a:ext cx="7772400" cy="1102519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KAREL JAROMÍR ERBEN</a:t>
            </a:r>
            <a:br>
              <a:rPr lang="cs-CZ" dirty="0" smtClean="0">
                <a:solidFill>
                  <a:srgbClr val="FFFF00"/>
                </a:solidFill>
              </a:rPr>
            </a:br>
            <a:r>
              <a:rPr lang="cs-CZ" dirty="0" smtClean="0">
                <a:solidFill>
                  <a:srgbClr val="FF0000"/>
                </a:solidFill>
              </a:rPr>
              <a:t>DÍLO – SBĚRATELSKÁ ČINNOST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9" name="Podnadpis 2"/>
          <p:cNvSpPr txBox="1">
            <a:spLocks/>
          </p:cNvSpPr>
          <p:nvPr/>
        </p:nvSpPr>
        <p:spPr>
          <a:xfrm>
            <a:off x="107504" y="1131590"/>
            <a:ext cx="6696744" cy="3483539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algn="l">
              <a:buFont typeface="Wingdings" panose="05000000000000000000" pitchFamily="2" charset="2"/>
              <a:buChar char="§"/>
            </a:pPr>
            <a:r>
              <a:rPr lang="cs-CZ" sz="20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Erben věnoval především sběratelské národopisné činnosti – lidovou slovesnost však nejen zaznamenával, ale rovněž ji                   i komentoval a dále zpracovával</a:t>
            </a:r>
          </a:p>
          <a:p>
            <a:pPr marL="285750" indent="-285750" algn="l">
              <a:buFont typeface="Wingdings" panose="05000000000000000000" pitchFamily="2" charset="2"/>
              <a:buChar char="§"/>
            </a:pPr>
            <a:r>
              <a:rPr lang="cs-CZ" sz="2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</a:t>
            </a:r>
            <a:r>
              <a:rPr lang="cs-CZ" sz="20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odobně jako bratři Grimmové vycházel z názoru, že lidová slovesnost je projevem prastarých mýtů zachycujících národní identitu </a:t>
            </a:r>
          </a:p>
          <a:p>
            <a:pPr marL="285750" indent="-285750" algn="l">
              <a:buFont typeface="Wingdings" panose="05000000000000000000" pitchFamily="2" charset="2"/>
              <a:buChar char="§"/>
            </a:pPr>
            <a:r>
              <a:rPr lang="cs-CZ" sz="20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takto vznikl pětidílný soubor </a:t>
            </a:r>
            <a:r>
              <a:rPr lang="cs-CZ" sz="20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Prostonárodní písně a říkadla</a:t>
            </a:r>
            <a:r>
              <a:rPr lang="cs-CZ" sz="20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obsahuje více než 2 200 písní zachycujících život člověka od narození až po smrt </a:t>
            </a:r>
          </a:p>
          <a:p>
            <a:pPr marL="285750" indent="-285750" algn="l">
              <a:buFont typeface="Wingdings" panose="05000000000000000000" pitchFamily="2" charset="2"/>
              <a:buChar char="§"/>
            </a:pPr>
            <a:r>
              <a:rPr lang="cs-CZ" sz="2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</a:t>
            </a:r>
            <a:r>
              <a:rPr lang="cs-CZ" sz="20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alší výsledkem jeho sběratelské činnosti je pak např. jeho dílo </a:t>
            </a:r>
            <a:r>
              <a:rPr lang="cs-CZ" sz="20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České pohádky – </a:t>
            </a:r>
            <a:r>
              <a:rPr lang="cs-CZ" sz="20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např. Zlatovláska, </a:t>
            </a:r>
            <a:r>
              <a:rPr lang="cs-CZ" sz="200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Otesánek</a:t>
            </a:r>
            <a:r>
              <a:rPr lang="cs-CZ" sz="20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Hrnečku vař, Pták Ohnivák, Tři zlaté vlasy děda Vševěda atd.</a:t>
            </a:r>
            <a:r>
              <a:rPr lang="cs-CZ" sz="20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sz="2000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/>
            <a:r>
              <a:rPr lang="cs-CZ" sz="20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</a:t>
            </a:r>
            <a:endParaRPr lang="cs-CZ" sz="20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6810850" y="1455796"/>
            <a:ext cx="2160240" cy="3312368"/>
          </a:xfrm>
          <a:prstGeom prst="round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rgbClr val="002060"/>
                </a:solidFill>
              </a:rPr>
              <a:t>Lidová slovesnost (folklor) 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cs-CZ" sz="1400" dirty="0" smtClean="0">
                <a:solidFill>
                  <a:srgbClr val="002060"/>
                </a:solidFill>
              </a:rPr>
              <a:t>spontánně vzniklé ústní projevy, které nejsou písemně zaznamenány, jsou přenášeny vyprávěním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cs-CZ" sz="1400" dirty="0" smtClean="0">
                <a:solidFill>
                  <a:srgbClr val="002060"/>
                </a:solidFill>
              </a:rPr>
              <a:t>patří sem např. písně, pohádky, pranostiky, říkadla, pověsti atd. </a:t>
            </a:r>
            <a:endParaRPr lang="cs-CZ" sz="14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403102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build="p"/>
      <p:bldP spid="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0"/>
            <a:ext cx="7772400" cy="1102519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KAREL JAROMÍR ERBEN</a:t>
            </a:r>
            <a:br>
              <a:rPr lang="cs-CZ" dirty="0" smtClean="0">
                <a:solidFill>
                  <a:srgbClr val="FFFF00"/>
                </a:solidFill>
              </a:rPr>
            </a:br>
            <a:r>
              <a:rPr lang="cs-CZ" dirty="0" smtClean="0">
                <a:solidFill>
                  <a:srgbClr val="FF0000"/>
                </a:solidFill>
              </a:rPr>
              <a:t>DÍLO – KYTICE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9" name="Podnadpis 2"/>
          <p:cNvSpPr txBox="1">
            <a:spLocks/>
          </p:cNvSpPr>
          <p:nvPr/>
        </p:nvSpPr>
        <p:spPr>
          <a:xfrm>
            <a:off x="2627784" y="1131590"/>
            <a:ext cx="6048672" cy="3483539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algn="l">
              <a:buFont typeface="Wingdings" panose="05000000000000000000" pitchFamily="2" charset="2"/>
              <a:buChar char="§"/>
            </a:pPr>
            <a:r>
              <a:rPr lang="cs-CZ" sz="2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</a:t>
            </a:r>
            <a:r>
              <a:rPr lang="cs-CZ" sz="20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edinou vlastní sbírku básní, kterou Erben vydal představuje </a:t>
            </a:r>
            <a:r>
              <a:rPr lang="cs-CZ" sz="20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Kytice z pověsti národních </a:t>
            </a:r>
            <a:r>
              <a:rPr lang="cs-CZ" sz="20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(1853) – jedno z nejznámějších děl české poezie</a:t>
            </a:r>
          </a:p>
          <a:p>
            <a:pPr marL="285750" indent="-285750" algn="l">
              <a:buFont typeface="Wingdings" panose="05000000000000000000" pitchFamily="2" charset="2"/>
              <a:buChar char="§"/>
            </a:pPr>
            <a:r>
              <a:rPr lang="cs-CZ" sz="2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</a:t>
            </a:r>
            <a:r>
              <a:rPr lang="cs-CZ" sz="20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bsahuje (krom úvodní básně) celkem </a:t>
            </a:r>
            <a:r>
              <a:rPr lang="cs-CZ" sz="20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12 balad – Svatební Košile, Polednice, Zlatý kolovrat, Štědrý den, Holoubek, Záhořovo lože, Vodník, Vrba, Lilie, Dceřina kletba a Věštkyně </a:t>
            </a:r>
            <a:r>
              <a:rPr lang="cs-CZ" sz="20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(postupně vznikaly od roku 1834)</a:t>
            </a:r>
          </a:p>
          <a:p>
            <a:pPr marL="285750" indent="-285750" algn="l">
              <a:buFont typeface="Wingdings" panose="05000000000000000000" pitchFamily="2" charset="2"/>
              <a:buChar char="§"/>
            </a:pPr>
            <a:r>
              <a:rPr lang="cs-CZ" sz="2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</a:t>
            </a:r>
            <a:r>
              <a:rPr lang="cs-CZ" sz="20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osným tématem celé sbírky je </a:t>
            </a:r>
            <a:r>
              <a:rPr lang="cs-CZ" sz="20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konflikt člověka s mravním řádem </a:t>
            </a:r>
            <a:r>
              <a:rPr lang="cs-CZ" sz="20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na rozdíl od Máchy dobro a zlo </a:t>
            </a:r>
            <a:r>
              <a:rPr lang="cs-CZ" sz="20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nerelativizuje, člověk je za překročení mravních norem nekompromisně potrestán </a:t>
            </a:r>
            <a:r>
              <a:rPr lang="cs-CZ" sz="20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(např. Vodník – matka opustí své dítě a přijde o ně)</a:t>
            </a:r>
          </a:p>
          <a:p>
            <a:pPr algn="l"/>
            <a:r>
              <a:rPr lang="cs-CZ" sz="20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</a:t>
            </a:r>
            <a:endParaRPr lang="cs-CZ" sz="20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251520" y="1302761"/>
            <a:ext cx="2376264" cy="3312368"/>
          </a:xfrm>
          <a:prstGeom prst="round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rgbClr val="002060"/>
                </a:solidFill>
              </a:rPr>
              <a:t>Balada 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cs-CZ" sz="1400" dirty="0">
                <a:solidFill>
                  <a:srgbClr val="002060"/>
                </a:solidFill>
              </a:rPr>
              <a:t>ž</a:t>
            </a:r>
            <a:r>
              <a:rPr lang="cs-CZ" sz="1400" dirty="0" smtClean="0">
                <a:solidFill>
                  <a:srgbClr val="002060"/>
                </a:solidFill>
              </a:rPr>
              <a:t>ánr na pomezí lyriky, epiky a dramatu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cs-CZ" sz="1400" dirty="0">
                <a:solidFill>
                  <a:srgbClr val="002060"/>
                </a:solidFill>
              </a:rPr>
              <a:t>o</a:t>
            </a:r>
            <a:r>
              <a:rPr lang="cs-CZ" sz="1400" dirty="0" smtClean="0">
                <a:solidFill>
                  <a:srgbClr val="002060"/>
                </a:solidFill>
              </a:rPr>
              <a:t>bvykle mívá smutný a ponurý děj, závěr bývá často tragický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cs-CZ" sz="1400" dirty="0">
                <a:solidFill>
                  <a:srgbClr val="002060"/>
                </a:solidFill>
              </a:rPr>
              <a:t>o</a:t>
            </a:r>
            <a:r>
              <a:rPr lang="cs-CZ" sz="1400" dirty="0" smtClean="0">
                <a:solidFill>
                  <a:srgbClr val="002060"/>
                </a:solidFill>
              </a:rPr>
              <a:t>pakem balady je pak tzv.  romance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cs-CZ" sz="1400" dirty="0">
                <a:solidFill>
                  <a:srgbClr val="002060"/>
                </a:solidFill>
              </a:rPr>
              <a:t>k</a:t>
            </a:r>
            <a:r>
              <a:rPr lang="cs-CZ" sz="1400" dirty="0" smtClean="0">
                <a:solidFill>
                  <a:srgbClr val="002060"/>
                </a:solidFill>
              </a:rPr>
              <a:t>rom K. J. Erbena patří mezi významné autory balad v české literatuře např. F. L. Čelakovský, Jan Neruda nebo Jaroslav Vrchlický </a:t>
            </a:r>
            <a:endParaRPr lang="cs-CZ" sz="14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335900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build="p"/>
      <p:bldP spid="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0"/>
            <a:ext cx="7772400" cy="1102519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KAREL JAROMÍR ERBEN</a:t>
            </a:r>
            <a:br>
              <a:rPr lang="cs-CZ" dirty="0" smtClean="0">
                <a:solidFill>
                  <a:srgbClr val="FFFF00"/>
                </a:solidFill>
              </a:rPr>
            </a:br>
            <a:r>
              <a:rPr lang="cs-CZ" dirty="0" smtClean="0">
                <a:solidFill>
                  <a:srgbClr val="FF0000"/>
                </a:solidFill>
              </a:rPr>
              <a:t>DÍLO – KYTICE, UKÁZKA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9" name="Podnadpis 2"/>
          <p:cNvSpPr txBox="1">
            <a:spLocks/>
          </p:cNvSpPr>
          <p:nvPr/>
        </p:nvSpPr>
        <p:spPr>
          <a:xfrm>
            <a:off x="228700" y="987574"/>
            <a:ext cx="3767236" cy="316835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algn="l">
              <a:buFont typeface="Wingdings" panose="05000000000000000000" pitchFamily="2" charset="2"/>
              <a:buChar char="§"/>
            </a:pPr>
            <a:r>
              <a:rPr lang="cs-CZ" sz="2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sbírka obsahuje řadu </a:t>
            </a:r>
            <a:r>
              <a:rPr lang="cs-CZ" sz="20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romantických prvků </a:t>
            </a:r>
            <a:r>
              <a:rPr lang="cs-CZ" sz="2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</a:t>
            </a:r>
            <a:r>
              <a:rPr lang="cs-CZ" sz="20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motiv zločinu a vykoupení, osudovosti, marném boji člověka se zákony přírody, „strašidelné“ postavy polednice či vodníka atd.</a:t>
            </a:r>
          </a:p>
          <a:p>
            <a:pPr marL="285750" indent="-285750" algn="l">
              <a:buFont typeface="Wingdings" panose="05000000000000000000" pitchFamily="2" charset="2"/>
              <a:buChar char="§"/>
            </a:pPr>
            <a:r>
              <a:rPr lang="cs-CZ" sz="20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dílo se následně dočkalo mnoha dalších zpracování, známá je např. divadelní podoba Jiřího Suchého či mimořádně povedený film F. A. Brabce z roku 2000 </a:t>
            </a:r>
          </a:p>
        </p:txBody>
      </p:sp>
      <p:sp>
        <p:nvSpPr>
          <p:cNvPr id="6" name="Zaoblený obdélník 5"/>
          <p:cNvSpPr/>
          <p:nvPr/>
        </p:nvSpPr>
        <p:spPr>
          <a:xfrm>
            <a:off x="4139952" y="1302760"/>
            <a:ext cx="4896544" cy="3501237"/>
          </a:xfrm>
          <a:prstGeom prst="round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numCol="3" rtlCol="0" anchor="ctr"/>
          <a:lstStyle/>
          <a:p>
            <a:endParaRPr lang="cs-CZ" sz="1000" dirty="0" smtClean="0">
              <a:solidFill>
                <a:srgbClr val="002060"/>
              </a:solidFill>
              <a:effectLst/>
            </a:endParaRPr>
          </a:p>
          <a:p>
            <a:endParaRPr lang="cs-CZ" sz="1000" dirty="0">
              <a:solidFill>
                <a:srgbClr val="002060"/>
              </a:solidFill>
            </a:endParaRPr>
          </a:p>
          <a:p>
            <a:r>
              <a:rPr lang="cs-CZ" sz="1000" b="1" dirty="0" smtClean="0">
                <a:solidFill>
                  <a:srgbClr val="002060"/>
                </a:solidFill>
                <a:effectLst/>
              </a:rPr>
              <a:t>Polednice</a:t>
            </a:r>
          </a:p>
          <a:p>
            <a:endParaRPr lang="cs-CZ" sz="1000" dirty="0">
              <a:solidFill>
                <a:srgbClr val="002060"/>
              </a:solidFill>
            </a:endParaRPr>
          </a:p>
          <a:p>
            <a:r>
              <a:rPr lang="cs-CZ" sz="1000" dirty="0" smtClean="0">
                <a:solidFill>
                  <a:srgbClr val="002060"/>
                </a:solidFill>
                <a:effectLst/>
              </a:rPr>
              <a:t>U lavice dítě stálo,</a:t>
            </a:r>
            <a:br>
              <a:rPr lang="cs-CZ" sz="1000" dirty="0" smtClean="0">
                <a:solidFill>
                  <a:srgbClr val="002060"/>
                </a:solidFill>
                <a:effectLst/>
              </a:rPr>
            </a:br>
            <a:r>
              <a:rPr lang="cs-CZ" sz="1000" dirty="0" smtClean="0">
                <a:solidFill>
                  <a:srgbClr val="002060"/>
                </a:solidFill>
                <a:effectLst/>
              </a:rPr>
              <a:t>z plna hrdla křičelo.</a:t>
            </a:r>
            <a:br>
              <a:rPr lang="cs-CZ" sz="1000" dirty="0" smtClean="0">
                <a:solidFill>
                  <a:srgbClr val="002060"/>
                </a:solidFill>
                <a:effectLst/>
              </a:rPr>
            </a:br>
            <a:r>
              <a:rPr lang="cs-CZ" sz="1000" dirty="0" smtClean="0">
                <a:solidFill>
                  <a:srgbClr val="002060"/>
                </a:solidFill>
                <a:effectLst/>
              </a:rPr>
              <a:t>"</a:t>
            </a:r>
            <a:r>
              <a:rPr lang="cs-CZ" sz="1000" dirty="0" err="1" smtClean="0">
                <a:solidFill>
                  <a:srgbClr val="002060"/>
                </a:solidFill>
                <a:effectLst/>
              </a:rPr>
              <a:t>Bodejž</a:t>
            </a:r>
            <a:r>
              <a:rPr lang="cs-CZ" sz="1000" dirty="0" smtClean="0">
                <a:solidFill>
                  <a:srgbClr val="002060"/>
                </a:solidFill>
                <a:effectLst/>
              </a:rPr>
              <a:t> jsi jen trochu málo,</a:t>
            </a:r>
            <a:br>
              <a:rPr lang="cs-CZ" sz="1000" dirty="0" smtClean="0">
                <a:solidFill>
                  <a:srgbClr val="002060"/>
                </a:solidFill>
                <a:effectLst/>
              </a:rPr>
            </a:br>
            <a:r>
              <a:rPr lang="cs-CZ" sz="1000" dirty="0" smtClean="0">
                <a:solidFill>
                  <a:srgbClr val="002060"/>
                </a:solidFill>
                <a:effectLst/>
              </a:rPr>
              <a:t>ty cikáně, mlčelo!</a:t>
            </a:r>
            <a:br>
              <a:rPr lang="cs-CZ" sz="1000" dirty="0" smtClean="0">
                <a:solidFill>
                  <a:srgbClr val="002060"/>
                </a:solidFill>
                <a:effectLst/>
              </a:rPr>
            </a:br>
            <a:endParaRPr lang="cs-CZ" sz="1000" dirty="0" smtClean="0">
              <a:solidFill>
                <a:srgbClr val="002060"/>
              </a:solidFill>
              <a:effectLst/>
            </a:endParaRPr>
          </a:p>
          <a:p>
            <a:r>
              <a:rPr lang="cs-CZ" sz="1000" dirty="0" smtClean="0">
                <a:solidFill>
                  <a:srgbClr val="002060"/>
                </a:solidFill>
                <a:effectLst/>
              </a:rPr>
              <a:t>Poledne v tom okamžení,</a:t>
            </a:r>
            <a:br>
              <a:rPr lang="cs-CZ" sz="1000" dirty="0" smtClean="0">
                <a:solidFill>
                  <a:srgbClr val="002060"/>
                </a:solidFill>
                <a:effectLst/>
              </a:rPr>
            </a:br>
            <a:r>
              <a:rPr lang="cs-CZ" sz="1000" dirty="0" smtClean="0">
                <a:solidFill>
                  <a:srgbClr val="002060"/>
                </a:solidFill>
                <a:effectLst/>
              </a:rPr>
              <a:t>táta přijde z roboty:</a:t>
            </a:r>
            <a:br>
              <a:rPr lang="cs-CZ" sz="1000" dirty="0" smtClean="0">
                <a:solidFill>
                  <a:srgbClr val="002060"/>
                </a:solidFill>
                <a:effectLst/>
              </a:rPr>
            </a:br>
            <a:r>
              <a:rPr lang="cs-CZ" sz="1000" dirty="0" smtClean="0">
                <a:solidFill>
                  <a:srgbClr val="002060"/>
                </a:solidFill>
                <a:effectLst/>
              </a:rPr>
              <a:t>a mně hasne u vaření</a:t>
            </a:r>
            <a:br>
              <a:rPr lang="cs-CZ" sz="1000" dirty="0" smtClean="0">
                <a:solidFill>
                  <a:srgbClr val="002060"/>
                </a:solidFill>
                <a:effectLst/>
              </a:rPr>
            </a:br>
            <a:r>
              <a:rPr lang="cs-CZ" sz="1000" dirty="0" smtClean="0">
                <a:solidFill>
                  <a:srgbClr val="002060"/>
                </a:solidFill>
                <a:effectLst/>
              </a:rPr>
              <a:t>pro tebe, ty zlobo, ty!</a:t>
            </a:r>
            <a:br>
              <a:rPr lang="cs-CZ" sz="1000" dirty="0" smtClean="0">
                <a:solidFill>
                  <a:srgbClr val="002060"/>
                </a:solidFill>
                <a:effectLst/>
              </a:rPr>
            </a:br>
            <a:endParaRPr lang="cs-CZ" sz="1000" dirty="0" smtClean="0">
              <a:solidFill>
                <a:srgbClr val="002060"/>
              </a:solidFill>
              <a:effectLst/>
            </a:endParaRPr>
          </a:p>
          <a:p>
            <a:r>
              <a:rPr lang="cs-CZ" sz="1000" dirty="0" smtClean="0">
                <a:solidFill>
                  <a:srgbClr val="002060"/>
                </a:solidFill>
                <a:effectLst/>
              </a:rPr>
              <a:t>Mlč! Hle husar a kočárek -</a:t>
            </a:r>
            <a:br>
              <a:rPr lang="cs-CZ" sz="1000" dirty="0" smtClean="0">
                <a:solidFill>
                  <a:srgbClr val="002060"/>
                </a:solidFill>
                <a:effectLst/>
              </a:rPr>
            </a:br>
            <a:r>
              <a:rPr lang="cs-CZ" sz="1000" dirty="0" err="1" smtClean="0">
                <a:solidFill>
                  <a:srgbClr val="002060"/>
                </a:solidFill>
                <a:effectLst/>
              </a:rPr>
              <a:t>hrej</a:t>
            </a:r>
            <a:r>
              <a:rPr lang="cs-CZ" sz="1000" dirty="0" smtClean="0">
                <a:solidFill>
                  <a:srgbClr val="002060"/>
                </a:solidFill>
                <a:effectLst/>
              </a:rPr>
              <a:t> si! - tu máš kohouta!" -</a:t>
            </a:r>
            <a:br>
              <a:rPr lang="cs-CZ" sz="1000" dirty="0" smtClean="0">
                <a:solidFill>
                  <a:srgbClr val="002060"/>
                </a:solidFill>
                <a:effectLst/>
              </a:rPr>
            </a:br>
            <a:r>
              <a:rPr lang="cs-CZ" sz="1000" dirty="0" smtClean="0">
                <a:solidFill>
                  <a:srgbClr val="002060"/>
                </a:solidFill>
                <a:effectLst/>
              </a:rPr>
              <a:t>Než kohout, vůz i husárek</a:t>
            </a:r>
            <a:br>
              <a:rPr lang="cs-CZ" sz="1000" dirty="0" smtClean="0">
                <a:solidFill>
                  <a:srgbClr val="002060"/>
                </a:solidFill>
                <a:effectLst/>
              </a:rPr>
            </a:br>
            <a:r>
              <a:rPr lang="cs-CZ" sz="1000" dirty="0" smtClean="0">
                <a:solidFill>
                  <a:srgbClr val="002060"/>
                </a:solidFill>
                <a:effectLst/>
              </a:rPr>
              <a:t>bouch, bác! letí do kouta.</a:t>
            </a:r>
            <a:br>
              <a:rPr lang="cs-CZ" sz="1000" dirty="0" smtClean="0">
                <a:solidFill>
                  <a:srgbClr val="002060"/>
                </a:solidFill>
                <a:effectLst/>
              </a:rPr>
            </a:br>
            <a:endParaRPr lang="cs-CZ" sz="1000" dirty="0" smtClean="0">
              <a:solidFill>
                <a:srgbClr val="002060"/>
              </a:solidFill>
              <a:effectLst/>
            </a:endParaRPr>
          </a:p>
          <a:p>
            <a:r>
              <a:rPr lang="cs-CZ" sz="1000" dirty="0" smtClean="0">
                <a:solidFill>
                  <a:srgbClr val="002060"/>
                </a:solidFill>
                <a:effectLst/>
              </a:rPr>
              <a:t>A zas do hrozného křiku -</a:t>
            </a:r>
            <a:br>
              <a:rPr lang="cs-CZ" sz="1000" dirty="0" smtClean="0">
                <a:solidFill>
                  <a:srgbClr val="002060"/>
                </a:solidFill>
                <a:effectLst/>
              </a:rPr>
            </a:br>
            <a:r>
              <a:rPr lang="cs-CZ" sz="1000" dirty="0" smtClean="0">
                <a:solidFill>
                  <a:srgbClr val="002060"/>
                </a:solidFill>
                <a:effectLst/>
              </a:rPr>
              <a:t>"I </a:t>
            </a:r>
            <a:r>
              <a:rPr lang="cs-CZ" sz="1000" dirty="0" err="1" smtClean="0">
                <a:solidFill>
                  <a:srgbClr val="002060"/>
                </a:solidFill>
                <a:effectLst/>
              </a:rPr>
              <a:t>bodejž</a:t>
            </a:r>
            <a:r>
              <a:rPr lang="cs-CZ" sz="1000" dirty="0" smtClean="0">
                <a:solidFill>
                  <a:srgbClr val="002060"/>
                </a:solidFill>
                <a:effectLst/>
              </a:rPr>
              <a:t> tě sršeň sám - !</a:t>
            </a:r>
            <a:br>
              <a:rPr lang="cs-CZ" sz="1000" dirty="0" smtClean="0">
                <a:solidFill>
                  <a:srgbClr val="002060"/>
                </a:solidFill>
                <a:effectLst/>
              </a:rPr>
            </a:br>
            <a:r>
              <a:rPr lang="cs-CZ" sz="1000" dirty="0" smtClean="0">
                <a:solidFill>
                  <a:srgbClr val="002060"/>
                </a:solidFill>
                <a:effectLst/>
              </a:rPr>
              <a:t>Že na tebe, </a:t>
            </a:r>
            <a:r>
              <a:rPr lang="cs-CZ" sz="1000" dirty="0" err="1" smtClean="0">
                <a:solidFill>
                  <a:srgbClr val="002060"/>
                </a:solidFill>
                <a:effectLst/>
              </a:rPr>
              <a:t>nezvedníku</a:t>
            </a:r>
            <a:r>
              <a:rPr lang="cs-CZ" sz="1000" dirty="0" smtClean="0">
                <a:solidFill>
                  <a:srgbClr val="002060"/>
                </a:solidFill>
                <a:effectLst/>
              </a:rPr>
              <a:t>,</a:t>
            </a:r>
            <a:br>
              <a:rPr lang="cs-CZ" sz="1000" dirty="0" smtClean="0">
                <a:solidFill>
                  <a:srgbClr val="002060"/>
                </a:solidFill>
                <a:effectLst/>
              </a:rPr>
            </a:br>
            <a:r>
              <a:rPr lang="cs-CZ" sz="1000" dirty="0" smtClean="0">
                <a:solidFill>
                  <a:srgbClr val="002060"/>
                </a:solidFill>
                <a:effectLst/>
              </a:rPr>
              <a:t>Polednici zavolám!</a:t>
            </a:r>
            <a:br>
              <a:rPr lang="cs-CZ" sz="1000" dirty="0" smtClean="0">
                <a:solidFill>
                  <a:srgbClr val="002060"/>
                </a:solidFill>
                <a:effectLst/>
              </a:rPr>
            </a:br>
            <a:endParaRPr lang="cs-CZ" sz="1000" dirty="0" smtClean="0">
              <a:solidFill>
                <a:srgbClr val="002060"/>
              </a:solidFill>
              <a:effectLst/>
            </a:endParaRPr>
          </a:p>
          <a:p>
            <a:endParaRPr lang="cs-CZ" sz="1000" dirty="0" smtClean="0">
              <a:solidFill>
                <a:srgbClr val="002060"/>
              </a:solidFill>
              <a:effectLst/>
            </a:endParaRPr>
          </a:p>
          <a:p>
            <a:endParaRPr lang="cs-CZ" sz="1000" dirty="0">
              <a:solidFill>
                <a:srgbClr val="002060"/>
              </a:solidFill>
            </a:endParaRPr>
          </a:p>
          <a:p>
            <a:endParaRPr lang="cs-CZ" sz="1000" dirty="0" smtClean="0">
              <a:solidFill>
                <a:srgbClr val="002060"/>
              </a:solidFill>
              <a:effectLst/>
            </a:endParaRPr>
          </a:p>
          <a:p>
            <a:endParaRPr lang="cs-CZ" sz="1000" dirty="0">
              <a:solidFill>
                <a:srgbClr val="002060"/>
              </a:solidFill>
            </a:endParaRPr>
          </a:p>
          <a:p>
            <a:endParaRPr lang="cs-CZ" sz="1000" dirty="0" smtClean="0">
              <a:solidFill>
                <a:srgbClr val="002060"/>
              </a:solidFill>
              <a:effectLst/>
            </a:endParaRPr>
          </a:p>
          <a:p>
            <a:r>
              <a:rPr lang="cs-CZ" sz="1000" dirty="0" smtClean="0">
                <a:solidFill>
                  <a:srgbClr val="002060"/>
                </a:solidFill>
                <a:effectLst/>
              </a:rPr>
              <a:t>Pojď si proň, ty Polednice,</a:t>
            </a:r>
            <a:br>
              <a:rPr lang="cs-CZ" sz="1000" dirty="0" smtClean="0">
                <a:solidFill>
                  <a:srgbClr val="002060"/>
                </a:solidFill>
                <a:effectLst/>
              </a:rPr>
            </a:br>
            <a:r>
              <a:rPr lang="cs-CZ" sz="1000" dirty="0" smtClean="0">
                <a:solidFill>
                  <a:srgbClr val="002060"/>
                </a:solidFill>
                <a:effectLst/>
              </a:rPr>
              <a:t>pojď, </a:t>
            </a:r>
            <a:r>
              <a:rPr lang="cs-CZ" sz="1000" dirty="0" err="1" smtClean="0">
                <a:solidFill>
                  <a:srgbClr val="002060"/>
                </a:solidFill>
                <a:effectLst/>
              </a:rPr>
              <a:t>vem</a:t>
            </a:r>
            <a:r>
              <a:rPr lang="cs-CZ" sz="1000" dirty="0" smtClean="0">
                <a:solidFill>
                  <a:srgbClr val="002060"/>
                </a:solidFill>
                <a:effectLst/>
              </a:rPr>
              <a:t> si ho, </a:t>
            </a:r>
            <a:r>
              <a:rPr lang="cs-CZ" sz="1000" dirty="0" err="1" smtClean="0">
                <a:solidFill>
                  <a:srgbClr val="002060"/>
                </a:solidFill>
                <a:effectLst/>
              </a:rPr>
              <a:t>zlostníka</a:t>
            </a:r>
            <a:r>
              <a:rPr lang="cs-CZ" sz="1000" dirty="0" smtClean="0">
                <a:solidFill>
                  <a:srgbClr val="002060"/>
                </a:solidFill>
                <a:effectLst/>
              </a:rPr>
              <a:t>!" -</a:t>
            </a:r>
            <a:br>
              <a:rPr lang="cs-CZ" sz="1000" dirty="0" smtClean="0">
                <a:solidFill>
                  <a:srgbClr val="002060"/>
                </a:solidFill>
                <a:effectLst/>
              </a:rPr>
            </a:br>
            <a:r>
              <a:rPr lang="cs-CZ" sz="1000" dirty="0" smtClean="0">
                <a:solidFill>
                  <a:srgbClr val="002060"/>
                </a:solidFill>
                <a:effectLst/>
              </a:rPr>
              <a:t>A hle, tu </a:t>
            </a:r>
            <a:r>
              <a:rPr lang="cs-CZ" sz="1000" dirty="0" err="1" smtClean="0">
                <a:solidFill>
                  <a:srgbClr val="002060"/>
                </a:solidFill>
                <a:effectLst/>
              </a:rPr>
              <a:t>kdos</a:t>
            </a:r>
            <a:r>
              <a:rPr lang="cs-CZ" sz="1000" dirty="0" smtClean="0">
                <a:solidFill>
                  <a:srgbClr val="002060"/>
                </a:solidFill>
                <a:effectLst/>
              </a:rPr>
              <a:t> u světnice</a:t>
            </a:r>
            <a:br>
              <a:rPr lang="cs-CZ" sz="1000" dirty="0" smtClean="0">
                <a:solidFill>
                  <a:srgbClr val="002060"/>
                </a:solidFill>
                <a:effectLst/>
              </a:rPr>
            </a:br>
            <a:r>
              <a:rPr lang="cs-CZ" sz="1000" dirty="0" err="1" smtClean="0">
                <a:solidFill>
                  <a:srgbClr val="002060"/>
                </a:solidFill>
                <a:effectLst/>
              </a:rPr>
              <a:t>dvéře</a:t>
            </a:r>
            <a:r>
              <a:rPr lang="cs-CZ" sz="1000" dirty="0" smtClean="0">
                <a:solidFill>
                  <a:srgbClr val="002060"/>
                </a:solidFill>
                <a:effectLst/>
              </a:rPr>
              <a:t> zlehka odmyká.</a:t>
            </a:r>
            <a:br>
              <a:rPr lang="cs-CZ" sz="1000" dirty="0" smtClean="0">
                <a:solidFill>
                  <a:srgbClr val="002060"/>
                </a:solidFill>
                <a:effectLst/>
              </a:rPr>
            </a:br>
            <a:endParaRPr lang="cs-CZ" sz="1000" dirty="0" smtClean="0">
              <a:solidFill>
                <a:srgbClr val="002060"/>
              </a:solidFill>
              <a:effectLst/>
            </a:endParaRPr>
          </a:p>
          <a:p>
            <a:r>
              <a:rPr lang="cs-CZ" sz="1000" dirty="0" smtClean="0">
                <a:solidFill>
                  <a:srgbClr val="002060"/>
                </a:solidFill>
                <a:effectLst/>
              </a:rPr>
              <a:t>Malá, hnědá, tváři divé</a:t>
            </a:r>
            <a:br>
              <a:rPr lang="cs-CZ" sz="1000" dirty="0" smtClean="0">
                <a:solidFill>
                  <a:srgbClr val="002060"/>
                </a:solidFill>
                <a:effectLst/>
              </a:rPr>
            </a:br>
            <a:r>
              <a:rPr lang="cs-CZ" sz="1000" dirty="0" smtClean="0">
                <a:solidFill>
                  <a:srgbClr val="002060"/>
                </a:solidFill>
                <a:effectLst/>
              </a:rPr>
              <a:t>pod plachetkou osoba;</a:t>
            </a:r>
            <a:br>
              <a:rPr lang="cs-CZ" sz="1000" dirty="0" smtClean="0">
                <a:solidFill>
                  <a:srgbClr val="002060"/>
                </a:solidFill>
                <a:effectLst/>
              </a:rPr>
            </a:br>
            <a:r>
              <a:rPr lang="cs-CZ" sz="1000" dirty="0" smtClean="0">
                <a:solidFill>
                  <a:srgbClr val="002060"/>
                </a:solidFill>
                <a:effectLst/>
              </a:rPr>
              <a:t>o berličce, hnáty křivé,</a:t>
            </a:r>
            <a:br>
              <a:rPr lang="cs-CZ" sz="1000" dirty="0" smtClean="0">
                <a:solidFill>
                  <a:srgbClr val="002060"/>
                </a:solidFill>
                <a:effectLst/>
              </a:rPr>
            </a:br>
            <a:r>
              <a:rPr lang="cs-CZ" sz="1000" dirty="0" smtClean="0">
                <a:solidFill>
                  <a:srgbClr val="002060"/>
                </a:solidFill>
                <a:effectLst/>
              </a:rPr>
              <a:t>hlas - vichřice podoba!</a:t>
            </a:r>
            <a:br>
              <a:rPr lang="cs-CZ" sz="1000" dirty="0" smtClean="0">
                <a:solidFill>
                  <a:srgbClr val="002060"/>
                </a:solidFill>
                <a:effectLst/>
              </a:rPr>
            </a:br>
            <a:endParaRPr lang="cs-CZ" sz="1000" dirty="0" smtClean="0">
              <a:solidFill>
                <a:srgbClr val="002060"/>
              </a:solidFill>
              <a:effectLst/>
            </a:endParaRPr>
          </a:p>
          <a:p>
            <a:r>
              <a:rPr lang="cs-CZ" sz="1000" dirty="0" smtClean="0">
                <a:solidFill>
                  <a:srgbClr val="002060"/>
                </a:solidFill>
                <a:effectLst/>
              </a:rPr>
              <a:t>"Dej sem dítě!" - "Kriste Pane,</a:t>
            </a:r>
            <a:br>
              <a:rPr lang="cs-CZ" sz="1000" dirty="0" smtClean="0">
                <a:solidFill>
                  <a:srgbClr val="002060"/>
                </a:solidFill>
                <a:effectLst/>
              </a:rPr>
            </a:br>
            <a:r>
              <a:rPr lang="cs-CZ" sz="1000" dirty="0" smtClean="0">
                <a:solidFill>
                  <a:srgbClr val="002060"/>
                </a:solidFill>
                <a:effectLst/>
              </a:rPr>
              <a:t>odpusť hříchy hříšnici!"</a:t>
            </a:r>
            <a:br>
              <a:rPr lang="cs-CZ" sz="1000" dirty="0" smtClean="0">
                <a:solidFill>
                  <a:srgbClr val="002060"/>
                </a:solidFill>
                <a:effectLst/>
              </a:rPr>
            </a:br>
            <a:r>
              <a:rPr lang="cs-CZ" sz="1000" dirty="0" smtClean="0">
                <a:solidFill>
                  <a:srgbClr val="002060"/>
                </a:solidFill>
                <a:effectLst/>
              </a:rPr>
              <a:t>Divže smrt ji neovane,</a:t>
            </a:r>
            <a:br>
              <a:rPr lang="cs-CZ" sz="1000" dirty="0" smtClean="0">
                <a:solidFill>
                  <a:srgbClr val="002060"/>
                </a:solidFill>
                <a:effectLst/>
              </a:rPr>
            </a:br>
            <a:r>
              <a:rPr lang="cs-CZ" sz="1000" dirty="0" smtClean="0">
                <a:solidFill>
                  <a:srgbClr val="002060"/>
                </a:solidFill>
                <a:effectLst/>
              </a:rPr>
              <a:t>Ejhle </a:t>
            </a:r>
            <a:r>
              <a:rPr lang="cs-CZ" sz="1000" dirty="0" err="1" smtClean="0">
                <a:solidFill>
                  <a:srgbClr val="002060"/>
                </a:solidFill>
                <a:effectLst/>
              </a:rPr>
              <a:t>tuť</a:t>
            </a:r>
            <a:r>
              <a:rPr lang="cs-CZ" sz="1000" dirty="0" smtClean="0">
                <a:solidFill>
                  <a:srgbClr val="002060"/>
                </a:solidFill>
                <a:effectLst/>
              </a:rPr>
              <a:t> - Polednici!</a:t>
            </a:r>
            <a:br>
              <a:rPr lang="cs-CZ" sz="1000" dirty="0" smtClean="0">
                <a:solidFill>
                  <a:srgbClr val="002060"/>
                </a:solidFill>
                <a:effectLst/>
              </a:rPr>
            </a:br>
            <a:endParaRPr lang="cs-CZ" sz="1000" dirty="0" smtClean="0">
              <a:solidFill>
                <a:srgbClr val="002060"/>
              </a:solidFill>
              <a:effectLst/>
            </a:endParaRPr>
          </a:p>
          <a:p>
            <a:r>
              <a:rPr lang="cs-CZ" sz="1000" dirty="0" smtClean="0">
                <a:solidFill>
                  <a:srgbClr val="002060"/>
                </a:solidFill>
                <a:effectLst/>
              </a:rPr>
              <a:t>Ke stolu se </a:t>
            </a:r>
            <a:r>
              <a:rPr lang="cs-CZ" sz="1000" dirty="0" err="1" smtClean="0">
                <a:solidFill>
                  <a:srgbClr val="002060"/>
                </a:solidFill>
                <a:effectLst/>
              </a:rPr>
              <a:t>plíži</a:t>
            </a:r>
            <a:r>
              <a:rPr lang="cs-CZ" sz="1000" dirty="0" smtClean="0">
                <a:solidFill>
                  <a:srgbClr val="002060"/>
                </a:solidFill>
                <a:effectLst/>
              </a:rPr>
              <a:t> tiše</a:t>
            </a:r>
            <a:br>
              <a:rPr lang="cs-CZ" sz="1000" dirty="0" smtClean="0">
                <a:solidFill>
                  <a:srgbClr val="002060"/>
                </a:solidFill>
                <a:effectLst/>
              </a:rPr>
            </a:br>
            <a:r>
              <a:rPr lang="cs-CZ" sz="1000" dirty="0" smtClean="0">
                <a:solidFill>
                  <a:srgbClr val="002060"/>
                </a:solidFill>
                <a:effectLst/>
              </a:rPr>
              <a:t>Polednice jako stín:</a:t>
            </a:r>
            <a:br>
              <a:rPr lang="cs-CZ" sz="1000" dirty="0" smtClean="0">
                <a:solidFill>
                  <a:srgbClr val="002060"/>
                </a:solidFill>
                <a:effectLst/>
              </a:rPr>
            </a:br>
            <a:r>
              <a:rPr lang="cs-CZ" sz="1000" dirty="0" smtClean="0">
                <a:solidFill>
                  <a:srgbClr val="002060"/>
                </a:solidFill>
                <a:effectLst/>
              </a:rPr>
              <a:t>matka hrůzou sotva </a:t>
            </a:r>
            <a:r>
              <a:rPr lang="cs-CZ" sz="1000" dirty="0" err="1" smtClean="0">
                <a:solidFill>
                  <a:srgbClr val="002060"/>
                </a:solidFill>
                <a:effectLst/>
              </a:rPr>
              <a:t>dýše</a:t>
            </a:r>
            <a:r>
              <a:rPr lang="cs-CZ" sz="1000" dirty="0" smtClean="0">
                <a:solidFill>
                  <a:srgbClr val="002060"/>
                </a:solidFill>
                <a:effectLst/>
              </a:rPr>
              <a:t>,</a:t>
            </a:r>
            <a:br>
              <a:rPr lang="cs-CZ" sz="1000" dirty="0" smtClean="0">
                <a:solidFill>
                  <a:srgbClr val="002060"/>
                </a:solidFill>
                <a:effectLst/>
              </a:rPr>
            </a:br>
            <a:r>
              <a:rPr lang="cs-CZ" sz="1000" dirty="0" smtClean="0">
                <a:solidFill>
                  <a:srgbClr val="002060"/>
                </a:solidFill>
                <a:effectLst/>
              </a:rPr>
              <a:t>dítě chopíc na svůj klín.</a:t>
            </a:r>
          </a:p>
          <a:p>
            <a:endParaRPr lang="cs-CZ" sz="1000" dirty="0" smtClean="0">
              <a:solidFill>
                <a:srgbClr val="002060"/>
              </a:solidFill>
              <a:effectLst/>
            </a:endParaRPr>
          </a:p>
          <a:p>
            <a:r>
              <a:rPr lang="cs-CZ" sz="1000" dirty="0" smtClean="0">
                <a:solidFill>
                  <a:srgbClr val="002060"/>
                </a:solidFill>
                <a:effectLst/>
              </a:rPr>
              <a:t/>
            </a:r>
            <a:br>
              <a:rPr lang="cs-CZ" sz="1000" dirty="0" smtClean="0">
                <a:solidFill>
                  <a:srgbClr val="002060"/>
                </a:solidFill>
                <a:effectLst/>
              </a:rPr>
            </a:br>
            <a:endParaRPr lang="cs-CZ" sz="1000" dirty="0" smtClean="0">
              <a:solidFill>
                <a:srgbClr val="002060"/>
              </a:solidFill>
              <a:effectLst/>
            </a:endParaRPr>
          </a:p>
          <a:p>
            <a:endParaRPr lang="cs-CZ" sz="1000" dirty="0">
              <a:solidFill>
                <a:srgbClr val="002060"/>
              </a:solidFill>
            </a:endParaRPr>
          </a:p>
          <a:p>
            <a:endParaRPr lang="cs-CZ" sz="1000" dirty="0" smtClean="0">
              <a:solidFill>
                <a:srgbClr val="002060"/>
              </a:solidFill>
              <a:effectLst/>
            </a:endParaRPr>
          </a:p>
          <a:p>
            <a:endParaRPr lang="cs-CZ" sz="1000" dirty="0" smtClean="0">
              <a:solidFill>
                <a:srgbClr val="002060"/>
              </a:solidFill>
              <a:effectLst/>
            </a:endParaRPr>
          </a:p>
          <a:p>
            <a:r>
              <a:rPr lang="cs-CZ" sz="1000" dirty="0" smtClean="0">
                <a:solidFill>
                  <a:srgbClr val="002060"/>
                </a:solidFill>
                <a:effectLst/>
              </a:rPr>
              <a:t>A vinouc je, zpět pohlíží -</a:t>
            </a:r>
            <a:br>
              <a:rPr lang="cs-CZ" sz="1000" dirty="0" smtClean="0">
                <a:solidFill>
                  <a:srgbClr val="002060"/>
                </a:solidFill>
                <a:effectLst/>
              </a:rPr>
            </a:br>
            <a:r>
              <a:rPr lang="cs-CZ" sz="1000" dirty="0" smtClean="0">
                <a:solidFill>
                  <a:srgbClr val="002060"/>
                </a:solidFill>
                <a:effectLst/>
              </a:rPr>
              <a:t>běda, běda dítěti!</a:t>
            </a:r>
            <a:br>
              <a:rPr lang="cs-CZ" sz="1000" dirty="0" smtClean="0">
                <a:solidFill>
                  <a:srgbClr val="002060"/>
                </a:solidFill>
                <a:effectLst/>
              </a:rPr>
            </a:br>
            <a:r>
              <a:rPr lang="cs-CZ" sz="1000" dirty="0" smtClean="0">
                <a:solidFill>
                  <a:srgbClr val="002060"/>
                </a:solidFill>
                <a:effectLst/>
              </a:rPr>
              <a:t>Polednice bliž se plíží,</a:t>
            </a:r>
            <a:br>
              <a:rPr lang="cs-CZ" sz="1000" dirty="0" smtClean="0">
                <a:solidFill>
                  <a:srgbClr val="002060"/>
                </a:solidFill>
                <a:effectLst/>
              </a:rPr>
            </a:br>
            <a:r>
              <a:rPr lang="cs-CZ" sz="1000" dirty="0" smtClean="0">
                <a:solidFill>
                  <a:srgbClr val="002060"/>
                </a:solidFill>
                <a:effectLst/>
              </a:rPr>
              <a:t>blíž - a již je v </a:t>
            </a:r>
            <a:r>
              <a:rPr lang="cs-CZ" sz="1000" dirty="0" err="1" smtClean="0">
                <a:solidFill>
                  <a:srgbClr val="002060"/>
                </a:solidFill>
                <a:effectLst/>
              </a:rPr>
              <a:t>zápětí</a:t>
            </a:r>
            <a:r>
              <a:rPr lang="cs-CZ" sz="1000" dirty="0" smtClean="0">
                <a:solidFill>
                  <a:srgbClr val="002060"/>
                </a:solidFill>
                <a:effectLst/>
              </a:rPr>
              <a:t>.</a:t>
            </a:r>
            <a:br>
              <a:rPr lang="cs-CZ" sz="1000" dirty="0" smtClean="0">
                <a:solidFill>
                  <a:srgbClr val="002060"/>
                </a:solidFill>
                <a:effectLst/>
              </a:rPr>
            </a:br>
            <a:endParaRPr lang="cs-CZ" sz="1000" dirty="0" smtClean="0">
              <a:solidFill>
                <a:srgbClr val="002060"/>
              </a:solidFill>
              <a:effectLst/>
            </a:endParaRPr>
          </a:p>
          <a:p>
            <a:r>
              <a:rPr lang="cs-CZ" sz="1000" dirty="0" smtClean="0">
                <a:solidFill>
                  <a:srgbClr val="002060"/>
                </a:solidFill>
                <a:effectLst/>
              </a:rPr>
              <a:t>Již vztahuje po něm ruku -</a:t>
            </a:r>
            <a:br>
              <a:rPr lang="cs-CZ" sz="1000" dirty="0" smtClean="0">
                <a:solidFill>
                  <a:srgbClr val="002060"/>
                </a:solidFill>
                <a:effectLst/>
              </a:rPr>
            </a:br>
            <a:r>
              <a:rPr lang="cs-CZ" sz="1000" dirty="0" smtClean="0">
                <a:solidFill>
                  <a:srgbClr val="002060"/>
                </a:solidFill>
                <a:effectLst/>
              </a:rPr>
              <a:t>matka tisknouc ramena:</a:t>
            </a:r>
            <a:br>
              <a:rPr lang="cs-CZ" sz="1000" dirty="0" smtClean="0">
                <a:solidFill>
                  <a:srgbClr val="002060"/>
                </a:solidFill>
                <a:effectLst/>
              </a:rPr>
            </a:br>
            <a:r>
              <a:rPr lang="cs-CZ" sz="1000" dirty="0" smtClean="0">
                <a:solidFill>
                  <a:srgbClr val="002060"/>
                </a:solidFill>
                <a:effectLst/>
              </a:rPr>
              <a:t>"Pro Kristovu drahou muku!"</a:t>
            </a:r>
            <a:br>
              <a:rPr lang="cs-CZ" sz="1000" dirty="0" smtClean="0">
                <a:solidFill>
                  <a:srgbClr val="002060"/>
                </a:solidFill>
                <a:effectLst/>
              </a:rPr>
            </a:br>
            <a:r>
              <a:rPr lang="cs-CZ" sz="1000" dirty="0" smtClean="0">
                <a:solidFill>
                  <a:srgbClr val="002060"/>
                </a:solidFill>
                <a:effectLst/>
              </a:rPr>
              <a:t>klesá smyslů zbavená.</a:t>
            </a:r>
            <a:br>
              <a:rPr lang="cs-CZ" sz="1000" dirty="0" smtClean="0">
                <a:solidFill>
                  <a:srgbClr val="002060"/>
                </a:solidFill>
                <a:effectLst/>
              </a:rPr>
            </a:br>
            <a:endParaRPr lang="cs-CZ" sz="1000" dirty="0" smtClean="0">
              <a:solidFill>
                <a:srgbClr val="002060"/>
              </a:solidFill>
              <a:effectLst/>
            </a:endParaRPr>
          </a:p>
          <a:p>
            <a:r>
              <a:rPr lang="cs-CZ" sz="1000" dirty="0" smtClean="0">
                <a:solidFill>
                  <a:srgbClr val="002060"/>
                </a:solidFill>
                <a:effectLst/>
              </a:rPr>
              <a:t>Tu slyš: jedna - druhá - třetí -</a:t>
            </a:r>
            <a:br>
              <a:rPr lang="cs-CZ" sz="1000" dirty="0" smtClean="0">
                <a:solidFill>
                  <a:srgbClr val="002060"/>
                </a:solidFill>
                <a:effectLst/>
              </a:rPr>
            </a:br>
            <a:r>
              <a:rPr lang="cs-CZ" sz="1000" dirty="0" smtClean="0">
                <a:solidFill>
                  <a:srgbClr val="002060"/>
                </a:solidFill>
                <a:effectLst/>
              </a:rPr>
              <a:t>poledne zvon udeří;</a:t>
            </a:r>
            <a:br>
              <a:rPr lang="cs-CZ" sz="1000" dirty="0" smtClean="0">
                <a:solidFill>
                  <a:srgbClr val="002060"/>
                </a:solidFill>
                <a:effectLst/>
              </a:rPr>
            </a:br>
            <a:r>
              <a:rPr lang="cs-CZ" sz="1000" dirty="0" smtClean="0">
                <a:solidFill>
                  <a:srgbClr val="002060"/>
                </a:solidFill>
                <a:effectLst/>
              </a:rPr>
              <a:t>klika cvakla, </a:t>
            </a:r>
            <a:r>
              <a:rPr lang="cs-CZ" sz="1000" dirty="0" err="1" smtClean="0">
                <a:solidFill>
                  <a:srgbClr val="002060"/>
                </a:solidFill>
                <a:effectLst/>
              </a:rPr>
              <a:t>dvéře</a:t>
            </a:r>
            <a:r>
              <a:rPr lang="cs-CZ" sz="1000" dirty="0" smtClean="0">
                <a:solidFill>
                  <a:srgbClr val="002060"/>
                </a:solidFill>
                <a:effectLst/>
              </a:rPr>
              <a:t> letí -</a:t>
            </a:r>
            <a:br>
              <a:rPr lang="cs-CZ" sz="1000" dirty="0" smtClean="0">
                <a:solidFill>
                  <a:srgbClr val="002060"/>
                </a:solidFill>
                <a:effectLst/>
              </a:rPr>
            </a:br>
            <a:r>
              <a:rPr lang="cs-CZ" sz="1000" dirty="0" smtClean="0">
                <a:solidFill>
                  <a:srgbClr val="002060"/>
                </a:solidFill>
                <a:effectLst/>
              </a:rPr>
              <a:t>táta vchází do dveří.</a:t>
            </a:r>
            <a:br>
              <a:rPr lang="cs-CZ" sz="1000" dirty="0" smtClean="0">
                <a:solidFill>
                  <a:srgbClr val="002060"/>
                </a:solidFill>
                <a:effectLst/>
              </a:rPr>
            </a:br>
            <a:endParaRPr lang="cs-CZ" sz="1000" dirty="0" smtClean="0">
              <a:solidFill>
                <a:srgbClr val="002060"/>
              </a:solidFill>
              <a:effectLst/>
            </a:endParaRPr>
          </a:p>
          <a:p>
            <a:r>
              <a:rPr lang="cs-CZ" sz="1000" dirty="0" smtClean="0">
                <a:solidFill>
                  <a:srgbClr val="002060"/>
                </a:solidFill>
                <a:effectLst/>
              </a:rPr>
              <a:t>Ve mdlobách tu matka leží,</a:t>
            </a:r>
            <a:br>
              <a:rPr lang="cs-CZ" sz="1000" dirty="0" smtClean="0">
                <a:solidFill>
                  <a:srgbClr val="002060"/>
                </a:solidFill>
                <a:effectLst/>
              </a:rPr>
            </a:br>
            <a:r>
              <a:rPr lang="cs-CZ" sz="1000" dirty="0" smtClean="0">
                <a:solidFill>
                  <a:srgbClr val="002060"/>
                </a:solidFill>
                <a:effectLst/>
              </a:rPr>
              <a:t>k </a:t>
            </a:r>
            <a:r>
              <a:rPr lang="cs-CZ" sz="1000" dirty="0" err="1" smtClean="0">
                <a:solidFill>
                  <a:srgbClr val="002060"/>
                </a:solidFill>
                <a:effectLst/>
              </a:rPr>
              <a:t>ňadrám</a:t>
            </a:r>
            <a:r>
              <a:rPr lang="cs-CZ" sz="1000" dirty="0" smtClean="0">
                <a:solidFill>
                  <a:srgbClr val="002060"/>
                </a:solidFill>
                <a:effectLst/>
              </a:rPr>
              <a:t> dítě přimknuté:</a:t>
            </a:r>
            <a:br>
              <a:rPr lang="cs-CZ" sz="1000" dirty="0" smtClean="0">
                <a:solidFill>
                  <a:srgbClr val="002060"/>
                </a:solidFill>
                <a:effectLst/>
              </a:rPr>
            </a:br>
            <a:r>
              <a:rPr lang="cs-CZ" sz="1000" dirty="0" smtClean="0">
                <a:solidFill>
                  <a:srgbClr val="002060"/>
                </a:solidFill>
                <a:effectLst/>
              </a:rPr>
              <a:t>matku vzkřísil ještě stěží,</a:t>
            </a:r>
            <a:br>
              <a:rPr lang="cs-CZ" sz="1000" dirty="0" smtClean="0">
                <a:solidFill>
                  <a:srgbClr val="002060"/>
                </a:solidFill>
                <a:effectLst/>
              </a:rPr>
            </a:br>
            <a:r>
              <a:rPr lang="cs-CZ" sz="1000" dirty="0" smtClean="0">
                <a:solidFill>
                  <a:srgbClr val="002060"/>
                </a:solidFill>
                <a:effectLst/>
              </a:rPr>
              <a:t>avšak dítě - zalknuté.</a:t>
            </a:r>
          </a:p>
          <a:p>
            <a:pPr algn="ctr"/>
            <a:r>
              <a:rPr lang="cs-CZ" sz="1400" dirty="0" smtClean="0">
                <a:solidFill>
                  <a:srgbClr val="002060"/>
                </a:solidFill>
              </a:rPr>
              <a:t> </a:t>
            </a:r>
            <a:endParaRPr lang="cs-CZ" sz="14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834054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build="p"/>
      <p:bldP spid="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0"/>
            <a:ext cx="7772400" cy="1102519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KAREL JAROMÍR ERBEN</a:t>
            </a:r>
            <a:br>
              <a:rPr lang="cs-CZ" dirty="0" smtClean="0">
                <a:solidFill>
                  <a:srgbClr val="FFFF00"/>
                </a:solidFill>
              </a:rPr>
            </a:br>
            <a:r>
              <a:rPr lang="cs-CZ" dirty="0" smtClean="0">
                <a:solidFill>
                  <a:srgbClr val="FF0000"/>
                </a:solidFill>
              </a:rPr>
              <a:t>DÍLO – KYTICE, UKÁZKY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7" name="Podnadpis 2"/>
          <p:cNvSpPr txBox="1">
            <a:spLocks/>
          </p:cNvSpPr>
          <p:nvPr/>
        </p:nvSpPr>
        <p:spPr>
          <a:xfrm>
            <a:off x="2087724" y="2373424"/>
            <a:ext cx="4968552" cy="34234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6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DĚKUJI ZA POZORNOST.</a:t>
            </a:r>
            <a:endParaRPr lang="cs-CZ" sz="36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17443503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0"/>
            <a:ext cx="7772400" cy="1102519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KAREL JAROMÍR ERBEN</a:t>
            </a:r>
            <a:br>
              <a:rPr lang="cs-CZ" dirty="0" smtClean="0">
                <a:solidFill>
                  <a:srgbClr val="FFFF00"/>
                </a:solidFill>
              </a:rPr>
            </a:br>
            <a:r>
              <a:rPr lang="cs-CZ" dirty="0" smtClean="0">
                <a:solidFill>
                  <a:srgbClr val="FF0000"/>
                </a:solidFill>
              </a:rPr>
              <a:t>ZDROJE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9" name="Podnadpis 2"/>
          <p:cNvSpPr txBox="1">
            <a:spLocks/>
          </p:cNvSpPr>
          <p:nvPr/>
        </p:nvSpPr>
        <p:spPr>
          <a:xfrm>
            <a:off x="395536" y="1275606"/>
            <a:ext cx="8352928" cy="3483539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1400" dirty="0">
                <a:solidFill>
                  <a:schemeClr val="bg1"/>
                </a:solidFill>
              </a:rPr>
              <a:t>Literatura pro 2. Ročník středních škol – Učebnice. 1. Vyd. Brno, </a:t>
            </a:r>
            <a:r>
              <a:rPr lang="cs-CZ" sz="1400" dirty="0" err="1">
                <a:solidFill>
                  <a:schemeClr val="bg1"/>
                </a:solidFill>
              </a:rPr>
              <a:t>Didaktis</a:t>
            </a:r>
            <a:r>
              <a:rPr lang="cs-CZ" sz="1400" dirty="0">
                <a:solidFill>
                  <a:schemeClr val="bg1"/>
                </a:solidFill>
              </a:rPr>
              <a:t> 2009. 151 s. ISBN </a:t>
            </a:r>
            <a:r>
              <a:rPr lang="cs-CZ" sz="1400" dirty="0" smtClean="0">
                <a:solidFill>
                  <a:schemeClr val="bg1"/>
                </a:solidFill>
              </a:rPr>
              <a:t>978-80.7358-129-9</a:t>
            </a:r>
          </a:p>
          <a:p>
            <a:pPr algn="l"/>
            <a:r>
              <a:rPr lang="cs-CZ" sz="1400" dirty="0">
                <a:solidFill>
                  <a:schemeClr val="bg1"/>
                </a:solidFill>
              </a:rPr>
              <a:t>AUTOR NEUVEDEN. </a:t>
            </a:r>
            <a:r>
              <a:rPr lang="cs-CZ" sz="1400" i="1" dirty="0">
                <a:solidFill>
                  <a:schemeClr val="bg1"/>
                </a:solidFill>
              </a:rPr>
              <a:t>Karel Jaromír Erben</a:t>
            </a:r>
            <a:r>
              <a:rPr lang="cs-CZ" sz="1400" dirty="0">
                <a:solidFill>
                  <a:schemeClr val="bg1"/>
                </a:solidFill>
              </a:rPr>
              <a:t> [online]. [cit. </a:t>
            </a:r>
            <a:r>
              <a:rPr lang="cs-CZ" sz="1400" dirty="0" smtClean="0">
                <a:solidFill>
                  <a:schemeClr val="bg1"/>
                </a:solidFill>
              </a:rPr>
              <a:t>10.9.2013]. </a:t>
            </a:r>
            <a:r>
              <a:rPr lang="cs-CZ" sz="1400" dirty="0">
                <a:solidFill>
                  <a:schemeClr val="bg1"/>
                </a:solidFill>
              </a:rPr>
              <a:t>Dostupný na WWW: http://cs.wikipedia.org/wiki/Karel_Jarom%C3%ADr_Erben </a:t>
            </a:r>
            <a:endParaRPr lang="cs-CZ" sz="1400" dirty="0" smtClean="0">
              <a:solidFill>
                <a:schemeClr val="bg1"/>
              </a:solidFill>
            </a:endParaRPr>
          </a:p>
          <a:p>
            <a:pPr algn="l"/>
            <a:r>
              <a:rPr lang="cs-CZ" sz="1400" dirty="0" smtClean="0">
                <a:solidFill>
                  <a:schemeClr val="bg1"/>
                </a:solidFill>
              </a:rPr>
              <a:t>VILÍMEK</a:t>
            </a:r>
            <a:r>
              <a:rPr lang="cs-CZ" sz="1400" dirty="0">
                <a:solidFill>
                  <a:schemeClr val="bg1"/>
                </a:solidFill>
              </a:rPr>
              <a:t>, Jan. </a:t>
            </a:r>
            <a:r>
              <a:rPr lang="cs-CZ" sz="1400" i="1" dirty="0" err="1">
                <a:solidFill>
                  <a:schemeClr val="bg1"/>
                </a:solidFill>
              </a:rPr>
              <a:t>Wikimedia</a:t>
            </a:r>
            <a:r>
              <a:rPr lang="cs-CZ" sz="1400" i="1" dirty="0">
                <a:solidFill>
                  <a:schemeClr val="bg1"/>
                </a:solidFill>
              </a:rPr>
              <a:t> </a:t>
            </a:r>
            <a:r>
              <a:rPr lang="cs-CZ" sz="1400" i="1" dirty="0" err="1">
                <a:solidFill>
                  <a:schemeClr val="bg1"/>
                </a:solidFill>
              </a:rPr>
              <a:t>Commons</a:t>
            </a:r>
            <a:r>
              <a:rPr lang="cs-CZ" sz="1400" dirty="0">
                <a:solidFill>
                  <a:schemeClr val="bg1"/>
                </a:solidFill>
              </a:rPr>
              <a:t> [online]. [cit. </a:t>
            </a:r>
            <a:r>
              <a:rPr lang="cs-CZ" sz="1400" dirty="0" smtClean="0">
                <a:solidFill>
                  <a:schemeClr val="bg1"/>
                </a:solidFill>
              </a:rPr>
              <a:t>10.9.2013]. </a:t>
            </a:r>
            <a:r>
              <a:rPr lang="cs-CZ" sz="1400" dirty="0">
                <a:solidFill>
                  <a:schemeClr val="bg1"/>
                </a:solidFill>
              </a:rPr>
              <a:t>Dostupný na WWW: http://cs.wikipedia.org/wiki/Karel_Jarom%C3%ADr_Erben#mediaviewer/Soubor:Jan_Vil%C3%ADmek_-_Karel_Jarom%C3%ADr_Erben.jpg </a:t>
            </a:r>
            <a:endParaRPr lang="cs-CZ" sz="1400" dirty="0" smtClean="0">
              <a:solidFill>
                <a:schemeClr val="bg1"/>
              </a:solidFill>
            </a:endParaRPr>
          </a:p>
          <a:p>
            <a:pPr algn="l"/>
            <a:r>
              <a:rPr lang="en-US" sz="1400" dirty="0">
                <a:solidFill>
                  <a:schemeClr val="bg1"/>
                </a:solidFill>
              </a:rPr>
              <a:t>LOYAL78. </a:t>
            </a:r>
            <a:r>
              <a:rPr lang="en-US" sz="1400" i="1" dirty="0">
                <a:solidFill>
                  <a:schemeClr val="bg1"/>
                </a:solidFill>
              </a:rPr>
              <a:t>Wikimedia Commons</a:t>
            </a:r>
            <a:r>
              <a:rPr lang="en-US" sz="1400" dirty="0">
                <a:solidFill>
                  <a:schemeClr val="bg1"/>
                </a:solidFill>
              </a:rPr>
              <a:t> [online]. [cit. </a:t>
            </a:r>
            <a:r>
              <a:rPr lang="en-US" sz="1400" dirty="0" smtClean="0">
                <a:solidFill>
                  <a:schemeClr val="bg1"/>
                </a:solidFill>
              </a:rPr>
              <a:t>10.</a:t>
            </a:r>
            <a:r>
              <a:rPr lang="cs-CZ" sz="1400" dirty="0" smtClean="0">
                <a:solidFill>
                  <a:schemeClr val="bg1"/>
                </a:solidFill>
              </a:rPr>
              <a:t>9</a:t>
            </a:r>
            <a:r>
              <a:rPr lang="en-US" sz="1400" dirty="0" smtClean="0">
                <a:solidFill>
                  <a:schemeClr val="bg1"/>
                </a:solidFill>
              </a:rPr>
              <a:t>.201</a:t>
            </a:r>
            <a:r>
              <a:rPr lang="cs-CZ" sz="1400" dirty="0" smtClean="0">
                <a:solidFill>
                  <a:schemeClr val="bg1"/>
                </a:solidFill>
              </a:rPr>
              <a:t>3</a:t>
            </a:r>
            <a:r>
              <a:rPr lang="en-US" sz="1400" dirty="0" smtClean="0">
                <a:solidFill>
                  <a:schemeClr val="bg1"/>
                </a:solidFill>
              </a:rPr>
              <a:t>]. </a:t>
            </a:r>
            <a:r>
              <a:rPr lang="en-US" sz="1400" dirty="0" err="1">
                <a:solidFill>
                  <a:schemeClr val="bg1"/>
                </a:solidFill>
              </a:rPr>
              <a:t>Dostupný</a:t>
            </a:r>
            <a:r>
              <a:rPr lang="en-US" sz="1400" dirty="0">
                <a:solidFill>
                  <a:schemeClr val="bg1"/>
                </a:solidFill>
              </a:rPr>
              <a:t> </a:t>
            </a:r>
            <a:r>
              <a:rPr lang="en-US" sz="1400" dirty="0" err="1">
                <a:solidFill>
                  <a:schemeClr val="bg1"/>
                </a:solidFill>
              </a:rPr>
              <a:t>na</a:t>
            </a:r>
            <a:r>
              <a:rPr lang="en-US" sz="1400" dirty="0">
                <a:solidFill>
                  <a:schemeClr val="bg1"/>
                </a:solidFill>
              </a:rPr>
              <a:t> WWW: http://</a:t>
            </a:r>
            <a:r>
              <a:rPr lang="en-US" sz="1400" dirty="0" smtClean="0">
                <a:solidFill>
                  <a:schemeClr val="bg1"/>
                </a:solidFill>
              </a:rPr>
              <a:t>cs.wikipedia.org/wiki/Karel_Jarom%C3%ADr_Erben#mediaviewer/Soubor:Karel_Jarom%C3%ADr_Erben_hrob.JPG</a:t>
            </a:r>
            <a:r>
              <a:rPr lang="cs-CZ" sz="1400" dirty="0" smtClean="0">
                <a:solidFill>
                  <a:schemeClr val="bg1"/>
                </a:solidFill>
              </a:rPr>
              <a:t> </a:t>
            </a:r>
          </a:p>
          <a:p>
            <a:pPr algn="l"/>
            <a:r>
              <a:rPr lang="cs-CZ" sz="1400" dirty="0">
                <a:solidFill>
                  <a:schemeClr val="bg1"/>
                </a:solidFill>
              </a:rPr>
              <a:t>AUTOR NEUVEDEN. </a:t>
            </a:r>
            <a:r>
              <a:rPr lang="cs-CZ" sz="1400" i="1" dirty="0" err="1">
                <a:solidFill>
                  <a:schemeClr val="bg1"/>
                </a:solidFill>
              </a:rPr>
              <a:t>Milétín</a:t>
            </a:r>
            <a:r>
              <a:rPr lang="cs-CZ" sz="1400" i="1" dirty="0">
                <a:solidFill>
                  <a:schemeClr val="bg1"/>
                </a:solidFill>
              </a:rPr>
              <a:t> - oficiální web obce</a:t>
            </a:r>
            <a:r>
              <a:rPr lang="cs-CZ" sz="1400" dirty="0">
                <a:solidFill>
                  <a:schemeClr val="bg1"/>
                </a:solidFill>
              </a:rPr>
              <a:t> [online]. [cit. </a:t>
            </a:r>
            <a:r>
              <a:rPr lang="cs-CZ" sz="1400" dirty="0" smtClean="0">
                <a:solidFill>
                  <a:schemeClr val="bg1"/>
                </a:solidFill>
              </a:rPr>
              <a:t>10.9.2013]. </a:t>
            </a:r>
            <a:r>
              <a:rPr lang="cs-CZ" sz="1400" dirty="0">
                <a:solidFill>
                  <a:schemeClr val="bg1"/>
                </a:solidFill>
              </a:rPr>
              <a:t>Dostupný na WWW: http://www.miletin.cz/ </a:t>
            </a:r>
            <a:r>
              <a:rPr lang="en-US" sz="1400" dirty="0" smtClean="0">
                <a:solidFill>
                  <a:schemeClr val="bg1"/>
                </a:solidFill>
              </a:rPr>
              <a:t> </a:t>
            </a:r>
            <a:endParaRPr lang="cs-CZ" sz="1400" dirty="0" smtClean="0">
              <a:solidFill>
                <a:schemeClr val="bg1"/>
              </a:solidFill>
            </a:endParaRPr>
          </a:p>
          <a:p>
            <a:pPr algn="l"/>
            <a:r>
              <a:rPr lang="cs-CZ" sz="1400" dirty="0">
                <a:solidFill>
                  <a:schemeClr val="bg1"/>
                </a:solidFill>
              </a:rPr>
              <a:t>ERBEN, Karel Jaromír. </a:t>
            </a:r>
            <a:r>
              <a:rPr lang="cs-CZ" sz="1400" i="1" dirty="0">
                <a:solidFill>
                  <a:schemeClr val="bg1"/>
                </a:solidFill>
              </a:rPr>
              <a:t>Polednice</a:t>
            </a:r>
            <a:r>
              <a:rPr lang="cs-CZ" sz="1400" dirty="0">
                <a:solidFill>
                  <a:schemeClr val="bg1"/>
                </a:solidFill>
              </a:rPr>
              <a:t> [online]. [cit. </a:t>
            </a:r>
            <a:r>
              <a:rPr lang="cs-CZ" sz="1400" dirty="0" smtClean="0">
                <a:solidFill>
                  <a:schemeClr val="bg1"/>
                </a:solidFill>
              </a:rPr>
              <a:t>10.9.2013]. </a:t>
            </a:r>
            <a:r>
              <a:rPr lang="cs-CZ" sz="1400" dirty="0">
                <a:solidFill>
                  <a:schemeClr val="bg1"/>
                </a:solidFill>
              </a:rPr>
              <a:t>Dostupný na WWW: http://cs.wikipedia.org/wiki/Polednice_(Kytice) </a:t>
            </a:r>
          </a:p>
          <a:p>
            <a:pPr algn="l"/>
            <a:endParaRPr lang="cs-CZ" sz="14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057707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254</TotalTime>
  <Words>739</Words>
  <Application>Microsoft Office PowerPoint</Application>
  <PresentationFormat>Předvádění na obrazovce (16:9)</PresentationFormat>
  <Paragraphs>95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KAREL JAROMÍR ERBEN</vt:lpstr>
      <vt:lpstr>KAREL JAROMÍR ERBEN ÚVOD</vt:lpstr>
      <vt:lpstr>KAREL JAROMÍR ERBEN ŽIVOTNÍ OSUDY</vt:lpstr>
      <vt:lpstr>KAREL JAROMÍR ERBEN ŽIVOTNÍ OSUDY</vt:lpstr>
      <vt:lpstr>KAREL JAROMÍR ERBEN DÍLO – SBĚRATELSKÁ ČINNOST</vt:lpstr>
      <vt:lpstr>KAREL JAROMÍR ERBEN DÍLO – KYTICE</vt:lpstr>
      <vt:lpstr>KAREL JAROMÍR ERBEN DÍLO – KYTICE, UKÁZKA</vt:lpstr>
      <vt:lpstr>KAREL JAROMÍR ERBEN DÍLO – KYTICE, UKÁZKY</vt:lpstr>
      <vt:lpstr>KAREL JAROMÍR ERBEN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KAREL JAROMÍR ERBEN</dc:title>
  <dc:creator>Dušan</dc:creator>
  <cp:lastModifiedBy>Dušan</cp:lastModifiedBy>
  <cp:revision>31</cp:revision>
  <dcterms:created xsi:type="dcterms:W3CDTF">2014-05-10T09:09:57Z</dcterms:created>
  <dcterms:modified xsi:type="dcterms:W3CDTF">2014-05-10T13:24:44Z</dcterms:modified>
</cp:coreProperties>
</file>