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61" r:id="rId4"/>
    <p:sldId id="257" r:id="rId5"/>
    <p:sldId id="262" r:id="rId6"/>
    <p:sldId id="258" r:id="rId7"/>
    <p:sldId id="259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9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2279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Olomoucký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4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163388"/>
            <a:ext cx="5688632" cy="49531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51691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leží Česká republika v Evropě?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28022"/>
            <a:ext cx="7942518" cy="53326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28182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lů 2"/>
          <p:cNvSpPr/>
          <p:nvPr/>
        </p:nvSpPr>
        <p:spPr>
          <a:xfrm>
            <a:off x="3897636" y="3212976"/>
            <a:ext cx="484632" cy="978408"/>
          </a:xfrm>
          <a:prstGeom prst="downArrow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562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leží Olomoucký kraj v ČR?</a:t>
            </a:r>
            <a:endParaRPr lang="cs-CZ" dirty="0"/>
          </a:p>
        </p:txBody>
      </p:sp>
      <p:pic>
        <p:nvPicPr>
          <p:cNvPr id="1026" name="Picture 2" descr="C:\Users\OEM\Pictures\mapa-cr-slepa-kraje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85295"/>
            <a:ext cx="7905750" cy="4630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304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lů 2"/>
          <p:cNvSpPr/>
          <p:nvPr/>
        </p:nvSpPr>
        <p:spPr>
          <a:xfrm>
            <a:off x="6372200" y="2276872"/>
            <a:ext cx="484632" cy="978408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609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700" dirty="0"/>
              <a:t>Olomoucký kraj</a:t>
            </a:r>
            <a:br>
              <a:rPr lang="cs-CZ" sz="2700" dirty="0"/>
            </a:br>
            <a:r>
              <a:rPr lang="cs-CZ" sz="2400" dirty="0"/>
              <a:t> </a:t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5229199"/>
          </a:xfrm>
        </p:spPr>
        <p:txBody>
          <a:bodyPr>
            <a:normAutofit fontScale="25000" lnSpcReduction="20000"/>
          </a:bodyPr>
          <a:lstStyle/>
          <a:p>
            <a:r>
              <a:rPr lang="cs-CZ" sz="8000" dirty="0"/>
              <a:t>Olomoucký kraj leží ve střední a severozápadní části </a:t>
            </a:r>
            <a:r>
              <a:rPr lang="cs-CZ" sz="8000" dirty="0" smtClean="0"/>
              <a:t>Moravy </a:t>
            </a:r>
            <a:r>
              <a:rPr lang="cs-CZ" sz="8000" dirty="0"/>
              <a:t>a také na severozápadě Českého Slezska </a:t>
            </a:r>
            <a:r>
              <a:rPr lang="cs-CZ" sz="8000" dirty="0" smtClean="0"/>
              <a:t>- okres Jeseník.</a:t>
            </a:r>
            <a:endParaRPr lang="cs-CZ" sz="8000" dirty="0"/>
          </a:p>
          <a:p>
            <a:r>
              <a:rPr lang="cs-CZ" sz="8000" dirty="0"/>
              <a:t>Průměrná nadmořská výška více méně klesá od severu k jihu. O nejvyšší moravské pohoří Hrubý Jeseník (Praděd</a:t>
            </a:r>
            <a:r>
              <a:rPr lang="cs-CZ" sz="8000" dirty="0" smtClean="0"/>
              <a:t>,  </a:t>
            </a:r>
            <a:r>
              <a:rPr lang="cs-CZ" sz="8000" dirty="0"/>
              <a:t>1 491 m) se Olomoucký kraj dělí se sousedním Moravskoslezským krajem; po hřebeni Jeseníků také vede stará zemská hranice mezi Moravou a Slezskem. Západ a jihozápad kraje pokrývají výběžky Českomoravské vrchoviny, na východní hranici se zvedají Oderské vrchy. Jihovýchodní část kraje vyplňují úrodné nížiny a pěkná města na Hané.</a:t>
            </a:r>
          </a:p>
          <a:p>
            <a:r>
              <a:rPr lang="cs-CZ" sz="8000" dirty="0"/>
              <a:t>Od severu k jihu krajem protéká řeka Morava, do jejíhož povodí patří většina území kraje. Morava se na rakousko-slovenské hranici vlévá do Dunaje, který její vody odvádí do Černého moře. Okrajové části kraje na severu (za hradbou Jeseníků) a severovýchodě odvodňuje řeka Odra do Baltského moře</a:t>
            </a:r>
            <a:r>
              <a:rPr lang="cs-CZ" sz="8000" dirty="0" smtClean="0"/>
              <a:t>.</a:t>
            </a:r>
          </a:p>
          <a:p>
            <a:r>
              <a:rPr lang="cs-CZ" sz="8000" dirty="0" smtClean="0"/>
              <a:t>Nejvíce </a:t>
            </a:r>
            <a:r>
              <a:rPr lang="cs-CZ" sz="8000" dirty="0"/>
              <a:t>obyvatel pracuje v průmyslu (zpracovatelsko-strojírenský, kovodělný, elektrické a optické přístroje). Plochy zemědělské půdy jsou rozsáhlé, přesto se zaměstnanost v zemědělství neustále snižuje</a:t>
            </a:r>
            <a:r>
              <a:rPr lang="cs-CZ" sz="8000" dirty="0" smtClean="0"/>
              <a:t>.</a:t>
            </a:r>
            <a:endParaRPr lang="cs-CZ" sz="8000" dirty="0"/>
          </a:p>
          <a:p>
            <a:r>
              <a:rPr lang="cs-CZ" sz="8000" dirty="0"/>
              <a:t>V kraji je nejhlubší propast v Česku, Hranická propast (−274,5 m). </a:t>
            </a:r>
          </a:p>
          <a:p>
            <a:endParaRPr lang="cs-CZ" sz="8000" dirty="0"/>
          </a:p>
          <a:p>
            <a:endParaRPr lang="cs-CZ" sz="5000" dirty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1000" dirty="0" smtClean="0"/>
              <a:t>                                                                                                                                     </a:t>
            </a:r>
            <a:endParaRPr lang="cs-CZ" sz="1000" dirty="0"/>
          </a:p>
          <a:p>
            <a:pPr marL="0" indent="0">
              <a:buNone/>
            </a:pPr>
            <a:r>
              <a:rPr lang="cs-CZ" sz="1000" dirty="0" smtClean="0"/>
              <a:t>                                                                                                                                                                                                              </a:t>
            </a:r>
            <a:endParaRPr lang="cs-CZ" sz="1000" dirty="0"/>
          </a:p>
          <a:p>
            <a:endParaRPr lang="cs-CZ" sz="1000" dirty="0"/>
          </a:p>
          <a:p>
            <a:endParaRPr lang="cs-CZ" sz="1000" dirty="0"/>
          </a:p>
          <a:p>
            <a:endParaRPr lang="cs-CZ" sz="1000" dirty="0" smtClean="0"/>
          </a:p>
          <a:p>
            <a:endParaRPr lang="cs-CZ" sz="1000" dirty="0"/>
          </a:p>
          <a:p>
            <a:endParaRPr lang="cs-CZ" sz="1000" dirty="0" smtClean="0"/>
          </a:p>
          <a:p>
            <a:endParaRPr lang="cs-CZ" sz="1000" dirty="0"/>
          </a:p>
          <a:p>
            <a:endParaRPr lang="cs-CZ" sz="1000" dirty="0"/>
          </a:p>
          <a:p>
            <a:endParaRPr lang="cs-CZ" sz="1000" dirty="0"/>
          </a:p>
          <a:p>
            <a:endParaRPr lang="cs-CZ" sz="1000" dirty="0"/>
          </a:p>
          <a:p>
            <a:endParaRPr lang="cs-CZ" sz="1000" dirty="0"/>
          </a:p>
          <a:p>
            <a:endParaRPr lang="cs-CZ" sz="1000" dirty="0"/>
          </a:p>
          <a:p>
            <a:endParaRPr lang="cs-CZ" sz="1000" dirty="0"/>
          </a:p>
          <a:p>
            <a:endParaRPr lang="cs-CZ" sz="1000" dirty="0"/>
          </a:p>
          <a:p>
            <a:endParaRPr lang="cs-CZ" sz="1000" dirty="0"/>
          </a:p>
          <a:p>
            <a:endParaRPr lang="cs-CZ" sz="1000" dirty="0"/>
          </a:p>
          <a:p>
            <a:endParaRPr lang="cs-CZ" sz="1000" dirty="0"/>
          </a:p>
          <a:p>
            <a:endParaRPr lang="cs-CZ" sz="1000" dirty="0"/>
          </a:p>
          <a:p>
            <a:endParaRPr lang="cs-CZ" sz="1000" dirty="0"/>
          </a:p>
          <a:p>
            <a:endParaRPr lang="cs-CZ" sz="1000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95027"/>
            <a:ext cx="771525" cy="923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82882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</p:spPr>
        <p:txBody>
          <a:bodyPr>
            <a:normAutofit fontScale="90000"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2200" dirty="0"/>
              <a:t>Průmysl </a:t>
            </a:r>
            <a:r>
              <a:rPr lang="cs-CZ" sz="2200" dirty="0" smtClean="0"/>
              <a:t>již </a:t>
            </a:r>
            <a:r>
              <a:rPr lang="cs-CZ" sz="2200" dirty="0"/>
              <a:t>předstihl zemědělství. </a:t>
            </a:r>
            <a:r>
              <a:rPr lang="cs-CZ" sz="2200" dirty="0" smtClean="0"/>
              <a:t>Významný </a:t>
            </a:r>
            <a:r>
              <a:rPr lang="cs-CZ" sz="2200" dirty="0"/>
              <a:t>je strojírenský.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K </a:t>
            </a:r>
            <a:r>
              <a:rPr lang="cs-CZ" sz="2200" dirty="0"/>
              <a:t>tradičním odvětvím patří potravinářský, využívající místních surovin.</a:t>
            </a: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 fontScale="40000" lnSpcReduction="20000"/>
          </a:bodyPr>
          <a:lstStyle/>
          <a:p>
            <a:r>
              <a:rPr lang="cs-CZ" sz="5000" dirty="0"/>
              <a:t>Haná v Hornomoravském úvalu  patří k nejúrodnějším oblastem u </a:t>
            </a:r>
            <a:r>
              <a:rPr lang="cs-CZ" sz="5000" dirty="0" smtClean="0"/>
              <a:t>nás,</a:t>
            </a:r>
          </a:p>
          <a:p>
            <a:pPr marL="0" indent="0">
              <a:buNone/>
            </a:pPr>
            <a:r>
              <a:rPr lang="cs-CZ" sz="5000" dirty="0" smtClean="0"/>
              <a:t>       i </a:t>
            </a:r>
            <a:r>
              <a:rPr lang="cs-CZ" sz="5000" dirty="0"/>
              <a:t>ovocnářství a zelinářství má vysoké </a:t>
            </a:r>
            <a:r>
              <a:rPr lang="cs-CZ" sz="5000" dirty="0" smtClean="0"/>
              <a:t>výnosy.</a:t>
            </a:r>
            <a:endParaRPr lang="cs-CZ" sz="5000" dirty="0"/>
          </a:p>
          <a:p>
            <a:r>
              <a:rPr lang="cs-CZ" sz="5000" dirty="0" smtClean="0"/>
              <a:t>Ze </a:t>
            </a:r>
            <a:r>
              <a:rPr lang="cs-CZ" sz="5000" dirty="0"/>
              <a:t>západu na východ krajem prochází český „hlavní železniční tah“ z Prahy přes Pardubice, Zábřeh, Olomouc, Přerov, Hranice a dále na Ostravsko a na Slovensko či do Polska. Dálniční tah spojuje Olomouc s Brnem na jihu, pokračování na severovýchod do Ostravy už je téměř hotové. V Olomouci se nachází také jedna z nejstarších tramvajových sítí.</a:t>
            </a:r>
          </a:p>
          <a:p>
            <a:r>
              <a:rPr lang="cs-CZ" sz="5000" dirty="0"/>
              <a:t>Přečerpávací elektrárna : Dlouhé Stráně /na řece Divoká Desná/</a:t>
            </a:r>
          </a:p>
          <a:p>
            <a:r>
              <a:rPr lang="cs-CZ" sz="5000" dirty="0"/>
              <a:t>Lázně: Karlova Studánka, Jeseník, Teplice nad Bečvou</a:t>
            </a:r>
          </a:p>
          <a:p>
            <a:r>
              <a:rPr lang="cs-CZ" sz="5000" dirty="0"/>
              <a:t>Památka UNESCO: Sloup Nejsvětější Trojice </a:t>
            </a:r>
            <a:r>
              <a:rPr lang="cs-CZ" sz="5000" dirty="0" smtClean="0"/>
              <a:t>v </a:t>
            </a:r>
            <a:r>
              <a:rPr lang="cs-CZ" sz="5000" dirty="0"/>
              <a:t>Olomouc</a:t>
            </a:r>
          </a:p>
          <a:p>
            <a:r>
              <a:rPr lang="cs-CZ" sz="5000" dirty="0"/>
              <a:t>Města: Olomouc /Univerzita Palackého/, </a:t>
            </a:r>
            <a:r>
              <a:rPr lang="cs-CZ" sz="5000" dirty="0" smtClean="0"/>
              <a:t>Přerov</a:t>
            </a:r>
            <a:r>
              <a:rPr lang="cs-CZ" sz="5000" dirty="0"/>
              <a:t>, Hranice, Prostějov, </a:t>
            </a:r>
            <a:r>
              <a:rPr lang="cs-CZ" sz="5000" dirty="0" smtClean="0"/>
              <a:t>Šumperk. Okresy</a:t>
            </a:r>
            <a:r>
              <a:rPr lang="cs-CZ" sz="5000" dirty="0"/>
              <a:t>: Jeseník, Olomouc, Prostějov, Přerov a Šumperk. </a:t>
            </a:r>
          </a:p>
          <a:p>
            <a:pPr marL="0" indent="0">
              <a:buNone/>
            </a:pPr>
            <a:endParaRPr lang="cs-CZ" sz="4200" dirty="0"/>
          </a:p>
          <a:p>
            <a:pPr marL="0" indent="0">
              <a:buNone/>
            </a:pPr>
            <a:endParaRPr lang="cs-CZ" sz="4200" dirty="0" smtClean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  <a:p>
            <a:pPr marL="0" indent="0">
              <a:buNone/>
            </a:pPr>
            <a:r>
              <a:rPr lang="cs-CZ" sz="4200" dirty="0" smtClean="0"/>
              <a:t> </a:t>
            </a:r>
          </a:p>
          <a:p>
            <a:pPr marL="0" indent="0">
              <a:buNone/>
            </a:pPr>
            <a:r>
              <a:rPr lang="cs-CZ" sz="4200" dirty="0" smtClean="0"/>
              <a:t>Dlouhé </a:t>
            </a:r>
            <a:r>
              <a:rPr lang="cs-CZ" sz="4200" dirty="0"/>
              <a:t>Stráně  - přečerpávací elektrárna        </a:t>
            </a:r>
            <a:r>
              <a:rPr lang="cs-CZ" sz="4200" dirty="0" smtClean="0"/>
              <a:t>Olomouc       </a:t>
            </a:r>
            <a:r>
              <a:rPr lang="cs-CZ" sz="4200" dirty="0"/>
              <a:t>Jeseník z Červenohorského  sedla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577" y="4472677"/>
            <a:ext cx="1613470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8167" y="4466676"/>
            <a:ext cx="1731175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7470" y="4472677"/>
            <a:ext cx="2079684" cy="11968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5513" y="4509120"/>
            <a:ext cx="2122435" cy="12241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40779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smtClean="0"/>
              <a:t>Použité zdroje:</a:t>
            </a:r>
            <a:endParaRPr lang="cs-CZ" sz="160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/>
              <a:t>http://www.mapy-stiefel.cz</a:t>
            </a:r>
          </a:p>
          <a:p>
            <a:r>
              <a:rPr lang="cs-CZ" sz="1600" dirty="0"/>
              <a:t>                       zemepis.com</a:t>
            </a:r>
          </a:p>
          <a:p>
            <a:r>
              <a:rPr lang="cs-CZ" sz="1600" dirty="0"/>
              <a:t>                       tema.novinky.cz</a:t>
            </a:r>
          </a:p>
          <a:p>
            <a:r>
              <a:rPr lang="cs-CZ" sz="1600" dirty="0"/>
              <a:t>                       wikipedia.org  </a:t>
            </a:r>
            <a:endParaRPr lang="cs-CZ" sz="1600" dirty="0" smtClean="0"/>
          </a:p>
          <a:p>
            <a:r>
              <a:rPr lang="cs-CZ" sz="1600"/>
              <a:t> </a:t>
            </a:r>
            <a:r>
              <a:rPr lang="cs-CZ" sz="1600" smtClean="0"/>
              <a:t>                      krajolomoucky.info              </a:t>
            </a:r>
            <a:endParaRPr lang="cs-CZ" sz="1600" dirty="0"/>
          </a:p>
          <a:p>
            <a:endParaRPr lang="cs-CZ" sz="1600" dirty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545638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386</Words>
  <Application>Microsoft Office PowerPoint</Application>
  <PresentationFormat>Předvádění na obrazovce (4:3)</PresentationFormat>
  <Paragraphs>55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Olomoucký kraj</vt:lpstr>
      <vt:lpstr>Kde leží Česká republika v Evropě?</vt:lpstr>
      <vt:lpstr>Prezentace aplikace PowerPoint</vt:lpstr>
      <vt:lpstr>Kde leží Olomoucký kraj v ČR?</vt:lpstr>
      <vt:lpstr>Prezentace aplikace PowerPoint</vt:lpstr>
      <vt:lpstr>Olomoucký kraj   </vt:lpstr>
      <vt:lpstr>Průmysl již předstihl zemědělství. Významný je strojírenský.  K tradičním odvětvím patří potravinářský, využívající místních surovin. 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Olomoucký kraj</dc:title>
  <dc:creator>OEM</dc:creator>
  <cp:lastModifiedBy>OEM</cp:lastModifiedBy>
  <cp:revision>39</cp:revision>
  <dcterms:created xsi:type="dcterms:W3CDTF">2011-09-08T08:05:45Z</dcterms:created>
  <dcterms:modified xsi:type="dcterms:W3CDTF">2011-09-13T19:44:01Z</dcterms:modified>
</cp:coreProperties>
</file>