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A3B942-E625-471E-B211-D60DD9FAA285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102BA517-01EA-42A3-B8E9-70EDC0765570}">
      <dgm:prSet/>
      <dgm:spPr/>
      <dgm:t>
        <a:bodyPr/>
        <a:lstStyle/>
        <a:p>
          <a:pPr rtl="0"/>
          <a:r>
            <a:rPr lang="cs-CZ" b="1" smtClean="0"/>
            <a:t>První pomoc</a:t>
          </a:r>
          <a:endParaRPr lang="cs-CZ"/>
        </a:p>
      </dgm:t>
    </dgm:pt>
    <dgm:pt modelId="{E398CB4B-6FEE-4D4B-A720-B16D26D8A917}" type="parTrans" cxnId="{9AC5F316-9C46-492C-9A01-389B8475E5DD}">
      <dgm:prSet/>
      <dgm:spPr/>
      <dgm:t>
        <a:bodyPr/>
        <a:lstStyle/>
        <a:p>
          <a:endParaRPr lang="cs-CZ"/>
        </a:p>
      </dgm:t>
    </dgm:pt>
    <dgm:pt modelId="{B0800BA3-400C-4049-80A0-BA353FBC9091}" type="sibTrans" cxnId="{9AC5F316-9C46-492C-9A01-389B8475E5DD}">
      <dgm:prSet/>
      <dgm:spPr/>
      <dgm:t>
        <a:bodyPr/>
        <a:lstStyle/>
        <a:p>
          <a:endParaRPr lang="cs-CZ"/>
        </a:p>
      </dgm:t>
    </dgm:pt>
    <dgm:pt modelId="{D3E6610F-1F2C-412E-AEC4-ED2BA5F9A31A}" type="pres">
      <dgm:prSet presAssocID="{90A3B942-E625-471E-B211-D60DD9FAA285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4FBE728-DC77-4E2E-B85A-E6611DB13008}" type="pres">
      <dgm:prSet presAssocID="{102BA517-01EA-42A3-B8E9-70EDC0765570}" presName="circle1" presStyleLbl="node1" presStyleIdx="0" presStyleCnt="1"/>
      <dgm:spPr/>
    </dgm:pt>
    <dgm:pt modelId="{E83F5E02-C5FB-4D99-BC71-D68763F2D485}" type="pres">
      <dgm:prSet presAssocID="{102BA517-01EA-42A3-B8E9-70EDC0765570}" presName="space" presStyleCnt="0"/>
      <dgm:spPr/>
    </dgm:pt>
    <dgm:pt modelId="{B5718BC7-2AAB-4395-BDCE-E737E70E6FB0}" type="pres">
      <dgm:prSet presAssocID="{102BA517-01EA-42A3-B8E9-70EDC0765570}" presName="rect1" presStyleLbl="alignAcc1" presStyleIdx="0" presStyleCnt="1"/>
      <dgm:spPr/>
      <dgm:t>
        <a:bodyPr/>
        <a:lstStyle/>
        <a:p>
          <a:endParaRPr lang="cs-CZ"/>
        </a:p>
      </dgm:t>
    </dgm:pt>
    <dgm:pt modelId="{5D9A5D29-F877-432F-A095-69AFF6601EED}" type="pres">
      <dgm:prSet presAssocID="{102BA517-01EA-42A3-B8E9-70EDC0765570}" presName="rect1ParTxNoCh" presStyleLbl="alignAcc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BA6EA7-FF3C-488C-8F99-F129E196F719}" type="presOf" srcId="{102BA517-01EA-42A3-B8E9-70EDC0765570}" destId="{B5718BC7-2AAB-4395-BDCE-E737E70E6FB0}" srcOrd="0" destOrd="0" presId="urn:microsoft.com/office/officeart/2005/8/layout/target3"/>
    <dgm:cxn modelId="{9AC5F316-9C46-492C-9A01-389B8475E5DD}" srcId="{90A3B942-E625-471E-B211-D60DD9FAA285}" destId="{102BA517-01EA-42A3-B8E9-70EDC0765570}" srcOrd="0" destOrd="0" parTransId="{E398CB4B-6FEE-4D4B-A720-B16D26D8A917}" sibTransId="{B0800BA3-400C-4049-80A0-BA353FBC9091}"/>
    <dgm:cxn modelId="{0428663F-9243-4328-9036-63DF9D94BE6A}" type="presOf" srcId="{102BA517-01EA-42A3-B8E9-70EDC0765570}" destId="{5D9A5D29-F877-432F-A095-69AFF6601EED}" srcOrd="1" destOrd="0" presId="urn:microsoft.com/office/officeart/2005/8/layout/target3"/>
    <dgm:cxn modelId="{B94C0B42-7AA9-4A64-8AFE-F9F875177F51}" type="presOf" srcId="{90A3B942-E625-471E-B211-D60DD9FAA285}" destId="{D3E6610F-1F2C-412E-AEC4-ED2BA5F9A31A}" srcOrd="0" destOrd="0" presId="urn:microsoft.com/office/officeart/2005/8/layout/target3"/>
    <dgm:cxn modelId="{D3F839BC-C70F-4488-88E0-CE54A7187ACB}" type="presParOf" srcId="{D3E6610F-1F2C-412E-AEC4-ED2BA5F9A31A}" destId="{D4FBE728-DC77-4E2E-B85A-E6611DB13008}" srcOrd="0" destOrd="0" presId="urn:microsoft.com/office/officeart/2005/8/layout/target3"/>
    <dgm:cxn modelId="{2FB1488E-ED31-4545-8CE5-804D9B746C11}" type="presParOf" srcId="{D3E6610F-1F2C-412E-AEC4-ED2BA5F9A31A}" destId="{E83F5E02-C5FB-4D99-BC71-D68763F2D485}" srcOrd="1" destOrd="0" presId="urn:microsoft.com/office/officeart/2005/8/layout/target3"/>
    <dgm:cxn modelId="{DF0913D6-E9FD-4578-A48F-0277D06CBC15}" type="presParOf" srcId="{D3E6610F-1F2C-412E-AEC4-ED2BA5F9A31A}" destId="{B5718BC7-2AAB-4395-BDCE-E737E70E6FB0}" srcOrd="2" destOrd="0" presId="urn:microsoft.com/office/officeart/2005/8/layout/target3"/>
    <dgm:cxn modelId="{87B359C3-67CC-4748-8AD3-74A58B14B93B}" type="presParOf" srcId="{D3E6610F-1F2C-412E-AEC4-ED2BA5F9A31A}" destId="{5D9A5D29-F877-432F-A095-69AFF6601EED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4FBE728-DC77-4E2E-B85A-E6611DB13008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718BC7-2AAB-4395-BDCE-E737E70E6FB0}">
      <dsp:nvSpPr>
        <dsp:cNvPr id="0" name=""/>
        <dsp:cNvSpPr/>
      </dsp:nvSpPr>
      <dsp:spPr>
        <a:xfrm>
          <a:off x="1548172" y="0"/>
          <a:ext cx="5860161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smtClean="0"/>
            <a:t>První pomoc</a:t>
          </a:r>
          <a:endParaRPr lang="cs-CZ" sz="6500" kern="1200"/>
        </a:p>
      </dsp:txBody>
      <dsp:txXfrm>
        <a:off x="1548172" y="0"/>
        <a:ext cx="5860161" cy="30963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30AF-ED18-415B-B926-554D4737C776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AD1DD-B48D-470D-B853-AEE83238B6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30AF-ED18-415B-B926-554D4737C776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AD1DD-B48D-470D-B853-AEE83238B6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30AF-ED18-415B-B926-554D4737C776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AD1DD-B48D-470D-B853-AEE83238B6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30AF-ED18-415B-B926-554D4737C776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AD1DD-B48D-470D-B853-AEE83238B6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30AF-ED18-415B-B926-554D4737C776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AD1DD-B48D-470D-B853-AEE83238B6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30AF-ED18-415B-B926-554D4737C776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AD1DD-B48D-470D-B853-AEE83238B6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30AF-ED18-415B-B926-554D4737C776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AD1DD-B48D-470D-B853-AEE83238B6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30AF-ED18-415B-B926-554D4737C776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AD1DD-B48D-470D-B853-AEE83238B6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30AF-ED18-415B-B926-554D4737C776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AD1DD-B48D-470D-B853-AEE83238B6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30AF-ED18-415B-B926-554D4737C776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AD1DD-B48D-470D-B853-AEE83238B6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330AF-ED18-415B-B926-554D4737C776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AD1DD-B48D-470D-B853-AEE83238B68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F09330AF-ED18-415B-B926-554D4737C776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59DAD1DD-B48D-470D-B853-AEE83238B6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PR.jpg" TargetMode="External"/><Relationship Id="rId2" Type="http://schemas.openxmlformats.org/officeDocument/2006/relationships/hyperlink" Target="http://www.copsu.cz/mikrop/50/vyhl_pr_pom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Insulfation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13681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204864"/>
            <a:ext cx="6400800" cy="410445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7" y="620688"/>
            <a:ext cx="6100763" cy="1431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2215" y="2492896"/>
            <a:ext cx="5775325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264540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38291633"/>
              </p:ext>
            </p:extLst>
          </p:nvPr>
        </p:nvGraphicFramePr>
        <p:xfrm>
          <a:off x="872067" y="1844825"/>
          <a:ext cx="7408333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9266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340768"/>
            <a:ext cx="7408333" cy="4785395"/>
          </a:xfrm>
        </p:spPr>
        <p:txBody>
          <a:bodyPr/>
          <a:lstStyle/>
          <a:p>
            <a:r>
              <a:rPr lang="cs-CZ" b="1" dirty="0"/>
              <a:t>Musíme zjistit, </a:t>
            </a:r>
            <a:r>
              <a:rPr lang="cs-CZ" b="1" dirty="0" smtClean="0"/>
              <a:t>jestli </a:t>
            </a:r>
            <a:r>
              <a:rPr lang="cs-CZ" b="1" dirty="0"/>
              <a:t>je </a:t>
            </a:r>
            <a:r>
              <a:rPr lang="cs-CZ" b="1" dirty="0" smtClean="0"/>
              <a:t>zraněná osoba </a:t>
            </a:r>
            <a:r>
              <a:rPr lang="cs-CZ" b="1" dirty="0"/>
              <a:t>při vědomí. Zkusíme dotyčného oslovit, případně ho můžeme </a:t>
            </a:r>
            <a:r>
              <a:rPr lang="cs-CZ" b="1" dirty="0" smtClean="0"/>
              <a:t>zkusit </a:t>
            </a:r>
            <a:r>
              <a:rPr lang="cs-CZ" b="1" dirty="0"/>
              <a:t>třeba </a:t>
            </a:r>
            <a:r>
              <a:rPr lang="cs-CZ" b="1" dirty="0" smtClean="0"/>
              <a:t>štípnout.</a:t>
            </a:r>
          </a:p>
          <a:p>
            <a:r>
              <a:rPr lang="cs-CZ" b="1" dirty="0"/>
              <a:t>U zraněného musíme hlídat dýchání a tep – jestli funguje srdeční činnost</a:t>
            </a:r>
          </a:p>
          <a:p>
            <a:r>
              <a:rPr lang="cs-CZ" b="1" dirty="0"/>
              <a:t>Musíme zajistit průchodnost dýchacích cest </a:t>
            </a:r>
          </a:p>
          <a:p>
            <a:r>
              <a:rPr lang="cs-CZ" b="1" dirty="0"/>
              <a:t> </a:t>
            </a:r>
            <a:r>
              <a:rPr lang="cs-CZ" b="1" dirty="0" smtClean="0"/>
              <a:t>Někdy </a:t>
            </a:r>
            <a:r>
              <a:rPr lang="cs-CZ" b="1" dirty="0"/>
              <a:t>zraněný nereaguje na podněty a upadne do    </a:t>
            </a:r>
          </a:p>
          <a:p>
            <a:pPr marL="0" indent="0">
              <a:buNone/>
            </a:pPr>
            <a:r>
              <a:rPr lang="cs-CZ" b="1" dirty="0" smtClean="0"/>
              <a:t>     </a:t>
            </a:r>
            <a:r>
              <a:rPr lang="cs-CZ" b="1" dirty="0"/>
              <a:t>stavu bezvědomí</a:t>
            </a:r>
          </a:p>
          <a:p>
            <a:r>
              <a:rPr lang="cs-CZ" b="1" dirty="0" smtClean="0"/>
              <a:t>                                         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1440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Jak poskytneme první pomoc</a:t>
            </a:r>
            <a:endParaRPr lang="cs-CZ" sz="28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7402" y="4293096"/>
            <a:ext cx="2701404" cy="176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57535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196752"/>
            <a:ext cx="7408333" cy="4929411"/>
          </a:xfrm>
        </p:spPr>
        <p:txBody>
          <a:bodyPr/>
          <a:lstStyle/>
          <a:p>
            <a:r>
              <a:rPr lang="cs-CZ" b="1" dirty="0" smtClean="0"/>
              <a:t>Měli bychom znát důležitá telefonní čísla, na která můžeme zavolat pro pomoc i pro radu, než přijede záchranná služba: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155 – zdravotnická záchranná služba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112 – tísňová linka</a:t>
            </a:r>
          </a:p>
          <a:p>
            <a:r>
              <a:rPr lang="cs-CZ" sz="2800" dirty="0">
                <a:solidFill>
                  <a:srgbClr val="FF0000"/>
                </a:solidFill>
              </a:rPr>
              <a:t>Na lince 155 pracují zkušení zdravotníci, kteří vám poradí, co máte dělat. Nepokládejte telefon, pokud vám to operátor přímo neřekne, nebo dokud nepřijede lékař</a:t>
            </a:r>
            <a:endParaRPr lang="cs-CZ" sz="2800" dirty="0" smtClean="0">
              <a:solidFill>
                <a:srgbClr val="FF0000"/>
              </a:solidFill>
            </a:endParaRPr>
          </a:p>
          <a:p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64240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41173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 nutné zajistit důležité životní funkce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a) Dýchání z úst do úst: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844824"/>
            <a:ext cx="3822192" cy="4281656"/>
          </a:xfrm>
        </p:spPr>
        <p:txBody>
          <a:bodyPr/>
          <a:lstStyle/>
          <a:p>
            <a:r>
              <a:rPr lang="cs-CZ" dirty="0"/>
              <a:t>Umělé dýchání spočívá v dodávání vzduchu postiženému, který </a:t>
            </a:r>
            <a:r>
              <a:rPr lang="cs-CZ" dirty="0" smtClean="0"/>
              <a:t>sám nedýchá. Provádíme asi 16 vdechů za minutu po uvolnění dýchacích cest. často se kombinuje dýchání z úst do úst s nepřímou masáží srdce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1412" y="2671762"/>
            <a:ext cx="2954564" cy="27014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78800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b) Nepřímá masáž srdce: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76655" y="1556792"/>
            <a:ext cx="3822192" cy="4569688"/>
          </a:xfrm>
        </p:spPr>
        <p:txBody>
          <a:bodyPr/>
          <a:lstStyle/>
          <a:p>
            <a:r>
              <a:rPr lang="cs-CZ" b="1" dirty="0"/>
              <a:t>Masáž srdce je postup, kterým se vnějším stlačováním snažíme nahradit mechanickou funkci srdečního </a:t>
            </a:r>
            <a:r>
              <a:rPr lang="cs-CZ" b="1" dirty="0" smtClean="0"/>
              <a:t>svalu.</a:t>
            </a:r>
          </a:p>
          <a:p>
            <a:r>
              <a:rPr lang="cs-CZ" b="1" dirty="0"/>
              <a:t>stlačujeme uprostřed hrudníku (dolní část hrudní kosti mezi prsními bradavkami)</a:t>
            </a:r>
          </a:p>
          <a:p>
            <a:r>
              <a:rPr lang="cs-CZ" b="1" dirty="0"/>
              <a:t> frekvence je 100 - 120 stlačení za minutu</a:t>
            </a:r>
          </a:p>
          <a:p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484784"/>
            <a:ext cx="3822192" cy="489654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72816"/>
            <a:ext cx="2808312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37112"/>
            <a:ext cx="2376264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18855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Ve škole i doma bychom měli mít dobře vybavenou lékárničku: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76655" y="1484784"/>
            <a:ext cx="3822192" cy="464169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/>
              <a:t>teploměr lékařský v pouzdře</a:t>
            </a:r>
          </a:p>
          <a:p>
            <a:r>
              <a:rPr lang="cs-CZ" b="1" dirty="0"/>
              <a:t> pinzeta anatomická</a:t>
            </a:r>
          </a:p>
          <a:p>
            <a:r>
              <a:rPr lang="cs-CZ" b="1" dirty="0"/>
              <a:t> gáza hydrofilní </a:t>
            </a:r>
          </a:p>
          <a:p>
            <a:r>
              <a:rPr lang="cs-CZ" b="1" dirty="0"/>
              <a:t> </a:t>
            </a:r>
            <a:r>
              <a:rPr lang="cs-CZ" b="1" dirty="0" err="1"/>
              <a:t>Spofaplast</a:t>
            </a:r>
            <a:r>
              <a:rPr lang="cs-CZ" b="1" dirty="0"/>
              <a:t> rychloobvaz </a:t>
            </a:r>
          </a:p>
          <a:p>
            <a:r>
              <a:rPr lang="cs-CZ" b="1" dirty="0"/>
              <a:t> obinadlo hydrofilní sterilní </a:t>
            </a:r>
          </a:p>
          <a:p>
            <a:r>
              <a:rPr lang="cs-CZ" b="1" dirty="0"/>
              <a:t> obinadlo škrtící pryžové 70 cm</a:t>
            </a:r>
          </a:p>
          <a:p>
            <a:r>
              <a:rPr lang="cs-CZ" b="1" dirty="0"/>
              <a:t> obinadlo hydrofilní sterilní </a:t>
            </a:r>
          </a:p>
          <a:p>
            <a:r>
              <a:rPr lang="cs-CZ" b="1" dirty="0"/>
              <a:t> vata obvazová skládaná </a:t>
            </a:r>
          </a:p>
          <a:p>
            <a:r>
              <a:rPr lang="cs-CZ" b="1" dirty="0"/>
              <a:t> Acylpyrin 10 </a:t>
            </a:r>
            <a:r>
              <a:rPr lang="cs-CZ" b="1" dirty="0" err="1"/>
              <a:t>tbl</a:t>
            </a:r>
            <a:r>
              <a:rPr lang="cs-CZ" b="1" dirty="0"/>
              <a:t>.</a:t>
            </a:r>
          </a:p>
          <a:p>
            <a:r>
              <a:rPr lang="cs-CZ" b="1" dirty="0"/>
              <a:t> </a:t>
            </a:r>
            <a:r>
              <a:rPr lang="cs-CZ" b="1" dirty="0" err="1"/>
              <a:t>Carbosorb</a:t>
            </a:r>
            <a:r>
              <a:rPr lang="cs-CZ" b="1" dirty="0"/>
              <a:t> </a:t>
            </a:r>
            <a:r>
              <a:rPr lang="cs-CZ" b="1" dirty="0" err="1"/>
              <a:t>tbl</a:t>
            </a:r>
            <a:r>
              <a:rPr lang="cs-CZ" b="1" dirty="0"/>
              <a:t>.</a:t>
            </a:r>
          </a:p>
          <a:p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b="1" dirty="0"/>
              <a:t>peroxid vodíku 0,3%</a:t>
            </a:r>
          </a:p>
          <a:p>
            <a:r>
              <a:rPr lang="cs-CZ" b="1" dirty="0"/>
              <a:t> </a:t>
            </a:r>
            <a:r>
              <a:rPr lang="cs-CZ" b="1" dirty="0" err="1"/>
              <a:t>Ophtal</a:t>
            </a:r>
            <a:r>
              <a:rPr lang="cs-CZ" b="1" dirty="0"/>
              <a:t> nebo borová voda</a:t>
            </a:r>
          </a:p>
          <a:p>
            <a:endParaRPr lang="cs-CZ" dirty="0"/>
          </a:p>
        </p:txBody>
      </p:sp>
      <p:pic>
        <p:nvPicPr>
          <p:cNvPr id="5122" name="Picture 2" descr="C:\Users\kateka\AppData\Local\Microsoft\Windows\Temporary Internet Files\Content.IE5\2BNSOFF6\MP900321071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7575" y="3098387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88844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www.copsu.cz/mikrop/50/vyhl_pr_pom.html</a:t>
            </a: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www.copsu.cz/mikrop/50/vyhl_pr_pom.html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commons.wikimedia.org/wiki/File:CPR.jpg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commons.wikimedia.org/wiki/File:Insulfation2.jpg</a:t>
            </a:r>
            <a:endParaRPr lang="cs-CZ" dirty="0" smtClean="0"/>
          </a:p>
          <a:p>
            <a:r>
              <a:rPr lang="cs-CZ" dirty="0" smtClean="0"/>
              <a:t>Galerie </a:t>
            </a:r>
            <a:r>
              <a:rPr lang="cs-CZ" dirty="0" smtClean="0"/>
              <a:t>Microsoft Word – www.office.</a:t>
            </a:r>
            <a:r>
              <a:rPr lang="cs-CZ" smtClean="0"/>
              <a:t>microsoft.com</a:t>
            </a:r>
            <a:endParaRPr lang="cs-CZ" dirty="0" smtClean="0"/>
          </a:p>
          <a:p>
            <a:r>
              <a:rPr lang="cs-CZ" dirty="0" smtClean="0"/>
              <a:t>Materiál je původní prací autorky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32875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79</TotalTime>
  <Words>284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Snímek 1</vt:lpstr>
      <vt:lpstr>Snímek 2</vt:lpstr>
      <vt:lpstr>Jak poskytneme první pomoc</vt:lpstr>
      <vt:lpstr>Snímek 4</vt:lpstr>
      <vt:lpstr>Je nutné zajistit důležité životní funkce a) Dýchání z úst do úst:</vt:lpstr>
      <vt:lpstr>b) Nepřímá masáž srdce:</vt:lpstr>
      <vt:lpstr>Ve škole i doma bychom měli mít dobře vybavenou lékárničku: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kateka</dc:creator>
  <cp:lastModifiedBy>Dum</cp:lastModifiedBy>
  <cp:revision>11</cp:revision>
  <dcterms:created xsi:type="dcterms:W3CDTF">2014-03-15T09:18:31Z</dcterms:created>
  <dcterms:modified xsi:type="dcterms:W3CDTF">2014-05-11T09:53:48Z</dcterms:modified>
</cp:coreProperties>
</file>