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3" r:id="rId11"/>
    <p:sldId id="264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78" autoAdjust="0"/>
    <p:restoredTop sz="94383" autoAdjust="0"/>
  </p:normalViewPr>
  <p:slideViewPr>
    <p:cSldViewPr>
      <p:cViewPr>
        <p:scale>
          <a:sx n="90" d="100"/>
          <a:sy n="90" d="100"/>
        </p:scale>
        <p:origin x="-324" y="-3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056B928-B2D4-4743-AEBA-84E34FBD291D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A4E258A-DAC5-4BA3-A3DB-319B842635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A4E258A-DAC5-4BA3-A3DB-319B84263516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altLang="cs-CZ" smtClean="0">
                <a:latin typeface="Arial" charset="0"/>
              </a:rPr>
              <a:t>Sněženka,bledulka,petrklíč,	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5690E-F55F-4D28-AC79-512967D7EB27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D55DB-F92A-4CD7-9115-30E35885B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5674E-D293-40D0-9274-ED9A0373050F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61EF8-0F82-4398-9D5D-813885FD3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3BC727-B761-4D98-9DB3-CE929B225FD2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42B39-AA9A-4543-91E6-D4DE18B7DD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44A3A-2A0D-4DBE-99AC-9E9AD8826017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58825-F73D-4F08-83A9-23F664A385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03CB4-EB20-485B-BC55-18F677B7808E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9489E-4788-4318-A9A9-E63F08897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7D235-584A-4765-BC16-A4E75A430B55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FE8C9-82F0-4D66-9405-B34F5AC0E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D2230-CCB9-40F9-ADF6-6C501F4B724E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B265A-1BF8-4FFA-965E-DDDFE0E4B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9D9AD-1266-434B-8A1D-E9D3D618862E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F84D3-C906-4154-9849-244A60B88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F9E74-4F6F-4BC5-8A1E-85D119EF965E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501DB-9012-4214-9802-239E48F41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FD264-B99D-4341-B738-D66B6186482E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9D574-4B82-466A-99BF-E4554D081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EE29F-6D82-4CD0-B69C-E6E5308204E1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8F2B3-36CD-46A4-B437-00F00B581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53A92A7-91FA-4622-A6DB-B5BDAEA45134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2CAD8EA-9650-4625-90B0-30C703AF50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zoom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Dokument_aplikace_Microsoft_Office_Word_97-_2003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publicdomainpictures.net/view-image.php?image=6253&amp;picture=tresen-kvety&amp;large=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ublicdomainpictures.net/view-image.php?image=6253&amp;picture=tresen-kvety" TargetMode="External"/><Relationship Id="rId13" Type="http://schemas.openxmlformats.org/officeDocument/2006/relationships/hyperlink" Target="http://pixabay.com/cs/mouchy-hmyz-pe%C5%A1%C5%A5-55964/?oq=moucha" TargetMode="External"/><Relationship Id="rId3" Type="http://schemas.openxmlformats.org/officeDocument/2006/relationships/hyperlink" Target="http://cs.wikipedia.org/wiki/Prvosenka_jarn%C3%AD" TargetMode="External"/><Relationship Id="rId7" Type="http://schemas.openxmlformats.org/officeDocument/2006/relationships/hyperlink" Target="http://pixabay.com/cs/sklize%C5%88-jablko-zral%C3%BD-%C4%8Derven%C3%A1-59921/?oq=jablo%C5%88" TargetMode="External"/><Relationship Id="rId12" Type="http://schemas.openxmlformats.org/officeDocument/2006/relationships/hyperlink" Target="http://pixabay.com/cs/v%C4%8Dela-hmyz-zv%C3%AD%C5%99ata-114524/?oq=v%C4%8Dela" TargetMode="External"/><Relationship Id="rId2" Type="http://schemas.openxmlformats.org/officeDocument/2006/relationships/hyperlink" Target="http://cs.wikipedia.org/wiki/Sn%C4%9B%C5%BEen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t%C5%99e%C5%A1n%C4%9B-ovoce-%C4%8Derven%C3%A1-sladk%C3%BD-t%C5%99e%C5%A1n%C3%AD-167807/?oq=t%C5%99e%C5%A1n%C4%9B" TargetMode="External"/><Relationship Id="rId11" Type="http://schemas.openxmlformats.org/officeDocument/2006/relationships/hyperlink" Target="http://pixabay.com/cs/led%C5%88%C3%A1%C4%8Dek-pt%C3%A1k-p%C5%99%C3%ADroda-mimo-83836/?oq=led%C5%88%C3%A1%C4%8Dek" TargetMode="External"/><Relationship Id="rId5" Type="http://schemas.openxmlformats.org/officeDocument/2006/relationships/hyperlink" Target="http://cs.wikipedia.org/wiki/%C5%A0afr%C3%A1n" TargetMode="External"/><Relationship Id="rId15" Type="http://schemas.openxmlformats.org/officeDocument/2006/relationships/hyperlink" Target="http://pixabay.com/cs/maik%C3%A4fer-brouk-zav%C5%99%C3%ADt-hmyz-zv%C3%AD%C5%99e-325530/?oq=brouk" TargetMode="External"/><Relationship Id="rId10" Type="http://schemas.openxmlformats.org/officeDocument/2006/relationships/hyperlink" Target="http://pixabay.com/cs/vla%C5%A1tovka-mlad%C3%AD-mlad%C3%AD-vla%C5%A1tovka-181934/?oq=vla%C5%A1tovka" TargetMode="External"/><Relationship Id="rId4" Type="http://schemas.openxmlformats.org/officeDocument/2006/relationships/hyperlink" Target="http://www.publicdomainpictures.net/view-image.php?image=76821&amp;picture=kouzlo-bledulek" TargetMode="External"/><Relationship Id="rId9" Type="http://schemas.openxmlformats.org/officeDocument/2006/relationships/hyperlink" Target="http://pixabay.com/cs/%C4%8D%C3%A1p-dom%C3%A1c%C3%AD-zv%C3%AD%C5%99ata-pt%C3%A1k-n%C4%9Bmecko-272545/?oq=%C4%8D%C3%A1p" TargetMode="External"/><Relationship Id="rId14" Type="http://schemas.openxmlformats.org/officeDocument/2006/relationships/hyperlink" Target="http://pixabay.com/cs/mot%C3%BDl-mal%C3%BD-fox-aglais-urticae-43008/?oq=mot%C3%BD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407988" y="0"/>
          <a:ext cx="8216900" cy="7735888"/>
        </p:xfrm>
        <a:graphic>
          <a:graphicData uri="http://schemas.openxmlformats.org/presentationml/2006/ole">
            <p:oleObj spid="_x0000_s2050" name="Document" r:id="rId4" imgW="9461121" imgH="8892037" progId="Word.Document.8">
              <p:embed/>
            </p:oleObj>
          </a:graphicData>
        </a:graphic>
      </p:graphicFrame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4" descr="jaro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614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Nadpis 1"/>
          <p:cNvSpPr>
            <a:spLocks noGrp="1"/>
          </p:cNvSpPr>
          <p:nvPr>
            <p:ph type="ctrTitle"/>
          </p:nvPr>
        </p:nvSpPr>
        <p:spPr>
          <a:xfrm>
            <a:off x="179388" y="1052513"/>
            <a:ext cx="4464050" cy="1470025"/>
          </a:xfrm>
        </p:spPr>
        <p:txBody>
          <a:bodyPr/>
          <a:lstStyle/>
          <a:p>
            <a:pPr eaLnBrk="1" hangingPunct="1"/>
            <a:r>
              <a:rPr lang="cs-CZ" altLang="cs-CZ" sz="7200" smtClean="0">
                <a:latin typeface="Lucida Calligraphy" pitchFamily="66" charset="0"/>
              </a:rPr>
              <a:t>Jaro</a:t>
            </a:r>
            <a:r>
              <a:rPr lang="cs-CZ" altLang="cs-CZ" smtClean="0">
                <a:latin typeface="Lucida Calligraphy" pitchFamily="66" charset="0"/>
              </a:rPr>
              <a:t> 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3" descr="jaro2.jpg"/>
          <p:cNvPicPr>
            <a:picLocks noChangeAspect="1"/>
          </p:cNvPicPr>
          <p:nvPr/>
        </p:nvPicPr>
        <p:blipFill>
          <a:blip r:embed="rId2" cstate="print">
            <a:lum bright="24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</a:t>
            </a:r>
            <a:endParaRPr lang="cs-CZ" sz="8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21. 3.  </a:t>
            </a:r>
          </a:p>
          <a:p>
            <a:pPr eaLnBrk="1" hangingPunct="1"/>
            <a:r>
              <a:rPr lang="cs-CZ" altLang="cs-CZ" smtClean="0"/>
              <a:t>jarní rovnodennost</a:t>
            </a:r>
          </a:p>
          <a:p>
            <a:pPr eaLnBrk="1" hangingPunct="1"/>
            <a:r>
              <a:rPr lang="cs-CZ" altLang="cs-CZ" smtClean="0"/>
              <a:t>měsíce: 	březen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			duben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			květen</a:t>
            </a:r>
          </a:p>
          <a:p>
            <a:pPr eaLnBrk="1" hangingPunct="1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3" descr="SKR11db69_snezenky4.jpg"/>
          <p:cNvPicPr>
            <a:picLocks noChangeAspect="1"/>
          </p:cNvPicPr>
          <p:nvPr/>
        </p:nvPicPr>
        <p:blipFill>
          <a:blip r:embed="rId2" cstate="print">
            <a:lum bright="30000"/>
          </a:blip>
          <a:srcRect/>
          <a:stretch>
            <a:fillRect/>
          </a:stretch>
        </p:blipFill>
        <p:spPr bwMode="auto">
          <a:xfrm>
            <a:off x="0" y="0"/>
            <a:ext cx="92043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b="1" smtClean="0"/>
              <a:t>Poslové jara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první rostliny</a:t>
            </a:r>
          </a:p>
          <a:p>
            <a:pPr eaLnBrk="1" hangingPunct="1"/>
            <a:r>
              <a:rPr lang="cs-CZ" altLang="cs-CZ" b="1" smtClean="0"/>
              <a:t>probouzí se hmyz, brouci</a:t>
            </a:r>
          </a:p>
          <a:p>
            <a:pPr eaLnBrk="1" hangingPunct="1"/>
            <a:r>
              <a:rPr lang="cs-CZ" altLang="cs-CZ" b="1" smtClean="0"/>
              <a:t>přilétají ptáci z teplých krajin</a:t>
            </a:r>
          </a:p>
          <a:p>
            <a:pPr eaLnBrk="1" hangingPunct="1"/>
            <a:r>
              <a:rPr lang="cs-CZ" altLang="cs-CZ" b="1" smtClean="0"/>
              <a:t>rozkvétají stromy</a:t>
            </a:r>
          </a:p>
          <a:p>
            <a:pPr eaLnBrk="1" hangingPunct="1"/>
            <a:r>
              <a:rPr lang="cs-CZ" altLang="cs-CZ" b="1" smtClean="0"/>
              <a:t>otepluje se</a:t>
            </a:r>
          </a:p>
          <a:p>
            <a:pPr eaLnBrk="1" hangingPunct="1"/>
            <a:r>
              <a:rPr lang="cs-CZ" altLang="cs-CZ" b="1" smtClean="0"/>
              <a:t>dny jsou delší 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4" descr="safransety.jpg"/>
          <p:cNvPicPr>
            <a:picLocks noChangeAspect="1"/>
          </p:cNvPicPr>
          <p:nvPr/>
        </p:nvPicPr>
        <p:blipFill>
          <a:blip r:embed="rId2" cstate="print">
            <a:lum bright="3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3313112" cy="1143000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Březen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275" y="692150"/>
            <a:ext cx="5834063" cy="4525963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začátek jara</a:t>
            </a:r>
          </a:p>
          <a:p>
            <a:pPr eaLnBrk="1" hangingPunct="1"/>
            <a:r>
              <a:rPr lang="cs-CZ" altLang="cs-CZ" b="1" smtClean="0"/>
              <a:t>1. rostliny:	bledule</a:t>
            </a:r>
          </a:p>
          <a:p>
            <a:pPr eaLnBrk="1" hangingPunct="1">
              <a:buFont typeface="Arial" charset="0"/>
              <a:buNone/>
            </a:pPr>
            <a:r>
              <a:rPr lang="cs-CZ" altLang="cs-CZ" b="1" smtClean="0"/>
              <a:t>				sněženky</a:t>
            </a:r>
          </a:p>
          <a:p>
            <a:pPr eaLnBrk="1" hangingPunct="1">
              <a:buFont typeface="Arial" charset="0"/>
              <a:buNone/>
            </a:pPr>
            <a:r>
              <a:rPr lang="cs-CZ" altLang="cs-CZ" b="1" smtClean="0"/>
              <a:t>				šafrány</a:t>
            </a:r>
          </a:p>
          <a:p>
            <a:pPr eaLnBrk="1" hangingPunct="1">
              <a:buFont typeface="Arial" charset="0"/>
              <a:buNone/>
            </a:pPr>
            <a:r>
              <a:rPr lang="cs-CZ" altLang="cs-CZ" b="1" smtClean="0"/>
              <a:t>				petrklíče</a:t>
            </a:r>
          </a:p>
          <a:p>
            <a:pPr eaLnBrk="1" hangingPunct="1">
              <a:buFont typeface="Arial" charset="0"/>
              <a:buNone/>
            </a:pPr>
            <a:r>
              <a:rPr lang="cs-CZ" altLang="cs-CZ" b="1" smtClean="0"/>
              <a:t>				narcisy</a:t>
            </a:r>
            <a:r>
              <a:rPr lang="cs-CZ" altLang="cs-CZ" smtClean="0"/>
              <a:t>	</a:t>
            </a:r>
          </a:p>
          <a:p>
            <a:pPr eaLnBrk="1" hangingPunct="1">
              <a:buFont typeface="Arial" charset="0"/>
              <a:buNone/>
            </a:pPr>
            <a:endParaRPr lang="cs-CZ" altLang="cs-CZ" smtClean="0"/>
          </a:p>
          <a:p>
            <a:pPr eaLnBrk="1" hangingPunct="1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Duben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8229600" cy="4525963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rozkvétání přírody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přilétají ptáci z teplých krajin 	- čápi</a:t>
            </a:r>
          </a:p>
          <a:p>
            <a:pPr lvl="8">
              <a:buFont typeface="Arial" pitchFamily="34" charset="0"/>
              <a:buNone/>
              <a:defRPr/>
            </a:pPr>
            <a:r>
              <a:rPr lang="cs-CZ" dirty="0" smtClean="0"/>
              <a:t>			</a:t>
            </a:r>
            <a:r>
              <a:rPr lang="cs-CZ" sz="3200" dirty="0" smtClean="0"/>
              <a:t>- ledňáčci</a:t>
            </a:r>
          </a:p>
          <a:p>
            <a:pPr lvl="8">
              <a:buFont typeface="Arial" pitchFamily="34" charset="0"/>
              <a:buNone/>
              <a:defRPr/>
            </a:pPr>
            <a:r>
              <a:rPr lang="cs-CZ" sz="3200" dirty="0" smtClean="0"/>
              <a:t>			- vlaštovky</a:t>
            </a:r>
          </a:p>
          <a:p>
            <a:pPr lvl="8">
              <a:buFont typeface="Arial" pitchFamily="34" charset="0"/>
              <a:buNone/>
              <a:defRPr/>
            </a:pPr>
            <a:r>
              <a:rPr lang="cs-CZ" sz="3200" dirty="0" smtClean="0"/>
              <a:t>			- skřivani</a:t>
            </a:r>
          </a:p>
          <a:p>
            <a:pPr lvl="8"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30. dubna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pálení čarodějnic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3" descr="1d1a5ef143_17463924_o2.jpg"/>
          <p:cNvPicPr>
            <a:picLocks noChangeAspect="1"/>
          </p:cNvPicPr>
          <p:nvPr/>
        </p:nvPicPr>
        <p:blipFill>
          <a:blip r:embed="rId2" cstate="print">
            <a:lum bright="12000" contrast="-6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Květen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229600" cy="45259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Máj – státní svátek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rozkvétají ovocné stromy:		jabloň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					třešeň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					hrušeň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					meruňka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opylování květů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Poznáš rostliny?</a:t>
            </a:r>
          </a:p>
        </p:txBody>
      </p:sp>
      <p:pic>
        <p:nvPicPr>
          <p:cNvPr id="9219" name="Obrázek 4" descr="258px-Galanthus_nivalis_close-up_ak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1341438"/>
            <a:ext cx="2663825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Obrázek 6" descr="prvosenka_petrklic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6100" y="4100513"/>
            <a:ext cx="2519363" cy="231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838" y="0"/>
            <a:ext cx="45529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222" name="Rectangle 9"/>
          <p:cNvSpPr>
            <a:spLocks noChangeArrowheads="1"/>
          </p:cNvSpPr>
          <p:nvPr/>
        </p:nvSpPr>
        <p:spPr bwMode="auto">
          <a:xfrm>
            <a:off x="2268538" y="6491288"/>
            <a:ext cx="3841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spcBef>
                <a:spcPct val="30000"/>
              </a:spcBef>
            </a:pPr>
            <a:r>
              <a:rPr lang="cs-CZ" altLang="cs-CZ" dirty="0"/>
              <a:t>Sněženka</a:t>
            </a:r>
            <a:r>
              <a:rPr lang="cs-CZ" altLang="cs-CZ" dirty="0" smtClean="0"/>
              <a:t>, bledulka, petrklíč, šafrán</a:t>
            </a:r>
            <a:r>
              <a:rPr lang="cs-CZ" altLang="cs-CZ" dirty="0"/>
              <a:t>	</a:t>
            </a:r>
          </a:p>
        </p:txBody>
      </p:sp>
      <p:pic>
        <p:nvPicPr>
          <p:cNvPr id="9223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52913" y="1341438"/>
            <a:ext cx="3144837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2988" y="4287838"/>
            <a:ext cx="1866900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5"/>
          <p:cNvSpPr txBox="1">
            <a:spLocks noChangeArrowheads="1"/>
          </p:cNvSpPr>
          <p:nvPr/>
        </p:nvSpPr>
        <p:spPr bwMode="auto">
          <a:xfrm>
            <a:off x="468313" y="836613"/>
            <a:ext cx="31940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600" dirty="0">
                <a:latin typeface="Calibri" pitchFamily="34" charset="0"/>
              </a:rPr>
              <a:t>Poznáš </a:t>
            </a:r>
            <a:r>
              <a:rPr lang="cs-CZ" altLang="cs-CZ" sz="3600" dirty="0" smtClean="0">
                <a:latin typeface="Calibri" pitchFamily="34" charset="0"/>
              </a:rPr>
              <a:t>stromy?</a:t>
            </a:r>
            <a:endParaRPr lang="cs-CZ" altLang="cs-CZ" sz="3600" dirty="0">
              <a:latin typeface="Calibri" pitchFamily="34" charset="0"/>
            </a:endParaRPr>
          </a:p>
        </p:txBody>
      </p:sp>
      <p:sp>
        <p:nvSpPr>
          <p:cNvPr id="10243" name="Rectangle 8"/>
          <p:cNvSpPr>
            <a:spLocks noChangeArrowheads="1"/>
          </p:cNvSpPr>
          <p:nvPr/>
        </p:nvSpPr>
        <p:spPr bwMode="auto">
          <a:xfrm>
            <a:off x="2651125" y="3246438"/>
            <a:ext cx="1098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spcBef>
                <a:spcPct val="30000"/>
              </a:spcBef>
            </a:pPr>
            <a:r>
              <a:rPr lang="cs-CZ" altLang="cs-CZ"/>
              <a:t>	</a:t>
            </a:r>
          </a:p>
        </p:txBody>
      </p:sp>
      <p:sp>
        <p:nvSpPr>
          <p:cNvPr id="10244" name="Rectangle 9"/>
          <p:cNvSpPr>
            <a:spLocks noChangeArrowheads="1"/>
          </p:cNvSpPr>
          <p:nvPr/>
        </p:nvSpPr>
        <p:spPr bwMode="auto">
          <a:xfrm>
            <a:off x="468313" y="2060575"/>
            <a:ext cx="4032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30000"/>
              </a:spcBef>
            </a:pPr>
            <a:r>
              <a:rPr lang="cs-CZ" altLang="cs-CZ"/>
              <a:t>Ovocné stromy - třešeň, jabloň	</a:t>
            </a:r>
          </a:p>
        </p:txBody>
      </p:sp>
      <p:pic>
        <p:nvPicPr>
          <p:cNvPr id="10245" name="Picture 13" descr="Třešeň květy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1703388"/>
            <a:ext cx="3273425" cy="190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725" y="4076700"/>
            <a:ext cx="32639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36688" y="3132138"/>
            <a:ext cx="2312987" cy="323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50825" y="3500438"/>
            <a:ext cx="898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Calibri" pitchFamily="34" charset="0"/>
              </a:rPr>
              <a:t>čáp bílý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019925" y="3429000"/>
            <a:ext cx="17922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Calibri" pitchFamily="34" charset="0"/>
              </a:rPr>
              <a:t>vlaštovka obecná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875463" y="6237288"/>
            <a:ext cx="1484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Calibri" pitchFamily="34" charset="0"/>
              </a:rPr>
              <a:t>ledňáček říční</a:t>
            </a:r>
          </a:p>
        </p:txBody>
      </p:sp>
      <p:pic>
        <p:nvPicPr>
          <p:cNvPr id="11269" name="Picture 8"/>
          <p:cNvPicPr>
            <a:picLocks noChangeAspect="1" noChangeArrowheads="1"/>
          </p:cNvPicPr>
          <p:nvPr/>
        </p:nvPicPr>
        <p:blipFill>
          <a:blip r:embed="rId2" cstate="print"/>
          <a:srcRect l="28200" t="17200" r="37199" b="6355"/>
          <a:stretch>
            <a:fillRect/>
          </a:stretch>
        </p:blipFill>
        <p:spPr bwMode="auto">
          <a:xfrm>
            <a:off x="1179513" y="352425"/>
            <a:ext cx="2808287" cy="317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9"/>
          <p:cNvPicPr>
            <a:picLocks noChangeAspect="1" noChangeArrowheads="1"/>
          </p:cNvPicPr>
          <p:nvPr/>
        </p:nvPicPr>
        <p:blipFill>
          <a:blip r:embed="rId3" cstate="print"/>
          <a:srcRect l="33000" t="14734" r="9843"/>
          <a:stretch>
            <a:fillRect/>
          </a:stretch>
        </p:blipFill>
        <p:spPr bwMode="auto">
          <a:xfrm>
            <a:off x="5280025" y="706438"/>
            <a:ext cx="2636838" cy="272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10"/>
          <p:cNvPicPr>
            <a:picLocks noChangeAspect="1" noChangeArrowheads="1"/>
          </p:cNvPicPr>
          <p:nvPr/>
        </p:nvPicPr>
        <p:blipFill>
          <a:blip r:embed="rId4" cstate="print"/>
          <a:srcRect l="6400" t="9666" r="22400"/>
          <a:stretch>
            <a:fillRect/>
          </a:stretch>
        </p:blipFill>
        <p:spPr bwMode="auto">
          <a:xfrm>
            <a:off x="3536950" y="4033838"/>
            <a:ext cx="3060700" cy="257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Kdo opyluje květy?</a:t>
            </a:r>
          </a:p>
        </p:txBody>
      </p:sp>
      <p:sp>
        <p:nvSpPr>
          <p:cNvPr id="12291" name="Rectangle 8"/>
          <p:cNvSpPr>
            <a:spLocks noChangeArrowheads="1"/>
          </p:cNvSpPr>
          <p:nvPr/>
        </p:nvSpPr>
        <p:spPr bwMode="auto">
          <a:xfrm>
            <a:off x="2665413" y="3644900"/>
            <a:ext cx="32893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30000"/>
              </a:spcBef>
            </a:pPr>
            <a:r>
              <a:rPr lang="cs-CZ" altLang="cs-CZ" dirty="0"/>
              <a:t>	</a:t>
            </a:r>
          </a:p>
          <a:p>
            <a:pPr eaLnBrk="0" hangingPunct="0">
              <a:spcBef>
                <a:spcPct val="30000"/>
              </a:spcBef>
            </a:pPr>
            <a:r>
              <a:rPr lang="cs-CZ" altLang="cs-CZ" dirty="0"/>
              <a:t>Včela</a:t>
            </a:r>
            <a:r>
              <a:rPr lang="cs-CZ" altLang="cs-CZ" dirty="0" smtClean="0"/>
              <a:t>, moucha, motýl, brouk</a:t>
            </a:r>
            <a:endParaRPr lang="cs-CZ" altLang="cs-CZ" dirty="0"/>
          </a:p>
        </p:txBody>
      </p:sp>
      <p:pic>
        <p:nvPicPr>
          <p:cNvPr id="12292" name="Picture 8"/>
          <p:cNvPicPr>
            <a:picLocks noChangeAspect="1" noChangeArrowheads="1"/>
          </p:cNvPicPr>
          <p:nvPr/>
        </p:nvPicPr>
        <p:blipFill>
          <a:blip r:embed="rId2" cstate="print"/>
          <a:srcRect l="4134" t="16550" r="31599" b="42838"/>
          <a:stretch>
            <a:fillRect/>
          </a:stretch>
        </p:blipFill>
        <p:spPr bwMode="auto">
          <a:xfrm>
            <a:off x="971550" y="1481138"/>
            <a:ext cx="2255838" cy="218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9"/>
          <p:cNvPicPr>
            <a:picLocks noChangeAspect="1" noChangeArrowheads="1"/>
          </p:cNvPicPr>
          <p:nvPr/>
        </p:nvPicPr>
        <p:blipFill>
          <a:blip r:embed="rId3" cstate="print"/>
          <a:srcRect l="24001" t="16321" r="33000" b="21162"/>
          <a:stretch>
            <a:fillRect/>
          </a:stretch>
        </p:blipFill>
        <p:spPr bwMode="auto">
          <a:xfrm>
            <a:off x="5651500" y="1312863"/>
            <a:ext cx="2276475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10"/>
          <p:cNvPicPr>
            <a:picLocks noChangeAspect="1" noChangeArrowheads="1"/>
          </p:cNvPicPr>
          <p:nvPr/>
        </p:nvPicPr>
        <p:blipFill>
          <a:blip r:embed="rId4" cstate="print"/>
          <a:srcRect l="29601" t="7410" r="12000" b="5000"/>
          <a:stretch>
            <a:fillRect/>
          </a:stretch>
        </p:blipFill>
        <p:spPr bwMode="auto">
          <a:xfrm>
            <a:off x="1116013" y="4508500"/>
            <a:ext cx="2376487" cy="219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11"/>
          <p:cNvPicPr>
            <a:picLocks noChangeAspect="1" noChangeArrowheads="1"/>
          </p:cNvPicPr>
          <p:nvPr/>
        </p:nvPicPr>
        <p:blipFill>
          <a:blip r:embed="rId5" cstate="print"/>
          <a:srcRect l="37199" t="28624" r="25800" b="24649"/>
          <a:stretch>
            <a:fillRect/>
          </a:stretch>
        </p:blipFill>
        <p:spPr bwMode="auto">
          <a:xfrm>
            <a:off x="5148263" y="4410075"/>
            <a:ext cx="2255837" cy="208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4" descr="jaro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</a:rPr>
              <a:t>N</a:t>
            </a:r>
            <a:r>
              <a:rPr lang="cs-CZ" altLang="cs-CZ" smtClean="0"/>
              <a:t>a závěr básnička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4140200" cy="4886325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300" dirty="0" smtClean="0"/>
              <a:t>	Až se rampouchy roztečou</a:t>
            </a:r>
            <a:br>
              <a:rPr lang="cs-CZ" sz="3300" dirty="0" smtClean="0"/>
            </a:br>
            <a:r>
              <a:rPr lang="cs-CZ" sz="3300" dirty="0" smtClean="0"/>
              <a:t>a s nimi sněhuláci.</a:t>
            </a:r>
            <a:br>
              <a:rPr lang="cs-CZ" sz="3300" dirty="0" smtClean="0"/>
            </a:br>
            <a:r>
              <a:rPr lang="cs-CZ" sz="3300" dirty="0" smtClean="0"/>
              <a:t>Stromy bílé kabáty svlečou,</a:t>
            </a:r>
            <a:br>
              <a:rPr lang="cs-CZ" sz="3300" dirty="0" smtClean="0"/>
            </a:br>
            <a:r>
              <a:rPr lang="cs-CZ" sz="3300" dirty="0" smtClean="0"/>
              <a:t>přiletí stěhovaví ptáci.</a:t>
            </a:r>
            <a:br>
              <a:rPr lang="cs-CZ" sz="3300" dirty="0" smtClean="0"/>
            </a:br>
            <a:r>
              <a:rPr lang="cs-CZ" sz="3300" dirty="0" smtClean="0"/>
              <a:t>Nebe zázračně se vyjasní,</a:t>
            </a:r>
            <a:br>
              <a:rPr lang="cs-CZ" sz="3300" dirty="0" smtClean="0"/>
            </a:br>
            <a:r>
              <a:rPr lang="cs-CZ" sz="3300" dirty="0" smtClean="0"/>
              <a:t>slunce začíná hřát.</a:t>
            </a:r>
            <a:br>
              <a:rPr lang="cs-CZ" sz="3300" dirty="0" smtClean="0"/>
            </a:br>
            <a:r>
              <a:rPr lang="cs-CZ" sz="3300" dirty="0" smtClean="0"/>
              <a:t>Lidé na stráních dlouze sní,</a:t>
            </a:r>
            <a:br>
              <a:rPr lang="cs-CZ" sz="3300" dirty="0" smtClean="0"/>
            </a:br>
            <a:r>
              <a:rPr lang="cs-CZ" sz="3300" dirty="0" smtClean="0"/>
              <a:t>budou si něco přát.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3317" name="Obdélník 3"/>
          <p:cNvSpPr>
            <a:spLocks noChangeArrowheads="1"/>
          </p:cNvSpPr>
          <p:nvPr/>
        </p:nvSpPr>
        <p:spPr bwMode="auto">
          <a:xfrm>
            <a:off x="4643438" y="1700213"/>
            <a:ext cx="3744912" cy="440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latin typeface="Calibri" pitchFamily="34" charset="0"/>
              </a:rPr>
              <a:t>Louky barevně rozkvetou,</a:t>
            </a:r>
            <a:br>
              <a:rPr lang="cs-CZ" altLang="cs-CZ" sz="2800">
                <a:latin typeface="Calibri" pitchFamily="34" charset="0"/>
              </a:rPr>
            </a:br>
            <a:r>
              <a:rPr lang="cs-CZ" altLang="cs-CZ" sz="2800">
                <a:latin typeface="Calibri" pitchFamily="34" charset="0"/>
              </a:rPr>
              <a:t>zazelenají se stromy.</a:t>
            </a:r>
            <a:br>
              <a:rPr lang="cs-CZ" altLang="cs-CZ" sz="2800">
                <a:latin typeface="Calibri" pitchFamily="34" charset="0"/>
              </a:rPr>
            </a:br>
            <a:r>
              <a:rPr lang="cs-CZ" altLang="cs-CZ" sz="2800">
                <a:latin typeface="Calibri" pitchFamily="34" charset="0"/>
              </a:rPr>
              <a:t>Hospodyně špínu vymetou,</a:t>
            </a:r>
            <a:br>
              <a:rPr lang="cs-CZ" altLang="cs-CZ" sz="2800">
                <a:latin typeface="Calibri" pitchFamily="34" charset="0"/>
              </a:rPr>
            </a:br>
            <a:r>
              <a:rPr lang="cs-CZ" altLang="cs-CZ" sz="2800">
                <a:latin typeface="Calibri" pitchFamily="34" charset="0"/>
              </a:rPr>
              <a:t>vyčistí svoje domy.</a:t>
            </a:r>
            <a:br>
              <a:rPr lang="cs-CZ" altLang="cs-CZ" sz="2800">
                <a:latin typeface="Calibri" pitchFamily="34" charset="0"/>
              </a:rPr>
            </a:br>
            <a:r>
              <a:rPr lang="cs-CZ" altLang="cs-CZ" sz="2800">
                <a:latin typeface="Calibri" pitchFamily="34" charset="0"/>
              </a:rPr>
              <a:t>Celý svět se probouzí</a:t>
            </a:r>
            <a:br>
              <a:rPr lang="cs-CZ" altLang="cs-CZ" sz="2800">
                <a:latin typeface="Calibri" pitchFamily="34" charset="0"/>
              </a:rPr>
            </a:br>
            <a:r>
              <a:rPr lang="cs-CZ" altLang="cs-CZ" sz="2800">
                <a:latin typeface="Calibri" pitchFamily="34" charset="0"/>
              </a:rPr>
              <a:t>ze zimního spánku.</a:t>
            </a:r>
            <a:br>
              <a:rPr lang="cs-CZ" altLang="cs-CZ" sz="2800">
                <a:latin typeface="Calibri" pitchFamily="34" charset="0"/>
              </a:rPr>
            </a:br>
            <a:r>
              <a:rPr lang="cs-CZ" altLang="cs-CZ" sz="2800">
                <a:latin typeface="Calibri" pitchFamily="34" charset="0"/>
              </a:rPr>
              <a:t>Nastává krásné období,</a:t>
            </a:r>
            <a:br>
              <a:rPr lang="cs-CZ" altLang="cs-CZ" sz="2800">
                <a:latin typeface="Calibri" pitchFamily="34" charset="0"/>
              </a:rPr>
            </a:br>
            <a:r>
              <a:rPr lang="cs-CZ" altLang="cs-CZ" sz="2800">
                <a:latin typeface="Calibri" pitchFamily="34" charset="0"/>
              </a:rPr>
              <a:t>čas svěžího vánku. 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539750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</a:rPr>
              <a:t>PRANOSTIKY 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8488" cy="47815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Časné jaro - mnoho vody, jarní </a:t>
            </a:r>
            <a:r>
              <a:rPr lang="cs-CZ" altLang="cs-CZ" sz="2000" b="1" dirty="0" smtClean="0">
                <a:latin typeface="Arial" charset="0"/>
              </a:rPr>
              <a:t>deště - mnoho </a:t>
            </a:r>
            <a:r>
              <a:rPr lang="cs-CZ" altLang="cs-CZ" sz="2000" b="1" dirty="0" smtClean="0">
                <a:latin typeface="Arial" charset="0"/>
              </a:rPr>
              <a:t>škody.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Kdo na jaře neseje, v zimě nevěje.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V březnu vítr, v dubnu déšť - pak jistě úrodný rok jest.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Skřivan si musí v březnu vrznout, i kdyby měl zmrznout.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O svatém Tomáši sníh bředne na kaši. /7.březen/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Březen, za kamna </a:t>
            </a:r>
            <a:r>
              <a:rPr lang="cs-CZ" altLang="cs-CZ" sz="2000" b="1" dirty="0" err="1" smtClean="0">
                <a:latin typeface="Arial" charset="0"/>
              </a:rPr>
              <a:t>vlezem</a:t>
            </a:r>
            <a:r>
              <a:rPr lang="cs-CZ" altLang="cs-CZ" sz="2000" b="1" dirty="0" smtClean="0">
                <a:latin typeface="Arial" charset="0"/>
              </a:rPr>
              <a:t>, duben, ještě tam </a:t>
            </a:r>
            <a:r>
              <a:rPr lang="cs-CZ" altLang="cs-CZ" sz="2000" b="1" dirty="0" err="1" smtClean="0">
                <a:latin typeface="Arial" charset="0"/>
              </a:rPr>
              <a:t>budem</a:t>
            </a:r>
            <a:r>
              <a:rPr lang="cs-CZ" altLang="cs-CZ" sz="2000" b="1" dirty="0" smtClean="0">
                <a:latin typeface="Arial" charset="0"/>
              </a:rPr>
              <a:t>, máj, půjdeme v háj.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Sníh dubnový pole hnojí.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Jaký duben, takový říjen.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Na svatého Jiří vylézají hadi a štíři. /24.duben/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Je-li duben pěkný, bude květen lepší.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000" b="1" dirty="0" smtClean="0">
                <a:latin typeface="Arial" charset="0"/>
              </a:rPr>
              <a:t>Svatá Žofie políčka zalije. /15.květen/</a:t>
            </a:r>
          </a:p>
          <a:p>
            <a:pPr eaLnBrk="1" hangingPunct="1">
              <a:buFont typeface="Arial" charset="0"/>
              <a:buNone/>
            </a:pPr>
            <a:endParaRPr lang="cs-CZ" altLang="cs-CZ" sz="36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36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36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36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36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36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3600" b="1" dirty="0" smtClean="0">
              <a:latin typeface="Arial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400" smtClean="0"/>
              <a:t>Autor prohlašuje, že tento materiál je jeho prací, nebo je stažen z uvedených zdrojů.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4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2"/>
              </a:rPr>
              <a:t>http://</a:t>
            </a:r>
            <a:r>
              <a:rPr lang="cs-CZ" sz="3500" dirty="0" smtClean="0">
                <a:hlinkClick r:id="rId2"/>
              </a:rPr>
              <a:t>cs.wikipedia.org/wiki/Sn%C4%9B%C5%BEenka#mediaviewer/Soubor:Galanthus_nivalis_close-up_aka.jpg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3"/>
              </a:rPr>
              <a:t>http://</a:t>
            </a:r>
            <a:r>
              <a:rPr lang="cs-CZ" sz="3500" dirty="0" smtClean="0">
                <a:hlinkClick r:id="rId3"/>
              </a:rPr>
              <a:t>cs.wikipedia.org/wiki/Prvosenka_jarn%C3%AD#mediaviewer/Soubor:Primula_veris_0x.JPG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>
                <a:hlinkClick r:id="rId4"/>
              </a:rPr>
              <a:t>http</a:t>
            </a:r>
            <a:r>
              <a:rPr lang="cs-CZ" sz="3500" dirty="0">
                <a:hlinkClick r:id="rId4"/>
              </a:rPr>
              <a:t>://</a:t>
            </a:r>
            <a:r>
              <a:rPr lang="cs-CZ" sz="3500" dirty="0" smtClean="0">
                <a:hlinkClick r:id="rId4"/>
              </a:rPr>
              <a:t>www.publicdomainpictures.net/view-image.php?image=76821&amp;picture=kouzlo-bledulek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5"/>
              </a:rPr>
              <a:t>http://cs.wikipedia.org/wiki/%</a:t>
            </a:r>
            <a:r>
              <a:rPr lang="cs-CZ" sz="3500" dirty="0" smtClean="0">
                <a:hlinkClick r:id="rId5"/>
              </a:rPr>
              <a:t>C5%A0afr%C3%A1n#mediaviewer/Soubor:Crocus_vernus_1.jpg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6"/>
              </a:rPr>
              <a:t>http://pixabay.com/cs/t%C5%99e%C5%A1n%C4%9B-ovoce-%C4%8Derven%C3%A1-sladk%C3%BD-t%C5%99e%C5%A1n%C3%AD-167807/?</a:t>
            </a:r>
            <a:r>
              <a:rPr lang="cs-CZ" sz="3500" dirty="0" smtClean="0">
                <a:hlinkClick r:id="rId6"/>
              </a:rPr>
              <a:t>oq=t%C5%99e%C5%A1n%C4%9B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7"/>
              </a:rPr>
              <a:t>http://pixabay.com/cs/sklize%C5%88-jablko-zral%C3%BD-%C4%8Derven%C3%A1-59921/?</a:t>
            </a:r>
            <a:r>
              <a:rPr lang="cs-CZ" sz="3500" dirty="0" smtClean="0">
                <a:hlinkClick r:id="rId7"/>
              </a:rPr>
              <a:t>oq=jablo%C5%88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500" dirty="0" smtClean="0">
                <a:hlinkClick r:id="rId8"/>
              </a:rPr>
              <a:t>http</a:t>
            </a:r>
            <a:r>
              <a:rPr lang="cs-CZ" sz="3500" dirty="0">
                <a:hlinkClick r:id="rId8"/>
              </a:rPr>
              <a:t>://</a:t>
            </a:r>
            <a:r>
              <a:rPr lang="cs-CZ" sz="3500" dirty="0" smtClean="0">
                <a:hlinkClick r:id="rId8"/>
              </a:rPr>
              <a:t>www.publicdomainpictures.net/view-image.php?image=6253&amp;picture=tresen-kvety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9"/>
              </a:rPr>
              <a:t>http://pixabay.com/cs/%C4%8D%C3%A1p-dom%C3%A1c%C3%AD-zv%C3%AD%C5%99ata-pt%C3%A1k-n%C4%9Bmecko-272545/?oq=%</a:t>
            </a:r>
            <a:r>
              <a:rPr lang="cs-CZ" sz="3500" dirty="0" smtClean="0">
                <a:hlinkClick r:id="rId9"/>
              </a:rPr>
              <a:t>C4%8D%C3%A1p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10"/>
              </a:rPr>
              <a:t>http://pixabay.com/cs/vla%C5%A1tovka-mlad%C3%AD-mlad%C3%AD-vla%C5%A1tovka-181934/?</a:t>
            </a:r>
            <a:r>
              <a:rPr lang="cs-CZ" sz="3500" dirty="0" smtClean="0">
                <a:hlinkClick r:id="rId10"/>
              </a:rPr>
              <a:t>oq=vla%C5%A1tovka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11"/>
              </a:rPr>
              <a:t>http://pixabay.com/cs/led%C5%88%C3%A1%C4%8Dek-pt%C3%A1k-p%C5%99%C3%ADroda-mimo-83836/?</a:t>
            </a:r>
            <a:r>
              <a:rPr lang="cs-CZ" sz="3500" dirty="0" smtClean="0">
                <a:hlinkClick r:id="rId11"/>
              </a:rPr>
              <a:t>oq=led%C5%88%C3%A1%C4%8Dek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12"/>
              </a:rPr>
              <a:t>http://pixabay.com/cs/v%C4%8Dela-hmyz-zv%C3%AD%C5%99ata-114524/?</a:t>
            </a:r>
            <a:r>
              <a:rPr lang="cs-CZ" sz="3500" dirty="0" smtClean="0">
                <a:hlinkClick r:id="rId12"/>
              </a:rPr>
              <a:t>oq=v%C4%8Dela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13"/>
              </a:rPr>
              <a:t>http://pixabay.com/cs/mouchy-hmyz-pe%C5%A1%C5%A5-55964/?</a:t>
            </a:r>
            <a:r>
              <a:rPr lang="cs-CZ" sz="3500" dirty="0" smtClean="0">
                <a:hlinkClick r:id="rId13"/>
              </a:rPr>
              <a:t>oq=moucha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14"/>
              </a:rPr>
              <a:t>http://pixabay.com/cs/mot%C3%BDl-mal%C3%BD-fox-aglais-urticae-43008/?</a:t>
            </a:r>
            <a:r>
              <a:rPr lang="cs-CZ" sz="3500" dirty="0" smtClean="0">
                <a:hlinkClick r:id="rId14"/>
              </a:rPr>
              <a:t>oq=mot%C3%BDl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>
                <a:hlinkClick r:id="rId15"/>
              </a:rPr>
              <a:t>http://pixabay.com/cs/maik%C3%A4fer-brouk-zav%C5%99%C3%ADt-hmyz-zv%C3%AD%C5%99e-325530/?</a:t>
            </a:r>
            <a:r>
              <a:rPr lang="cs-CZ" sz="3500" dirty="0" smtClean="0">
                <a:hlinkClick r:id="rId15"/>
              </a:rPr>
              <a:t>oq=brouk</a:t>
            </a: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5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706</TotalTime>
  <Words>298</Words>
  <Application>Microsoft Office PowerPoint</Application>
  <PresentationFormat>Předvádění na obrazovce (4:3)</PresentationFormat>
  <Paragraphs>89</Paragraphs>
  <Slides>14</Slides>
  <Notes>2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Calibri</vt:lpstr>
      <vt:lpstr>Lucida Calligraphy</vt:lpstr>
      <vt:lpstr>Motiv sady Office</vt:lpstr>
      <vt:lpstr>Microsoft Word 97 - 2003 Document</vt:lpstr>
      <vt:lpstr>Snímek 1</vt:lpstr>
      <vt:lpstr>Jaro </vt:lpstr>
      <vt:lpstr>JARO</vt:lpstr>
      <vt:lpstr>Poslové jara</vt:lpstr>
      <vt:lpstr>Březen</vt:lpstr>
      <vt:lpstr>Duben</vt:lpstr>
      <vt:lpstr>Květen</vt:lpstr>
      <vt:lpstr>Poznáš rostliny?</vt:lpstr>
      <vt:lpstr>Snímek 9</vt:lpstr>
      <vt:lpstr>Snímek 10</vt:lpstr>
      <vt:lpstr>Kdo opyluje květy?</vt:lpstr>
      <vt:lpstr>Na závěr básnička</vt:lpstr>
      <vt:lpstr>PRANOSTIKY 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RecepceV</dc:creator>
  <cp:lastModifiedBy>Dum</cp:lastModifiedBy>
  <cp:revision>98</cp:revision>
  <dcterms:created xsi:type="dcterms:W3CDTF">2012-03-18T14:19:28Z</dcterms:created>
  <dcterms:modified xsi:type="dcterms:W3CDTF">2014-05-11T16:41:01Z</dcterms:modified>
</cp:coreProperties>
</file>