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73" r:id="rId3"/>
    <p:sldId id="257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70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image" Target="../media/image16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7" Type="http://schemas.openxmlformats.org/officeDocument/2006/relationships/image" Target="../media/image24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wmf"/><Relationship Id="rId1" Type="http://schemas.openxmlformats.org/officeDocument/2006/relationships/image" Target="../media/image26.wmf"/><Relationship Id="rId6" Type="http://schemas.openxmlformats.org/officeDocument/2006/relationships/image" Target="../media/image31.wmf"/><Relationship Id="rId5" Type="http://schemas.openxmlformats.org/officeDocument/2006/relationships/image" Target="../media/image30.wmf"/><Relationship Id="rId4" Type="http://schemas.openxmlformats.org/officeDocument/2006/relationships/image" Target="../media/image29.wmf"/></Relationships>
</file>

<file path=ppt/drawings/_rels/vmlDrawing9.v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2" Type="http://schemas.openxmlformats.org/officeDocument/2006/relationships/image" Target="../media/image33.wmf"/><Relationship Id="rId1" Type="http://schemas.openxmlformats.org/officeDocument/2006/relationships/image" Target="../media/image32.wmf"/><Relationship Id="rId4" Type="http://schemas.openxmlformats.org/officeDocument/2006/relationships/image" Target="../media/image35.wmf"/></Relationships>
</file>

<file path=ppt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38.wmf"/><Relationship Id="rId2" Type="http://schemas.openxmlformats.org/officeDocument/2006/relationships/image" Target="../media/image37.wmf"/><Relationship Id="rId1" Type="http://schemas.openxmlformats.org/officeDocument/2006/relationships/image" Target="../media/image36.wmf"/><Relationship Id="rId4" Type="http://schemas.openxmlformats.org/officeDocument/2006/relationships/image" Target="../media/image39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3E306-46DA-4F9C-8584-DF9A07FB6B65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C86D7-85DC-4C58-9EE7-24109B8DEC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3E306-46DA-4F9C-8584-DF9A07FB6B65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C86D7-85DC-4C58-9EE7-24109B8DEC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3E306-46DA-4F9C-8584-DF9A07FB6B65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C86D7-85DC-4C58-9EE7-24109B8DEC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3E306-46DA-4F9C-8584-DF9A07FB6B65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C86D7-85DC-4C58-9EE7-24109B8DEC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3E306-46DA-4F9C-8584-DF9A07FB6B65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C86D7-85DC-4C58-9EE7-24109B8DEC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3E306-46DA-4F9C-8584-DF9A07FB6B65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C86D7-85DC-4C58-9EE7-24109B8DEC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3E306-46DA-4F9C-8584-DF9A07FB6B65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C86D7-85DC-4C58-9EE7-24109B8DEC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3E306-46DA-4F9C-8584-DF9A07FB6B65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C86D7-85DC-4C58-9EE7-24109B8DEC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3E306-46DA-4F9C-8584-DF9A07FB6B65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C86D7-85DC-4C58-9EE7-24109B8DEC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3E306-46DA-4F9C-8584-DF9A07FB6B65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C86D7-85DC-4C58-9EE7-24109B8DEC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3E306-46DA-4F9C-8584-DF9A07FB6B65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C86D7-85DC-4C58-9EE7-24109B8DEC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F3E306-46DA-4F9C-8584-DF9A07FB6B65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FC86D7-85DC-4C58-9EE7-24109B8DEC8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12" Type="http://schemas.openxmlformats.org/officeDocument/2006/relationships/image" Target="../media/image8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wmf"/><Relationship Id="rId11" Type="http://schemas.openxmlformats.org/officeDocument/2006/relationships/oleObject" Target="../embeddings/oleObject5.bin"/><Relationship Id="rId5" Type="http://schemas.openxmlformats.org/officeDocument/2006/relationships/oleObject" Target="../embeddings/oleObject2.bin"/><Relationship Id="rId10" Type="http://schemas.openxmlformats.org/officeDocument/2006/relationships/image" Target="../media/image7.wmf"/><Relationship Id="rId4" Type="http://schemas.openxmlformats.org/officeDocument/2006/relationships/image" Target="../media/image4.wmf"/><Relationship Id="rId9" Type="http://schemas.openxmlformats.org/officeDocument/2006/relationships/oleObject" Target="../embeddings/oleObject4.bin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oleObject" Target="../embeddings/oleObject6.bin"/><Relationship Id="rId7" Type="http://schemas.openxmlformats.org/officeDocument/2006/relationships/oleObject" Target="../embeddings/oleObject8.bin"/><Relationship Id="rId12" Type="http://schemas.openxmlformats.org/officeDocument/2006/relationships/image" Target="../media/image10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5.wmf"/><Relationship Id="rId11" Type="http://schemas.openxmlformats.org/officeDocument/2006/relationships/oleObject" Target="../embeddings/oleObject10.bin"/><Relationship Id="rId5" Type="http://schemas.openxmlformats.org/officeDocument/2006/relationships/oleObject" Target="../embeddings/oleObject7.bin"/><Relationship Id="rId10" Type="http://schemas.openxmlformats.org/officeDocument/2006/relationships/image" Target="../media/image9.wmf"/><Relationship Id="rId4" Type="http://schemas.openxmlformats.org/officeDocument/2006/relationships/image" Target="../media/image4.wmf"/><Relationship Id="rId9" Type="http://schemas.openxmlformats.org/officeDocument/2006/relationships/oleObject" Target="../embeddings/oleObject9.bin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oleObject" Target="../embeddings/oleObject11.bin"/><Relationship Id="rId7" Type="http://schemas.openxmlformats.org/officeDocument/2006/relationships/oleObject" Target="../embeddings/oleObject13.bin"/><Relationship Id="rId12" Type="http://schemas.openxmlformats.org/officeDocument/2006/relationships/image" Target="../media/image12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5.wmf"/><Relationship Id="rId11" Type="http://schemas.openxmlformats.org/officeDocument/2006/relationships/oleObject" Target="../embeddings/oleObject15.bin"/><Relationship Id="rId5" Type="http://schemas.openxmlformats.org/officeDocument/2006/relationships/oleObject" Target="../embeddings/oleObject12.bin"/><Relationship Id="rId10" Type="http://schemas.openxmlformats.org/officeDocument/2006/relationships/image" Target="../media/image11.wmf"/><Relationship Id="rId4" Type="http://schemas.openxmlformats.org/officeDocument/2006/relationships/image" Target="../media/image4.wmf"/><Relationship Id="rId9" Type="http://schemas.openxmlformats.org/officeDocument/2006/relationships/oleObject" Target="../embeddings/oleObject14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oleObject" Target="../embeddings/oleObject16.bin"/><Relationship Id="rId7" Type="http://schemas.openxmlformats.org/officeDocument/2006/relationships/oleObject" Target="../embeddings/oleObject18.bin"/><Relationship Id="rId12" Type="http://schemas.openxmlformats.org/officeDocument/2006/relationships/image" Target="../media/image14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5.wmf"/><Relationship Id="rId11" Type="http://schemas.openxmlformats.org/officeDocument/2006/relationships/oleObject" Target="../embeddings/oleObject20.bin"/><Relationship Id="rId5" Type="http://schemas.openxmlformats.org/officeDocument/2006/relationships/oleObject" Target="../embeddings/oleObject17.bin"/><Relationship Id="rId10" Type="http://schemas.openxmlformats.org/officeDocument/2006/relationships/image" Target="../media/image13.wmf"/><Relationship Id="rId4" Type="http://schemas.openxmlformats.org/officeDocument/2006/relationships/image" Target="../media/image4.wmf"/><Relationship Id="rId9" Type="http://schemas.openxmlformats.org/officeDocument/2006/relationships/oleObject" Target="../embeddings/oleObject19.bin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1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2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17.wmf"/><Relationship Id="rId5" Type="http://schemas.openxmlformats.org/officeDocument/2006/relationships/oleObject" Target="../embeddings/oleObject23.bin"/><Relationship Id="rId4" Type="http://schemas.openxmlformats.org/officeDocument/2006/relationships/image" Target="../media/image16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6.bin"/><Relationship Id="rId13" Type="http://schemas.openxmlformats.org/officeDocument/2006/relationships/image" Target="../media/image22.wmf"/><Relationship Id="rId18" Type="http://schemas.openxmlformats.org/officeDocument/2006/relationships/image" Target="../media/image1.jpeg"/><Relationship Id="rId3" Type="http://schemas.openxmlformats.org/officeDocument/2006/relationships/image" Target="../media/image25.jpeg"/><Relationship Id="rId21" Type="http://schemas.openxmlformats.org/officeDocument/2006/relationships/oleObject" Target="../embeddings/oleObject33.bin"/><Relationship Id="rId7" Type="http://schemas.openxmlformats.org/officeDocument/2006/relationships/image" Target="../media/image19.wmf"/><Relationship Id="rId12" Type="http://schemas.openxmlformats.org/officeDocument/2006/relationships/oleObject" Target="../embeddings/oleObject28.bin"/><Relationship Id="rId17" Type="http://schemas.openxmlformats.org/officeDocument/2006/relationships/image" Target="../media/image24.wmf"/><Relationship Id="rId2" Type="http://schemas.openxmlformats.org/officeDocument/2006/relationships/slideLayout" Target="../slideLayouts/slideLayout1.xml"/><Relationship Id="rId16" Type="http://schemas.openxmlformats.org/officeDocument/2006/relationships/oleObject" Target="../embeddings/oleObject30.bin"/><Relationship Id="rId20" Type="http://schemas.openxmlformats.org/officeDocument/2006/relationships/oleObject" Target="../embeddings/oleObject32.bin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25.bin"/><Relationship Id="rId11" Type="http://schemas.openxmlformats.org/officeDocument/2006/relationships/image" Target="../media/image21.wmf"/><Relationship Id="rId5" Type="http://schemas.openxmlformats.org/officeDocument/2006/relationships/image" Target="../media/image18.wmf"/><Relationship Id="rId15" Type="http://schemas.openxmlformats.org/officeDocument/2006/relationships/image" Target="../media/image23.wmf"/><Relationship Id="rId10" Type="http://schemas.openxmlformats.org/officeDocument/2006/relationships/oleObject" Target="../embeddings/oleObject27.bin"/><Relationship Id="rId19" Type="http://schemas.openxmlformats.org/officeDocument/2006/relationships/oleObject" Target="../embeddings/oleObject31.bin"/><Relationship Id="rId4" Type="http://schemas.openxmlformats.org/officeDocument/2006/relationships/oleObject" Target="../embeddings/oleObject24.bin"/><Relationship Id="rId9" Type="http://schemas.openxmlformats.org/officeDocument/2006/relationships/image" Target="../media/image20.wmf"/><Relationship Id="rId14" Type="http://schemas.openxmlformats.org/officeDocument/2006/relationships/oleObject" Target="../embeddings/oleObject29.bin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13" Type="http://schemas.openxmlformats.org/officeDocument/2006/relationships/oleObject" Target="../embeddings/oleObject39.bin"/><Relationship Id="rId18" Type="http://schemas.openxmlformats.org/officeDocument/2006/relationships/oleObject" Target="../embeddings/oleObject42.bin"/><Relationship Id="rId3" Type="http://schemas.openxmlformats.org/officeDocument/2006/relationships/oleObject" Target="../embeddings/oleObject34.bin"/><Relationship Id="rId7" Type="http://schemas.openxmlformats.org/officeDocument/2006/relationships/oleObject" Target="../embeddings/oleObject36.bin"/><Relationship Id="rId12" Type="http://schemas.openxmlformats.org/officeDocument/2006/relationships/image" Target="../media/image30.wmf"/><Relationship Id="rId17" Type="http://schemas.openxmlformats.org/officeDocument/2006/relationships/oleObject" Target="../embeddings/oleObject41.bin"/><Relationship Id="rId2" Type="http://schemas.openxmlformats.org/officeDocument/2006/relationships/slideLayout" Target="../slideLayouts/slideLayout1.xml"/><Relationship Id="rId16" Type="http://schemas.openxmlformats.org/officeDocument/2006/relationships/oleObject" Target="../embeddings/oleObject40.bin"/><Relationship Id="rId1" Type="http://schemas.openxmlformats.org/officeDocument/2006/relationships/vmlDrawing" Target="../drawings/vmlDrawing8.vml"/><Relationship Id="rId6" Type="http://schemas.openxmlformats.org/officeDocument/2006/relationships/image" Target="../media/image27.wmf"/><Relationship Id="rId11" Type="http://schemas.openxmlformats.org/officeDocument/2006/relationships/oleObject" Target="../embeddings/oleObject38.bin"/><Relationship Id="rId5" Type="http://schemas.openxmlformats.org/officeDocument/2006/relationships/oleObject" Target="../embeddings/oleObject35.bin"/><Relationship Id="rId15" Type="http://schemas.openxmlformats.org/officeDocument/2006/relationships/image" Target="../media/image1.jpeg"/><Relationship Id="rId10" Type="http://schemas.openxmlformats.org/officeDocument/2006/relationships/image" Target="../media/image29.wmf"/><Relationship Id="rId4" Type="http://schemas.openxmlformats.org/officeDocument/2006/relationships/image" Target="../media/image26.wmf"/><Relationship Id="rId9" Type="http://schemas.openxmlformats.org/officeDocument/2006/relationships/oleObject" Target="../embeddings/oleObject37.bin"/><Relationship Id="rId14" Type="http://schemas.openxmlformats.org/officeDocument/2006/relationships/image" Target="../media/image31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wmf"/><Relationship Id="rId3" Type="http://schemas.openxmlformats.org/officeDocument/2006/relationships/oleObject" Target="../embeddings/oleObject43.bin"/><Relationship Id="rId7" Type="http://schemas.openxmlformats.org/officeDocument/2006/relationships/oleObject" Target="../embeddings/oleObject45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33.wmf"/><Relationship Id="rId5" Type="http://schemas.openxmlformats.org/officeDocument/2006/relationships/oleObject" Target="../embeddings/oleObject44.bin"/><Relationship Id="rId10" Type="http://schemas.openxmlformats.org/officeDocument/2006/relationships/image" Target="../media/image35.wmf"/><Relationship Id="rId4" Type="http://schemas.openxmlformats.org/officeDocument/2006/relationships/image" Target="../media/image32.wmf"/><Relationship Id="rId9" Type="http://schemas.openxmlformats.org/officeDocument/2006/relationships/oleObject" Target="../embeddings/oleObject46.bin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wmf"/><Relationship Id="rId3" Type="http://schemas.openxmlformats.org/officeDocument/2006/relationships/oleObject" Target="../embeddings/oleObject47.bin"/><Relationship Id="rId7" Type="http://schemas.openxmlformats.org/officeDocument/2006/relationships/oleObject" Target="../embeddings/oleObject49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37.wmf"/><Relationship Id="rId5" Type="http://schemas.openxmlformats.org/officeDocument/2006/relationships/oleObject" Target="../embeddings/oleObject48.bin"/><Relationship Id="rId10" Type="http://schemas.openxmlformats.org/officeDocument/2006/relationships/image" Target="../media/image39.wmf"/><Relationship Id="rId4" Type="http://schemas.openxmlformats.org/officeDocument/2006/relationships/image" Target="../media/image36.wmf"/><Relationship Id="rId9" Type="http://schemas.openxmlformats.org/officeDocument/2006/relationships/oleObject" Target="../embeddings/oleObject50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085157" y="2492896"/>
            <a:ext cx="7043536" cy="1512168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chemeClr val="accent2"/>
                </a:solidFill>
                <a:latin typeface="Trebuchet MS" pitchFamily="34" charset="0"/>
              </a:rPr>
              <a:t>Goniometrické funkce      v pravoúhlém trojúhelníku</a:t>
            </a:r>
            <a:r>
              <a:rPr lang="cs-CZ" sz="4800" b="1" dirty="0" smtClean="0">
                <a:solidFill>
                  <a:schemeClr val="bg1"/>
                </a:solidFill>
                <a:latin typeface="Verdana" pitchFamily="34" charset="0"/>
              </a:rPr>
              <a:t> </a:t>
            </a:r>
            <a:endParaRPr lang="cs-CZ" sz="4800" b="1" dirty="0">
              <a:solidFill>
                <a:schemeClr val="bg1"/>
              </a:solidFill>
              <a:latin typeface="Verdana" pitchFamily="34" charset="0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50825" y="620713"/>
            <a:ext cx="6400800" cy="2160587"/>
          </a:xfrm>
        </p:spPr>
        <p:txBody>
          <a:bodyPr/>
          <a:lstStyle/>
          <a:p>
            <a:endParaRPr lang="cs-CZ" sz="2400">
              <a:solidFill>
                <a:schemeClr val="bg1"/>
              </a:solidFill>
              <a:latin typeface="Verdana" pitchFamily="34" charset="0"/>
            </a:endParaRPr>
          </a:p>
          <a:p>
            <a:endParaRPr lang="cs-CZ" sz="2400">
              <a:solidFill>
                <a:schemeClr val="bg1"/>
              </a:solidFill>
              <a:latin typeface="Verdana" pitchFamily="34" charset="0"/>
            </a:endParaRPr>
          </a:p>
          <a:p>
            <a:endParaRPr lang="cs-CZ" sz="2400">
              <a:solidFill>
                <a:schemeClr val="bg1"/>
              </a:solidFill>
              <a:latin typeface="Verdana" pitchFamily="34" charset="0"/>
            </a:endParaRPr>
          </a:p>
          <a:p>
            <a:endParaRPr lang="cs-CZ" sz="2400">
              <a:solidFill>
                <a:schemeClr val="bg1"/>
              </a:solidFill>
              <a:latin typeface="Verdana" pitchFamily="34" charset="0"/>
            </a:endParaRPr>
          </a:p>
          <a:p>
            <a:endParaRPr lang="cs-CZ" sz="2400">
              <a:solidFill>
                <a:schemeClr val="bg1"/>
              </a:solidFill>
              <a:latin typeface="Verdana" pitchFamily="34" charset="0"/>
            </a:endParaRPr>
          </a:p>
          <a:p>
            <a:endParaRPr lang="cs-CZ" sz="2400">
              <a:solidFill>
                <a:schemeClr val="bg1"/>
              </a:solidFill>
              <a:latin typeface="Verdana" pitchFamily="34" charset="0"/>
            </a:endParaRPr>
          </a:p>
        </p:txBody>
      </p:sp>
      <p:pic>
        <p:nvPicPr>
          <p:cNvPr id="3113" name="Picture 41" descr="OPVK_hor_zakladni_logolink_RGB_cz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549275"/>
            <a:ext cx="5761038" cy="1258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14" name="Picture 42" descr="logo2_SŠ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925" y="620713"/>
            <a:ext cx="557213" cy="792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15" name="Text Box 43"/>
          <p:cNvSpPr txBox="1">
            <a:spLocks noChangeArrowheads="1"/>
          </p:cNvSpPr>
          <p:nvPr/>
        </p:nvSpPr>
        <p:spPr bwMode="auto">
          <a:xfrm>
            <a:off x="3416918" y="4221163"/>
            <a:ext cx="217925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dirty="0" smtClean="0">
                <a:latin typeface="Trebuchet MS" pitchFamily="34" charset="0"/>
              </a:rPr>
              <a:t>Mgr. Dalibor Kudela</a:t>
            </a:r>
            <a:endParaRPr lang="cs-CZ" dirty="0">
              <a:latin typeface="Trebuchet MS" pitchFamily="34" charset="0"/>
            </a:endParaRPr>
          </a:p>
        </p:txBody>
      </p:sp>
      <p:sp>
        <p:nvSpPr>
          <p:cNvPr id="3116" name="Line 44"/>
          <p:cNvSpPr>
            <a:spLocks noChangeShapeType="1"/>
          </p:cNvSpPr>
          <p:nvPr/>
        </p:nvSpPr>
        <p:spPr bwMode="auto">
          <a:xfrm>
            <a:off x="395288" y="1916113"/>
            <a:ext cx="84248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17" name="Text Box 45"/>
          <p:cNvSpPr txBox="1">
            <a:spLocks noChangeArrowheads="1"/>
          </p:cNvSpPr>
          <p:nvPr/>
        </p:nvSpPr>
        <p:spPr bwMode="auto">
          <a:xfrm>
            <a:off x="510805" y="5805264"/>
            <a:ext cx="7991475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1400" dirty="0">
                <a:latin typeface="Trebuchet MS" pitchFamily="34" charset="0"/>
              </a:rPr>
              <a:t>Střední škola, Havířov-</a:t>
            </a:r>
            <a:r>
              <a:rPr lang="cs-CZ" sz="1400" dirty="0" err="1">
                <a:latin typeface="Trebuchet MS" pitchFamily="34" charset="0"/>
              </a:rPr>
              <a:t>Šumbark</a:t>
            </a:r>
            <a:r>
              <a:rPr lang="cs-CZ" sz="1400" dirty="0">
                <a:latin typeface="Trebuchet MS" pitchFamily="34" charset="0"/>
              </a:rPr>
              <a:t>, Sýkorova 1/613, příspěvková organizace</a:t>
            </a:r>
          </a:p>
          <a:p>
            <a:pPr algn="ctr"/>
            <a:r>
              <a:rPr lang="cs-CZ" sz="1400" dirty="0">
                <a:latin typeface="Trebuchet MS" pitchFamily="34" charset="0"/>
              </a:rPr>
              <a:t>Tento výukový materiál byl zpracován v rámci akce EU peníze středním školám - OP VK 1.5. </a:t>
            </a:r>
          </a:p>
          <a:p>
            <a:pPr algn="ctr"/>
            <a:r>
              <a:rPr lang="cs-CZ" sz="1400" dirty="0">
                <a:latin typeface="Trebuchet MS" pitchFamily="34" charset="0"/>
              </a:rPr>
              <a:t>Výuková sada – </a:t>
            </a:r>
            <a:r>
              <a:rPr lang="cs-CZ" sz="1400" dirty="0" smtClean="0">
                <a:latin typeface="Trebuchet MS" pitchFamily="34" charset="0"/>
              </a:rPr>
              <a:t>Matematika, </a:t>
            </a:r>
            <a:r>
              <a:rPr lang="cs-CZ" sz="1400" dirty="0">
                <a:latin typeface="Trebuchet MS" pitchFamily="34" charset="0"/>
              </a:rPr>
              <a:t>DUM </a:t>
            </a:r>
            <a:r>
              <a:rPr lang="cs-CZ" sz="1400" dirty="0" smtClean="0">
                <a:latin typeface="Trebuchet MS" pitchFamily="34" charset="0"/>
              </a:rPr>
              <a:t>č.03</a:t>
            </a:r>
            <a:endParaRPr lang="cs-CZ" sz="1400" dirty="0">
              <a:latin typeface="Trebuchet M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0471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0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Goniometrické funkce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196752"/>
            <a:ext cx="8568952" cy="5184576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Goniometrické funkce se obvykle definují jako poměr délek dvou stran pravoúhlého trojúhelníku.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Rozeznáváme tyto funkce: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	</a:t>
            </a:r>
          </a:p>
          <a:p>
            <a:pPr algn="l"/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u="sng" dirty="0" smtClean="0">
                <a:solidFill>
                  <a:schemeClr val="tx1"/>
                </a:solidFill>
              </a:rPr>
              <a:t>název		zkratka</a:t>
            </a:r>
          </a:p>
          <a:p>
            <a:pPr algn="l"/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sinus			  </a:t>
            </a:r>
            <a:r>
              <a:rPr lang="cs-CZ" b="1" dirty="0" smtClean="0">
                <a:solidFill>
                  <a:schemeClr val="tx1"/>
                </a:solidFill>
              </a:rPr>
              <a:t>sin</a:t>
            </a:r>
          </a:p>
          <a:p>
            <a:pPr algn="l"/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kosinus		  </a:t>
            </a:r>
            <a:r>
              <a:rPr lang="cs-CZ" b="1" dirty="0" smtClean="0">
                <a:solidFill>
                  <a:schemeClr val="tx1"/>
                </a:solidFill>
              </a:rPr>
              <a:t>cos</a:t>
            </a:r>
          </a:p>
          <a:p>
            <a:pPr algn="l"/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tangens		  </a:t>
            </a:r>
            <a:r>
              <a:rPr lang="cs-CZ" b="1" dirty="0" smtClean="0">
                <a:solidFill>
                  <a:schemeClr val="tx1"/>
                </a:solidFill>
              </a:rPr>
              <a:t>tg</a:t>
            </a:r>
            <a:r>
              <a:rPr lang="cs-CZ" dirty="0" smtClean="0">
                <a:solidFill>
                  <a:schemeClr val="tx1"/>
                </a:solidFill>
              </a:rPr>
              <a:t>    (</a:t>
            </a:r>
            <a:r>
              <a:rPr lang="cs-CZ" dirty="0" err="1" smtClean="0">
                <a:solidFill>
                  <a:schemeClr val="tx1"/>
                </a:solidFill>
              </a:rPr>
              <a:t>tan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</a:p>
          <a:p>
            <a:pPr algn="l"/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kotangens		  </a:t>
            </a:r>
            <a:r>
              <a:rPr lang="cs-CZ" b="1" dirty="0" smtClean="0">
                <a:solidFill>
                  <a:schemeClr val="tx1"/>
                </a:solidFill>
              </a:rPr>
              <a:t>cotg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563888" y="3501008"/>
            <a:ext cx="0" cy="25922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6075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4749" y="3974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Funkce sinus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14422"/>
            <a:ext cx="8515320" cy="542928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928662" y="1643050"/>
            <a:ext cx="3214710" cy="2428892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14348" y="4071942"/>
            <a:ext cx="3900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C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9058" y="4000504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85786" y="1000108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</a:t>
            </a:r>
            <a:endParaRPr lang="cs-CZ" sz="4000" dirty="0"/>
          </a:p>
        </p:txBody>
      </p:sp>
      <p:sp>
        <p:nvSpPr>
          <p:cNvPr id="10" name="Oblouk 9"/>
          <p:cNvSpPr/>
          <p:nvPr/>
        </p:nvSpPr>
        <p:spPr>
          <a:xfrm>
            <a:off x="285720" y="3500438"/>
            <a:ext cx="1214446" cy="1143008"/>
          </a:xfrm>
          <a:prstGeom prst="arc">
            <a:avLst>
              <a:gd name="adj1" fmla="val 16614672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ouk 10"/>
          <p:cNvSpPr/>
          <p:nvPr/>
        </p:nvSpPr>
        <p:spPr>
          <a:xfrm rot="14943891">
            <a:off x="2941149" y="3523616"/>
            <a:ext cx="1000132" cy="714380"/>
          </a:xfrm>
          <a:prstGeom prst="arc">
            <a:avLst>
              <a:gd name="adj1" fmla="val 15725018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ouk 11"/>
          <p:cNvSpPr/>
          <p:nvPr/>
        </p:nvSpPr>
        <p:spPr>
          <a:xfrm rot="6449906">
            <a:off x="620166" y="1458180"/>
            <a:ext cx="968490" cy="941242"/>
          </a:xfrm>
          <a:prstGeom prst="arc">
            <a:avLst>
              <a:gd name="adj1" fmla="val 16441945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500298" y="2214554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c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14546" y="4002677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2571744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46315002"/>
              </p:ext>
            </p:extLst>
          </p:nvPr>
        </p:nvGraphicFramePr>
        <p:xfrm>
          <a:off x="3135222" y="3629459"/>
          <a:ext cx="576266" cy="4286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99" name="Rovnice" r:id="rId3" imgW="152280" imgH="139680" progId="Equation.3">
                  <p:embed/>
                </p:oleObj>
              </mc:Choice>
              <mc:Fallback>
                <p:oleObj name="Rovnice" r:id="rId3" imgW="152280" imgH="1396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35222" y="3629459"/>
                        <a:ext cx="576266" cy="42862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/>
        </p:nvGraphicFramePr>
        <p:xfrm>
          <a:off x="928662" y="1857364"/>
          <a:ext cx="433390" cy="5000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00" name="Rovnice" r:id="rId5" imgW="152280" imgH="203040" progId="Equation.3">
                  <p:embed/>
                </p:oleObj>
              </mc:Choice>
              <mc:Fallback>
                <p:oleObj name="Rovnice" r:id="rId5" imgW="152280" imgH="203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28662" y="1857364"/>
                        <a:ext cx="433390" cy="50006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Objek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37917709"/>
              </p:ext>
            </p:extLst>
          </p:nvPr>
        </p:nvGraphicFramePr>
        <p:xfrm>
          <a:off x="1081762" y="3761112"/>
          <a:ext cx="155575" cy="190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01" name="Equation" r:id="rId7" imgW="75960" imgH="101520" progId="Equation.DSMT4">
                  <p:embed/>
                </p:oleObj>
              </mc:Choice>
              <mc:Fallback>
                <p:oleObj name="Equation" r:id="rId7" imgW="75960" imgH="101520" progId="Equation.DSMT4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81762" y="3761112"/>
                        <a:ext cx="155575" cy="1905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" name="TextovéPole 20"/>
          <p:cNvSpPr txBox="1"/>
          <p:nvPr/>
        </p:nvSpPr>
        <p:spPr>
          <a:xfrm>
            <a:off x="1363727" y="5294194"/>
            <a:ext cx="242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sinus úhlu = </a:t>
            </a:r>
            <a:endParaRPr lang="cs-CZ" sz="3200" dirty="0">
              <a:solidFill>
                <a:srgbClr val="0070C0"/>
              </a:solidFill>
            </a:endParaRPr>
          </a:p>
        </p:txBody>
      </p:sp>
      <p:cxnSp>
        <p:nvCxnSpPr>
          <p:cNvPr id="23" name="Přímá spojovací čára 22"/>
          <p:cNvCxnSpPr/>
          <p:nvPr/>
        </p:nvCxnSpPr>
        <p:spPr>
          <a:xfrm>
            <a:off x="3656804" y="5572140"/>
            <a:ext cx="364333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3707904" y="4929198"/>
            <a:ext cx="3643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protilehlá odvěsna 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511161" y="5606247"/>
            <a:ext cx="2571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přepona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260732" y="4786322"/>
            <a:ext cx="6500858" cy="171451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9" name="Objekt 2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62193877"/>
              </p:ext>
            </p:extLst>
          </p:nvPr>
        </p:nvGraphicFramePr>
        <p:xfrm>
          <a:off x="5749925" y="1712913"/>
          <a:ext cx="1681163" cy="858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02" name="Equation" r:id="rId9" imgW="596880" imgH="393480" progId="Equation.DSMT4">
                  <p:embed/>
                </p:oleObj>
              </mc:Choice>
              <mc:Fallback>
                <p:oleObj name="Equation" r:id="rId9" imgW="596880" imgH="393480" progId="Equation.DSMT4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49925" y="1712913"/>
                        <a:ext cx="1681163" cy="8588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31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48366955"/>
              </p:ext>
            </p:extLst>
          </p:nvPr>
        </p:nvGraphicFramePr>
        <p:xfrm>
          <a:off x="5724128" y="2862456"/>
          <a:ext cx="1679575" cy="849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03" name="Equation" r:id="rId11" imgW="596880" imgH="393480" progId="Equation.DSMT4">
                  <p:embed/>
                </p:oleObj>
              </mc:Choice>
              <mc:Fallback>
                <p:oleObj name="Equation" r:id="rId11" imgW="596880" imgH="393480" progId="Equation.DSMT4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24128" y="2862456"/>
                        <a:ext cx="1679575" cy="849313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" name="Obdélník 30"/>
          <p:cNvSpPr/>
          <p:nvPr/>
        </p:nvSpPr>
        <p:spPr>
          <a:xfrm>
            <a:off x="5429256" y="1571612"/>
            <a:ext cx="2500330" cy="2357454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>
            <a:endCxn id="4" idx="2"/>
          </p:cNvCxnSpPr>
          <p:nvPr/>
        </p:nvCxnSpPr>
        <p:spPr>
          <a:xfrm>
            <a:off x="928662" y="1643050"/>
            <a:ext cx="0" cy="242889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928662" y="1629195"/>
            <a:ext cx="3214710" cy="242889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928523" y="4071942"/>
            <a:ext cx="321471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1024"/>
          <p:cNvCxnSpPr/>
          <p:nvPr/>
        </p:nvCxnSpPr>
        <p:spPr>
          <a:xfrm flipH="1" flipV="1">
            <a:off x="956379" y="1662276"/>
            <a:ext cx="3186993" cy="239721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500034" y="2537719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500298" y="2214553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c</a:t>
            </a:r>
            <a:endParaRPr lang="cs-CZ" sz="36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1907215" y="3997115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</a:t>
            </a:r>
            <a:endParaRPr lang="cs-CZ" sz="36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2535878" y="2242135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c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2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500"/>
                            </p:stCondLst>
                            <p:childTnLst>
                              <p:par>
                                <p:cTn id="14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3200" tmFilter="0, 0; .2, .5; .8, .5; 1, 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1600" autoRev="1" fill="hold"/>
                                        <p:tgtEl>
                                          <p:spTgt spid="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770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27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400"/>
                            </p:stCondLst>
                            <p:childTnLst>
                              <p:par>
                                <p:cTn id="2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54461E-6 L 0.71337 -0.1424 " pathEditMode="relative" rAng="0" ptsTypes="AA">
                                      <p:cBhvr>
                                        <p:cTn id="23" dur="42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660" y="-7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600"/>
                            </p:stCondLst>
                            <p:childTnLst>
                              <p:par>
                                <p:cTn id="25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32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160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78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27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500"/>
                            </p:stCondLst>
                            <p:childTnLst>
                              <p:par>
                                <p:cTn id="33" presetID="63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56 2.59259E-6 L 0.49618 -0.02732 " pathEditMode="relative" rAng="0" ptsTypes="AA">
                                      <p:cBhvr>
                                        <p:cTn id="34" dur="23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22" y="-13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2800"/>
                            </p:stCondLst>
                            <p:childTnLst>
                              <p:par>
                                <p:cTn id="3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3300"/>
                            </p:stCondLst>
                            <p:childTnLst>
                              <p:par>
                                <p:cTn id="46" presetID="8" presetClass="emph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4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5300"/>
                            </p:stCondLst>
                            <p:childTnLst>
                              <p:par>
                                <p:cTn id="5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3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3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8800"/>
                            </p:stCondLst>
                            <p:childTnLst>
                              <p:par>
                                <p:cTn id="58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3000" tmFilter="0, 0; .2, .5; .8, .5; 1, 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0" dur="1500" autoRev="1" fill="hold"/>
                                        <p:tgtEl>
                                          <p:spTgt spid="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1800"/>
                            </p:stCondLst>
                            <p:childTnLst>
                              <p:par>
                                <p:cTn id="62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4800"/>
                            </p:stCondLst>
                            <p:childTnLst>
                              <p:par>
                                <p:cTn id="66" presetID="63" presetClass="path" presetSubtype="0" accel="50000" decel="500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0.00034 -0.01065 L 0.55989 -0.18241 " pathEditMode="relative" rAng="0" ptsTypes="AA">
                                      <p:cBhvr>
                                        <p:cTn id="67" dur="28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969" y="-8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8100"/>
                            </p:stCondLst>
                            <p:childTnLst>
                              <p:par>
                                <p:cTn id="69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2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1" dur="1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0600"/>
                            </p:stCondLst>
                            <p:childTnLst>
                              <p:par>
                                <p:cTn id="7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24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43000"/>
                            </p:stCondLst>
                            <p:childTnLst>
                              <p:par>
                                <p:cTn id="77" presetID="63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59259E-6 L 0.49462 0.14051 " pathEditMode="relative" rAng="0" ptsTypes="AA">
                                      <p:cBhvr>
                                        <p:cTn id="78" dur="26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22" y="70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45600"/>
                            </p:stCondLst>
                            <p:childTnLst>
                              <p:par>
                                <p:cTn id="80" presetID="5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1"/>
      <p:bldP spid="14" grpId="1"/>
      <p:bldP spid="15" grpId="0"/>
      <p:bldP spid="24" grpId="0"/>
      <p:bldP spid="24" grpId="1"/>
      <p:bldP spid="26" grpId="0"/>
      <p:bldP spid="26" grpId="1"/>
      <p:bldP spid="39" grpId="1"/>
      <p:bldP spid="40" grpId="2"/>
      <p:bldP spid="40" grpId="3"/>
      <p:bldP spid="48" grpId="0"/>
      <p:bldP spid="48" grpId="1"/>
      <p:bldP spid="4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-19907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Funkce kosinus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14422"/>
            <a:ext cx="8515320" cy="542928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928662" y="1643050"/>
            <a:ext cx="3214710" cy="2428892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14348" y="4071942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C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9058" y="4000504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85786" y="1000108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</a:t>
            </a:r>
            <a:endParaRPr lang="cs-CZ" sz="4000" dirty="0"/>
          </a:p>
        </p:txBody>
      </p:sp>
      <p:sp>
        <p:nvSpPr>
          <p:cNvPr id="10" name="Oblouk 9"/>
          <p:cNvSpPr/>
          <p:nvPr/>
        </p:nvSpPr>
        <p:spPr>
          <a:xfrm>
            <a:off x="285720" y="3500438"/>
            <a:ext cx="1214446" cy="1143008"/>
          </a:xfrm>
          <a:prstGeom prst="arc">
            <a:avLst>
              <a:gd name="adj1" fmla="val 16614672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ouk 10"/>
          <p:cNvSpPr/>
          <p:nvPr/>
        </p:nvSpPr>
        <p:spPr>
          <a:xfrm rot="14943891">
            <a:off x="2941149" y="3523616"/>
            <a:ext cx="1000132" cy="714380"/>
          </a:xfrm>
          <a:prstGeom prst="arc">
            <a:avLst>
              <a:gd name="adj1" fmla="val 15725018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ouk 11"/>
          <p:cNvSpPr/>
          <p:nvPr/>
        </p:nvSpPr>
        <p:spPr>
          <a:xfrm rot="6449906">
            <a:off x="620166" y="1458180"/>
            <a:ext cx="968490" cy="941242"/>
          </a:xfrm>
          <a:prstGeom prst="arc">
            <a:avLst>
              <a:gd name="adj1" fmla="val 16441945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500298" y="2214554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c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14546" y="4002677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2571744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55131952"/>
              </p:ext>
            </p:extLst>
          </p:nvPr>
        </p:nvGraphicFramePr>
        <p:xfrm>
          <a:off x="3135222" y="3629459"/>
          <a:ext cx="576266" cy="4286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88" name="Rovnice" r:id="rId3" imgW="152280" imgH="139680" progId="Equation.3">
                  <p:embed/>
                </p:oleObj>
              </mc:Choice>
              <mc:Fallback>
                <p:oleObj name="Rovnice" r:id="rId3" imgW="152280" imgH="1396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35222" y="3629459"/>
                        <a:ext cx="576266" cy="42862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/>
        </p:nvGraphicFramePr>
        <p:xfrm>
          <a:off x="928662" y="1857364"/>
          <a:ext cx="433390" cy="5000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89" name="Rovnice" r:id="rId5" imgW="152280" imgH="203040" progId="Equation.3">
                  <p:embed/>
                </p:oleObj>
              </mc:Choice>
              <mc:Fallback>
                <p:oleObj name="Rovnice" r:id="rId5" imgW="152280" imgH="2030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28662" y="1857364"/>
                        <a:ext cx="433390" cy="50006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Objek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84723344"/>
              </p:ext>
            </p:extLst>
          </p:nvPr>
        </p:nvGraphicFramePr>
        <p:xfrm>
          <a:off x="1081762" y="3761112"/>
          <a:ext cx="155575" cy="190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90" name="Equation" r:id="rId7" imgW="75960" imgH="101520" progId="Equation.DSMT4">
                  <p:embed/>
                </p:oleObj>
              </mc:Choice>
              <mc:Fallback>
                <p:oleObj name="Equation" r:id="rId7" imgW="75960" imgH="10152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81762" y="3761112"/>
                        <a:ext cx="155575" cy="1905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" name="TextovéPole 20"/>
          <p:cNvSpPr txBox="1"/>
          <p:nvPr/>
        </p:nvSpPr>
        <p:spPr>
          <a:xfrm>
            <a:off x="1363727" y="5294194"/>
            <a:ext cx="25897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kosinus úhlu = </a:t>
            </a:r>
            <a:endParaRPr lang="cs-CZ" sz="3200" dirty="0">
              <a:solidFill>
                <a:srgbClr val="0070C0"/>
              </a:solidFill>
            </a:endParaRPr>
          </a:p>
        </p:txBody>
      </p:sp>
      <p:cxnSp>
        <p:nvCxnSpPr>
          <p:cNvPr id="23" name="Přímá spojovací čára 22"/>
          <p:cNvCxnSpPr/>
          <p:nvPr/>
        </p:nvCxnSpPr>
        <p:spPr>
          <a:xfrm>
            <a:off x="4082533" y="5572140"/>
            <a:ext cx="364333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4196694" y="4929198"/>
            <a:ext cx="33071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přilehlá odvěsna 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932040" y="5595005"/>
            <a:ext cx="2571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přepona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164612" y="4779828"/>
            <a:ext cx="6664657" cy="171451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9" name="Objekt 2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38644754"/>
              </p:ext>
            </p:extLst>
          </p:nvPr>
        </p:nvGraphicFramePr>
        <p:xfrm>
          <a:off x="5715000" y="1712913"/>
          <a:ext cx="1752600" cy="858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91" name="Equation" r:id="rId9" imgW="622080" imgH="393480" progId="Equation.DSMT4">
                  <p:embed/>
                </p:oleObj>
              </mc:Choice>
              <mc:Fallback>
                <p:oleObj name="Equation" r:id="rId9" imgW="622080" imgH="39348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15000" y="1712913"/>
                        <a:ext cx="1752600" cy="8588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31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74360647"/>
              </p:ext>
            </p:extLst>
          </p:nvPr>
        </p:nvGraphicFramePr>
        <p:xfrm>
          <a:off x="5653088" y="2862263"/>
          <a:ext cx="1824037" cy="8493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92" name="Equation" r:id="rId11" imgW="647640" imgH="393480" progId="Equation.DSMT4">
                  <p:embed/>
                </p:oleObj>
              </mc:Choice>
              <mc:Fallback>
                <p:oleObj name="Equation" r:id="rId11" imgW="647640" imgH="39348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53088" y="2862263"/>
                        <a:ext cx="1824037" cy="849312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" name="Obdélník 30"/>
          <p:cNvSpPr/>
          <p:nvPr/>
        </p:nvSpPr>
        <p:spPr>
          <a:xfrm>
            <a:off x="5429256" y="1571612"/>
            <a:ext cx="2500330" cy="2357454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2500298" y="2214553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c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32271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762" y="20016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Funkce tangens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14422"/>
            <a:ext cx="8515320" cy="542928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928662" y="1643050"/>
            <a:ext cx="3214710" cy="2428892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14348" y="4071942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C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9058" y="4000504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85786" y="1000108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</a:t>
            </a:r>
            <a:endParaRPr lang="cs-CZ" sz="4000" dirty="0"/>
          </a:p>
        </p:txBody>
      </p:sp>
      <p:sp>
        <p:nvSpPr>
          <p:cNvPr id="10" name="Oblouk 9"/>
          <p:cNvSpPr/>
          <p:nvPr/>
        </p:nvSpPr>
        <p:spPr>
          <a:xfrm>
            <a:off x="285720" y="3500438"/>
            <a:ext cx="1214446" cy="1143008"/>
          </a:xfrm>
          <a:prstGeom prst="arc">
            <a:avLst>
              <a:gd name="adj1" fmla="val 16614672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ouk 10"/>
          <p:cNvSpPr/>
          <p:nvPr/>
        </p:nvSpPr>
        <p:spPr>
          <a:xfrm rot="14943891">
            <a:off x="2941149" y="3523616"/>
            <a:ext cx="1000132" cy="714380"/>
          </a:xfrm>
          <a:prstGeom prst="arc">
            <a:avLst>
              <a:gd name="adj1" fmla="val 15725018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ouk 11"/>
          <p:cNvSpPr/>
          <p:nvPr/>
        </p:nvSpPr>
        <p:spPr>
          <a:xfrm rot="6449906">
            <a:off x="620166" y="1458180"/>
            <a:ext cx="968490" cy="941242"/>
          </a:xfrm>
          <a:prstGeom prst="arc">
            <a:avLst>
              <a:gd name="adj1" fmla="val 16441945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500298" y="2214554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c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2571744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67991266"/>
              </p:ext>
            </p:extLst>
          </p:nvPr>
        </p:nvGraphicFramePr>
        <p:xfrm>
          <a:off x="3135222" y="3629459"/>
          <a:ext cx="576266" cy="4286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22" name="Rovnice" r:id="rId3" imgW="152280" imgH="139680" progId="Equation.3">
                  <p:embed/>
                </p:oleObj>
              </mc:Choice>
              <mc:Fallback>
                <p:oleObj name="Rovnice" r:id="rId3" imgW="152280" imgH="1396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35222" y="3629459"/>
                        <a:ext cx="576266" cy="42862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/>
        </p:nvGraphicFramePr>
        <p:xfrm>
          <a:off x="928662" y="1857364"/>
          <a:ext cx="433390" cy="5000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23" name="Rovnice" r:id="rId5" imgW="152280" imgH="203040" progId="Equation.3">
                  <p:embed/>
                </p:oleObj>
              </mc:Choice>
              <mc:Fallback>
                <p:oleObj name="Rovnice" r:id="rId5" imgW="152280" imgH="2030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28662" y="1857364"/>
                        <a:ext cx="433390" cy="50006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Objek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16181629"/>
              </p:ext>
            </p:extLst>
          </p:nvPr>
        </p:nvGraphicFramePr>
        <p:xfrm>
          <a:off x="1081762" y="3761112"/>
          <a:ext cx="155575" cy="190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24" name="Equation" r:id="rId7" imgW="75960" imgH="101520" progId="Equation.DSMT4">
                  <p:embed/>
                </p:oleObj>
              </mc:Choice>
              <mc:Fallback>
                <p:oleObj name="Equation" r:id="rId7" imgW="75960" imgH="10152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81762" y="3761112"/>
                        <a:ext cx="155575" cy="1905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" name="TextovéPole 20"/>
          <p:cNvSpPr txBox="1"/>
          <p:nvPr/>
        </p:nvSpPr>
        <p:spPr>
          <a:xfrm>
            <a:off x="1214414" y="5294194"/>
            <a:ext cx="2714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tangens úhlu = </a:t>
            </a:r>
            <a:endParaRPr lang="cs-CZ" sz="3200" dirty="0">
              <a:solidFill>
                <a:srgbClr val="0070C0"/>
              </a:solidFill>
            </a:endParaRPr>
          </a:p>
        </p:txBody>
      </p:sp>
      <p:cxnSp>
        <p:nvCxnSpPr>
          <p:cNvPr id="23" name="Přímá spojovací čára 22"/>
          <p:cNvCxnSpPr/>
          <p:nvPr/>
        </p:nvCxnSpPr>
        <p:spPr>
          <a:xfrm>
            <a:off x="3997747" y="5572140"/>
            <a:ext cx="364333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4121947" y="4929198"/>
            <a:ext cx="3643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protilehlá odvěsna 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343009" y="5581737"/>
            <a:ext cx="32012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přilehlá odvěsna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071538" y="4786322"/>
            <a:ext cx="6858048" cy="171451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9" name="Objekt 2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08214956"/>
              </p:ext>
            </p:extLst>
          </p:nvPr>
        </p:nvGraphicFramePr>
        <p:xfrm>
          <a:off x="5875338" y="1712913"/>
          <a:ext cx="1609725" cy="858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25" name="Equation" r:id="rId9" imgW="571320" imgH="393480" progId="Equation.DSMT4">
                  <p:embed/>
                </p:oleObj>
              </mc:Choice>
              <mc:Fallback>
                <p:oleObj name="Equation" r:id="rId9" imgW="571320" imgH="39348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75338" y="1712913"/>
                        <a:ext cx="1609725" cy="8588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31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5897766"/>
              </p:ext>
            </p:extLst>
          </p:nvPr>
        </p:nvGraphicFramePr>
        <p:xfrm>
          <a:off x="5802313" y="2860675"/>
          <a:ext cx="1608137" cy="849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26" name="Equation" r:id="rId11" imgW="571320" imgH="393480" progId="Equation.DSMT4">
                  <p:embed/>
                </p:oleObj>
              </mc:Choice>
              <mc:Fallback>
                <p:oleObj name="Equation" r:id="rId11" imgW="571320" imgH="39348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02313" y="2860675"/>
                        <a:ext cx="1608137" cy="849313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" name="Obdélník 30"/>
          <p:cNvSpPr/>
          <p:nvPr/>
        </p:nvSpPr>
        <p:spPr>
          <a:xfrm>
            <a:off x="5429256" y="1571612"/>
            <a:ext cx="2500330" cy="2357454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2500298" y="2214553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c</a:t>
            </a:r>
            <a:endParaRPr lang="cs-CZ" sz="36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192967" y="3997115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52606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6270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Funkce kotangens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14422"/>
            <a:ext cx="8515320" cy="542928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928662" y="1643050"/>
            <a:ext cx="3214710" cy="2428892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14348" y="4071942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C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9058" y="4000504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85786" y="1000108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</a:t>
            </a:r>
            <a:endParaRPr lang="cs-CZ" sz="4000" dirty="0"/>
          </a:p>
        </p:txBody>
      </p:sp>
      <p:sp>
        <p:nvSpPr>
          <p:cNvPr id="10" name="Oblouk 9"/>
          <p:cNvSpPr/>
          <p:nvPr/>
        </p:nvSpPr>
        <p:spPr>
          <a:xfrm>
            <a:off x="285720" y="3500438"/>
            <a:ext cx="1214446" cy="1143008"/>
          </a:xfrm>
          <a:prstGeom prst="arc">
            <a:avLst>
              <a:gd name="adj1" fmla="val 16614672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ouk 10"/>
          <p:cNvSpPr/>
          <p:nvPr/>
        </p:nvSpPr>
        <p:spPr>
          <a:xfrm rot="14943891">
            <a:off x="2941149" y="3523616"/>
            <a:ext cx="1000132" cy="714380"/>
          </a:xfrm>
          <a:prstGeom prst="arc">
            <a:avLst>
              <a:gd name="adj1" fmla="val 15725018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ouk 11"/>
          <p:cNvSpPr/>
          <p:nvPr/>
        </p:nvSpPr>
        <p:spPr>
          <a:xfrm rot="6449906">
            <a:off x="620166" y="1458180"/>
            <a:ext cx="968490" cy="941242"/>
          </a:xfrm>
          <a:prstGeom prst="arc">
            <a:avLst>
              <a:gd name="adj1" fmla="val 16441945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500298" y="2214554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c</a:t>
            </a:r>
            <a:endParaRPr lang="cs-CZ" sz="3600" dirty="0"/>
          </a:p>
        </p:txBody>
      </p:sp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58048318"/>
              </p:ext>
            </p:extLst>
          </p:nvPr>
        </p:nvGraphicFramePr>
        <p:xfrm>
          <a:off x="3135222" y="3629459"/>
          <a:ext cx="576266" cy="4286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431" name="Rovnice" r:id="rId3" imgW="152280" imgH="139680" progId="Equation.3">
                  <p:embed/>
                </p:oleObj>
              </mc:Choice>
              <mc:Fallback>
                <p:oleObj name="Rovnice" r:id="rId3" imgW="152280" imgH="1396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35222" y="3629459"/>
                        <a:ext cx="576266" cy="42862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/>
        </p:nvGraphicFramePr>
        <p:xfrm>
          <a:off x="928662" y="1857364"/>
          <a:ext cx="433390" cy="5000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432" name="Rovnice" r:id="rId5" imgW="152280" imgH="203040" progId="Equation.3">
                  <p:embed/>
                </p:oleObj>
              </mc:Choice>
              <mc:Fallback>
                <p:oleObj name="Rovnice" r:id="rId5" imgW="152280" imgH="2030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28662" y="1857364"/>
                        <a:ext cx="433390" cy="50006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Objek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23721889"/>
              </p:ext>
            </p:extLst>
          </p:nvPr>
        </p:nvGraphicFramePr>
        <p:xfrm>
          <a:off x="1081762" y="3761112"/>
          <a:ext cx="155575" cy="190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433" name="Equation" r:id="rId7" imgW="75960" imgH="101520" progId="Equation.DSMT4">
                  <p:embed/>
                </p:oleObj>
              </mc:Choice>
              <mc:Fallback>
                <p:oleObj name="Equation" r:id="rId7" imgW="75960" imgH="10152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81762" y="3761112"/>
                        <a:ext cx="155575" cy="1905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" name="TextovéPole 20"/>
          <p:cNvSpPr txBox="1"/>
          <p:nvPr/>
        </p:nvSpPr>
        <p:spPr>
          <a:xfrm>
            <a:off x="928523" y="5283234"/>
            <a:ext cx="30839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kotangens úhlu = </a:t>
            </a:r>
            <a:endParaRPr lang="cs-CZ" sz="3200" dirty="0">
              <a:solidFill>
                <a:srgbClr val="0070C0"/>
              </a:solidFill>
            </a:endParaRPr>
          </a:p>
        </p:txBody>
      </p:sp>
      <p:cxnSp>
        <p:nvCxnSpPr>
          <p:cNvPr id="23" name="Přímá spojovací čára 22"/>
          <p:cNvCxnSpPr/>
          <p:nvPr/>
        </p:nvCxnSpPr>
        <p:spPr>
          <a:xfrm>
            <a:off x="4179091" y="5572140"/>
            <a:ext cx="364333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4601070" y="4929198"/>
            <a:ext cx="3643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přilehlá odvěsna 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479378" y="5581737"/>
            <a:ext cx="33430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protilehlá odvěsna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14348" y="4786322"/>
            <a:ext cx="7530060" cy="171451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9" name="Objekt 2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00979352"/>
              </p:ext>
            </p:extLst>
          </p:nvPr>
        </p:nvGraphicFramePr>
        <p:xfrm>
          <a:off x="5435600" y="1712913"/>
          <a:ext cx="2003425" cy="858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434" name="Equation" r:id="rId9" imgW="711000" imgH="393480" progId="Equation.DSMT4">
                  <p:embed/>
                </p:oleObj>
              </mc:Choice>
              <mc:Fallback>
                <p:oleObj name="Equation" r:id="rId9" imgW="711000" imgH="39348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35600" y="1712913"/>
                        <a:ext cx="2003425" cy="8588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31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88281103"/>
              </p:ext>
            </p:extLst>
          </p:nvPr>
        </p:nvGraphicFramePr>
        <p:xfrm>
          <a:off x="5422900" y="2857500"/>
          <a:ext cx="2000250" cy="852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435" name="Equation" r:id="rId11" imgW="711000" imgH="393480" progId="Equation.DSMT4">
                  <p:embed/>
                </p:oleObj>
              </mc:Choice>
              <mc:Fallback>
                <p:oleObj name="Equation" r:id="rId11" imgW="711000" imgH="39348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22900" y="2857500"/>
                        <a:ext cx="2000250" cy="852488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" name="Obdélník 30"/>
          <p:cNvSpPr/>
          <p:nvPr/>
        </p:nvSpPr>
        <p:spPr>
          <a:xfrm>
            <a:off x="5172574" y="1571612"/>
            <a:ext cx="2500330" cy="2357454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500034" y="2626855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500298" y="2214553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c</a:t>
            </a:r>
            <a:endParaRPr lang="cs-CZ" sz="36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1907215" y="3997115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861918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-11507"/>
            <a:ext cx="7772400" cy="920227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Určování hodnot goniometrických funkcí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268760"/>
            <a:ext cx="8352928" cy="5112568"/>
          </a:xfrm>
        </p:spPr>
        <p:txBody>
          <a:bodyPr>
            <a:noAutofit/>
          </a:bodyPr>
          <a:lstStyle/>
          <a:p>
            <a:pPr marL="457200" indent="-457200" algn="l">
              <a:buFont typeface="Wingdings" pitchFamily="2" charset="2"/>
              <a:buChar char="§"/>
            </a:pPr>
            <a:r>
              <a:rPr lang="cs-CZ" sz="3000" dirty="0" smtClean="0">
                <a:solidFill>
                  <a:schemeClr val="tx1"/>
                </a:solidFill>
              </a:rPr>
              <a:t>Hodnoty goniometrických funkcí určujeme pomocí matematických tabulek (dnes už zcela výjimečně) nebo pomocí kalkulátoru.</a:t>
            </a:r>
          </a:p>
          <a:p>
            <a:pPr marL="457200" indent="-457200" algn="l">
              <a:buFont typeface="Wingdings" pitchFamily="2" charset="2"/>
              <a:buChar char="§"/>
            </a:pPr>
            <a:r>
              <a:rPr lang="cs-CZ" sz="3000" dirty="0" smtClean="0">
                <a:solidFill>
                  <a:schemeClr val="tx1"/>
                </a:solidFill>
              </a:rPr>
              <a:t>Při práci s kalkulátory je třeba dbát na správné nastavení jednotek úhlů</a:t>
            </a:r>
          </a:p>
          <a:p>
            <a:pPr algn="l"/>
            <a:r>
              <a:rPr lang="cs-CZ" sz="3000" dirty="0" smtClean="0">
                <a:solidFill>
                  <a:schemeClr val="tx1"/>
                </a:solidFill>
              </a:rPr>
              <a:t>     stupně - DEG, radiány - R, </a:t>
            </a:r>
            <a:r>
              <a:rPr lang="cs-CZ" sz="3000" dirty="0" err="1" smtClean="0">
                <a:solidFill>
                  <a:schemeClr val="tx1"/>
                </a:solidFill>
              </a:rPr>
              <a:t>gradiány</a:t>
            </a:r>
            <a:r>
              <a:rPr lang="cs-CZ" sz="3000" dirty="0" smtClean="0">
                <a:solidFill>
                  <a:schemeClr val="tx1"/>
                </a:solidFill>
              </a:rPr>
              <a:t> - GRAD </a:t>
            </a:r>
          </a:p>
          <a:p>
            <a:pPr marL="442913" algn="l"/>
            <a:r>
              <a:rPr lang="cs-CZ" sz="3000" dirty="0" smtClean="0">
                <a:solidFill>
                  <a:schemeClr val="tx1"/>
                </a:solidFill>
              </a:rPr>
              <a:t>(přepínání se provádí nejčastěji pomocí tlačítka DRG)</a:t>
            </a:r>
          </a:p>
          <a:p>
            <a:pPr marL="457200" indent="-457200" algn="l">
              <a:buFont typeface="Wingdings" pitchFamily="2" charset="2"/>
              <a:buChar char="§"/>
            </a:pPr>
            <a:r>
              <a:rPr lang="cs-CZ" sz="3000" dirty="0" smtClean="0">
                <a:solidFill>
                  <a:schemeClr val="tx1"/>
                </a:solidFill>
              </a:rPr>
              <a:t>Důležité je znát logiku daného kalkulátoru.</a:t>
            </a:r>
          </a:p>
          <a:p>
            <a:pPr algn="l"/>
            <a:r>
              <a:rPr lang="cs-CZ" sz="3000" dirty="0" smtClean="0">
                <a:solidFill>
                  <a:schemeClr val="tx1"/>
                </a:solidFill>
              </a:rPr>
              <a:t>     Rozeznáváme </a:t>
            </a:r>
            <a:r>
              <a:rPr lang="cs-CZ" sz="3000" u="sng" dirty="0" smtClean="0">
                <a:solidFill>
                  <a:schemeClr val="tx1"/>
                </a:solidFill>
              </a:rPr>
              <a:t>přímou</a:t>
            </a:r>
            <a:r>
              <a:rPr lang="cs-CZ" sz="3000" dirty="0" smtClean="0">
                <a:solidFill>
                  <a:schemeClr val="tx1"/>
                </a:solidFill>
              </a:rPr>
              <a:t> a </a:t>
            </a:r>
            <a:r>
              <a:rPr lang="cs-CZ" sz="3000" u="sng" dirty="0" smtClean="0">
                <a:solidFill>
                  <a:schemeClr val="tx1"/>
                </a:solidFill>
              </a:rPr>
              <a:t>nepřímou</a:t>
            </a:r>
            <a:r>
              <a:rPr lang="cs-CZ" sz="3000" dirty="0" smtClean="0">
                <a:solidFill>
                  <a:schemeClr val="tx1"/>
                </a:solidFill>
              </a:rPr>
              <a:t> logiku.</a:t>
            </a:r>
            <a:r>
              <a:rPr lang="cs-CZ" sz="3000" dirty="0">
                <a:solidFill>
                  <a:schemeClr val="tx1"/>
                </a:solidFill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0894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-11507"/>
            <a:ext cx="7772400" cy="920227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Kalkulátory s přímou a nepřímou logikou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268760"/>
            <a:ext cx="8352928" cy="5112568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Vypočtěte:  </a:t>
            </a:r>
          </a:p>
          <a:p>
            <a:pPr algn="l"/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Přímá logika:</a:t>
            </a:r>
          </a:p>
          <a:p>
            <a:pPr algn="l"/>
            <a:endParaRPr lang="cs-CZ" dirty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Nepřímá logika: 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     </a:t>
            </a:r>
            <a:r>
              <a:rPr lang="cs-CZ" dirty="0">
                <a:solidFill>
                  <a:schemeClr val="tx1"/>
                </a:solidFill>
              </a:rPr>
              <a:t>	</a:t>
            </a: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17744233"/>
              </p:ext>
            </p:extLst>
          </p:nvPr>
        </p:nvGraphicFramePr>
        <p:xfrm>
          <a:off x="2339752" y="1268760"/>
          <a:ext cx="1519237" cy="577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45" name="Equation" r:id="rId3" imgW="482400" imgH="203040" progId="Equation.DSMT4">
                  <p:embed/>
                </p:oleObj>
              </mc:Choice>
              <mc:Fallback>
                <p:oleObj name="Equation" r:id="rId3" imgW="482400" imgH="203040" progId="Equation.DSMT4">
                  <p:embed/>
                  <p:pic>
                    <p:nvPicPr>
                      <p:cNvPr id="0" name="Objekt 2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39752" y="1268760"/>
                        <a:ext cx="1519237" cy="5778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Obdélník 4"/>
          <p:cNvSpPr/>
          <p:nvPr/>
        </p:nvSpPr>
        <p:spPr>
          <a:xfrm>
            <a:off x="1043608" y="3356992"/>
            <a:ext cx="792088" cy="5040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sin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39752" y="3356992"/>
            <a:ext cx="792088" cy="5040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635896" y="3356992"/>
            <a:ext cx="792088" cy="5040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04048" y="3361184"/>
            <a:ext cx="792088" cy="5040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=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444208" y="3356992"/>
            <a:ext cx="792088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0,5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63913" y="5157192"/>
            <a:ext cx="792088" cy="5040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339752" y="5157192"/>
            <a:ext cx="792088" cy="5040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635896" y="5157192"/>
            <a:ext cx="792088" cy="5040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sin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860032" y="5157192"/>
            <a:ext cx="792088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0,5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9096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3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1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800"/>
                            </p:stCondLst>
                            <p:childTnLst>
                              <p:par>
                                <p:cTn id="2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3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3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1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8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4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31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8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700"/>
                            </p:stCondLst>
                            <p:childTnLst>
                              <p:par>
                                <p:cTn id="3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8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8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8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-11507"/>
            <a:ext cx="7772400" cy="920227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Kalkulátory s přímou a nepřímou logikou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5588" y="1368305"/>
            <a:ext cx="8352928" cy="5112568"/>
          </a:xfrm>
        </p:spPr>
        <p:txBody>
          <a:bodyPr/>
          <a:lstStyle/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Určete úhel       , je-li   </a:t>
            </a:r>
          </a:p>
          <a:p>
            <a:pPr algn="l"/>
            <a:endParaRPr lang="cs-CZ" dirty="0">
              <a:solidFill>
                <a:schemeClr val="tx1"/>
              </a:solidFill>
            </a:endParaRPr>
          </a:p>
          <a:p>
            <a:pPr algn="l"/>
            <a:endParaRPr lang="cs-CZ" sz="2400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     	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29322346"/>
              </p:ext>
            </p:extLst>
          </p:nvPr>
        </p:nvGraphicFramePr>
        <p:xfrm>
          <a:off x="3491061" y="1397723"/>
          <a:ext cx="1998467" cy="49139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324" name="Equation" r:id="rId3" imgW="711000" imgH="203040" progId="Equation.DSMT4">
                  <p:embed/>
                </p:oleObj>
              </mc:Choice>
              <mc:Fallback>
                <p:oleObj name="Equation" r:id="rId3" imgW="711000" imgH="203040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91061" y="1397723"/>
                        <a:ext cx="1998467" cy="49139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Obdélník 4"/>
          <p:cNvSpPr/>
          <p:nvPr/>
        </p:nvSpPr>
        <p:spPr>
          <a:xfrm>
            <a:off x="4433261" y="5157192"/>
            <a:ext cx="792088" cy="5040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2nd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729415" y="2631727"/>
            <a:ext cx="792088" cy="5040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=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399552" y="2636912"/>
            <a:ext cx="792088" cy="5040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571689" y="5157192"/>
            <a:ext cx="792088" cy="5040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sin</a:t>
            </a:r>
            <a:endParaRPr lang="cs-CZ" b="1" dirty="0">
              <a:solidFill>
                <a:schemeClr val="tx1"/>
              </a:solidFill>
            </a:endParaRPr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78464819"/>
              </p:ext>
            </p:extLst>
          </p:nvPr>
        </p:nvGraphicFramePr>
        <p:xfrm>
          <a:off x="2245341" y="1515227"/>
          <a:ext cx="360199" cy="29817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325" name="Equation" r:id="rId5" imgW="152280" imgH="139680" progId="Equation.DSMT4">
                  <p:embed/>
                </p:oleObj>
              </mc:Choice>
              <mc:Fallback>
                <p:oleObj name="Equation" r:id="rId5" imgW="152280" imgH="139680" progId="Equation.DSMT4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45341" y="1515227"/>
                        <a:ext cx="360199" cy="29817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Obdélník 15"/>
          <p:cNvSpPr/>
          <p:nvPr/>
        </p:nvSpPr>
        <p:spPr>
          <a:xfrm>
            <a:off x="2264615" y="2636912"/>
            <a:ext cx="792088" cy="5040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sin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819535" y="2628941"/>
            <a:ext cx="792088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30°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203828" y="3448164"/>
            <a:ext cx="956409" cy="5040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INV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411630" y="3448164"/>
            <a:ext cx="956409" cy="5040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SHIFT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681923" y="3420533"/>
            <a:ext cx="956409" cy="5040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2ndF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051720" y="5157192"/>
            <a:ext cx="792088" cy="5040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253172" y="5157192"/>
            <a:ext cx="792088" cy="5040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899591" y="5157192"/>
            <a:ext cx="792088" cy="5040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827961" y="5157192"/>
            <a:ext cx="792088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30°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482052" y="2631727"/>
            <a:ext cx="792088" cy="5040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571689" y="2628941"/>
            <a:ext cx="792088" cy="5040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115616" y="2631727"/>
            <a:ext cx="792088" cy="5040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2nd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60019" y="3444220"/>
            <a:ext cx="50079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sz="2800" dirty="0"/>
              <a:t>další tlačítka pro inverzní </a:t>
            </a:r>
            <a:r>
              <a:rPr lang="cs-CZ" sz="2800" dirty="0" smtClean="0"/>
              <a:t>funkci: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05019" y="1988840"/>
            <a:ext cx="21305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Přímá logika: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485234" y="4221088"/>
            <a:ext cx="25714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Nepřímá </a:t>
            </a:r>
            <a:r>
              <a:rPr lang="cs-CZ" sz="2800" dirty="0"/>
              <a:t>logika:</a:t>
            </a:r>
          </a:p>
        </p:txBody>
      </p:sp>
    </p:spTree>
    <p:extLst>
      <p:ext uri="{BB962C8B-B14F-4D97-AF65-F5344CB8AC3E}">
        <p14:creationId xmlns:p14="http://schemas.microsoft.com/office/powerpoint/2010/main" val="795985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2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3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4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4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4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3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8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3100"/>
                            </p:stCondLst>
                            <p:childTnLst>
                              <p:par>
                                <p:cTn id="3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6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84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6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4200"/>
                            </p:stCondLst>
                            <p:childTnLst>
                              <p:par>
                                <p:cTn id="5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27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7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51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9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77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101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7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36000"/>
                            </p:stCondLst>
                            <p:childTnLst>
                              <p:par>
                                <p:cTn id="7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4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4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24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0" grpId="0" animBg="1"/>
      <p:bldP spid="14" grpId="0" animBg="1"/>
      <p:bldP spid="16" grpId="0" animBg="1"/>
      <p:bldP spid="17" grpId="0" animBg="1"/>
      <p:bldP spid="18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/>
      <p:bldP spid="30" grpId="0"/>
      <p:bldP spid="3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" name="Objekt 1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39167029"/>
              </p:ext>
            </p:extLst>
          </p:nvPr>
        </p:nvGraphicFramePr>
        <p:xfrm>
          <a:off x="1608986" y="3184657"/>
          <a:ext cx="272237" cy="35390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13" name="Equation" r:id="rId4" imgW="126720" imgH="164880" progId="Equation.DSMT4">
                  <p:embed/>
                </p:oleObj>
              </mc:Choice>
              <mc:Fallback>
                <p:oleObj name="Equation" r:id="rId4" imgW="126720" imgH="16488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08986" y="3184657"/>
                        <a:ext cx="272237" cy="35390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3111"/>
            <a:ext cx="7772400" cy="823601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Řešené příklady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124744"/>
            <a:ext cx="8424936" cy="4968552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Je dán pravoúhlý trojúhelník ABC s pravým úhlem u vrcholu C. Vypočtěte vnitřní úhly trojúhelníku, je-li dáno: a = 6,8 cm, c = 11,6 cm.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99592" y="3068960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úhel     je </a:t>
            </a:r>
            <a:r>
              <a:rPr lang="cs-CZ" sz="2400" dirty="0"/>
              <a:t>90°, vyplývá ze zadání. </a:t>
            </a:r>
            <a:r>
              <a:rPr lang="cs-CZ" dirty="0" smtClean="0"/>
              <a:t>  </a:t>
            </a:r>
            <a:endParaRPr lang="cs-CZ" dirty="0"/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75723188"/>
              </p:ext>
            </p:extLst>
          </p:nvPr>
        </p:nvGraphicFramePr>
        <p:xfrm>
          <a:off x="1115616" y="3789040"/>
          <a:ext cx="3456384" cy="864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14" name="Equation" r:id="rId6" imgW="1625400" imgH="419040" progId="Equation.DSMT4">
                  <p:embed/>
                </p:oleObj>
              </mc:Choice>
              <mc:Fallback>
                <p:oleObj name="Equation" r:id="rId6" imgW="1625400" imgH="41904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115616" y="3789040"/>
                        <a:ext cx="3456384" cy="86409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75226187"/>
              </p:ext>
            </p:extLst>
          </p:nvPr>
        </p:nvGraphicFramePr>
        <p:xfrm>
          <a:off x="1043608" y="4725144"/>
          <a:ext cx="2754312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15" name="Equation" r:id="rId8" imgW="1295280" imgH="203040" progId="Equation.DSMT4">
                  <p:embed/>
                </p:oleObj>
              </mc:Choice>
              <mc:Fallback>
                <p:oleObj name="Equation" r:id="rId8" imgW="1295280" imgH="20304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1043608" y="4725144"/>
                        <a:ext cx="2754312" cy="4191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91501050"/>
              </p:ext>
            </p:extLst>
          </p:nvPr>
        </p:nvGraphicFramePr>
        <p:xfrm>
          <a:off x="1043608" y="5445224"/>
          <a:ext cx="4725988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16" name="Equation" r:id="rId10" imgW="2222280" imgH="203040" progId="Equation.DSMT4">
                  <p:embed/>
                </p:oleObj>
              </mc:Choice>
              <mc:Fallback>
                <p:oleObj name="Equation" r:id="rId10" imgW="2222280" imgH="203040" progId="Equation.DSMT4">
                  <p:embed/>
                  <p:pic>
                    <p:nvPicPr>
                      <p:cNvPr id="0" name="Objek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3608" y="5445224"/>
                        <a:ext cx="4725988" cy="419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" name="Obdélník 30"/>
          <p:cNvSpPr/>
          <p:nvPr/>
        </p:nvSpPr>
        <p:spPr>
          <a:xfrm>
            <a:off x="467544" y="2825452"/>
            <a:ext cx="8415024" cy="347777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6" name="Skupina 45"/>
          <p:cNvGrpSpPr/>
          <p:nvPr/>
        </p:nvGrpSpPr>
        <p:grpSpPr>
          <a:xfrm>
            <a:off x="5847942" y="2924025"/>
            <a:ext cx="3034626" cy="2687743"/>
            <a:chOff x="1537374" y="1636134"/>
            <a:chExt cx="3760170" cy="3072498"/>
          </a:xfrm>
        </p:grpSpPr>
        <p:sp>
          <p:nvSpPr>
            <p:cNvPr id="47" name="Rovnoramenný trojúhelník 46"/>
            <p:cNvSpPr/>
            <p:nvPr/>
          </p:nvSpPr>
          <p:spPr>
            <a:xfrm>
              <a:off x="1913168" y="2005466"/>
              <a:ext cx="2952328" cy="2304256"/>
            </a:xfrm>
            <a:prstGeom prst="triangle">
              <a:avLst>
                <a:gd name="adj" fmla="val 296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4865496" y="4298269"/>
              <a:ext cx="43204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A</a:t>
              </a:r>
              <a:endParaRPr lang="cs-CZ" sz="2000" b="1" dirty="0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1697144" y="1636134"/>
              <a:ext cx="43204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B</a:t>
              </a:r>
              <a:endParaRPr lang="cs-CZ" sz="2000" b="1" dirty="0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1630072" y="4290295"/>
              <a:ext cx="43204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C</a:t>
              </a:r>
              <a:endParaRPr lang="cs-CZ" sz="2000" b="1" dirty="0"/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1578636" y="3157594"/>
              <a:ext cx="43204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a</a:t>
              </a:r>
              <a:endParaRPr lang="cs-CZ" sz="2000" b="1" dirty="0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2949613" y="4290295"/>
              <a:ext cx="43204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b</a:t>
              </a:r>
              <a:endParaRPr lang="cs-CZ" sz="2000" b="1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3298801" y="2763503"/>
              <a:ext cx="43204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c</a:t>
              </a:r>
              <a:endParaRPr lang="cs-CZ" sz="2000" b="1" dirty="0"/>
            </a:p>
          </p:txBody>
        </p:sp>
        <p:sp>
          <p:nvSpPr>
            <p:cNvPr id="54" name="Oblouk 53"/>
            <p:cNvSpPr/>
            <p:nvPr/>
          </p:nvSpPr>
          <p:spPr>
            <a:xfrm>
              <a:off x="1559667" y="3871958"/>
              <a:ext cx="792088" cy="836674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aphicFrame>
          <p:nvGraphicFramePr>
            <p:cNvPr id="55" name="Objekt 54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209548765"/>
                </p:ext>
              </p:extLst>
            </p:nvPr>
          </p:nvGraphicFramePr>
          <p:xfrm>
            <a:off x="2043464" y="4046183"/>
            <a:ext cx="101422" cy="13523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517" name="Equation" r:id="rId12" imgW="75960" imgH="101520" progId="Equation.DSMT4">
                    <p:embed/>
                  </p:oleObj>
                </mc:Choice>
                <mc:Fallback>
                  <p:oleObj name="Equation" r:id="rId12" imgW="75960" imgH="101520" progId="Equation.DSMT4">
                    <p:embed/>
                    <p:pic>
                      <p:nvPicPr>
                        <p:cNvPr id="0" name=""/>
                        <p:cNvPicPr/>
                        <p:nvPr/>
                      </p:nvPicPr>
                      <p:blipFill>
                        <a:blip r:embed="rId13"/>
                        <a:stretch>
                          <a:fillRect/>
                        </a:stretch>
                      </p:blipFill>
                      <p:spPr>
                        <a:xfrm>
                          <a:off x="2043464" y="4046183"/>
                          <a:ext cx="101422" cy="135230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56" name="Oblouk 55"/>
            <p:cNvSpPr/>
            <p:nvPr/>
          </p:nvSpPr>
          <p:spPr>
            <a:xfrm rot="14410867">
              <a:off x="3909565" y="3690997"/>
              <a:ext cx="792088" cy="836674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Oblouk 56"/>
            <p:cNvSpPr/>
            <p:nvPr/>
          </p:nvSpPr>
          <p:spPr>
            <a:xfrm rot="5763924">
              <a:off x="1559667" y="1861023"/>
              <a:ext cx="792088" cy="836674"/>
            </a:xfrm>
            <a:prstGeom prst="arc">
              <a:avLst>
                <a:gd name="adj1" fmla="val 16535042"/>
                <a:gd name="adj2" fmla="val 0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aphicFrame>
          <p:nvGraphicFramePr>
            <p:cNvPr id="58" name="Objekt 57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2872521556"/>
                </p:ext>
              </p:extLst>
            </p:nvPr>
          </p:nvGraphicFramePr>
          <p:xfrm>
            <a:off x="4009371" y="3924431"/>
            <a:ext cx="326682" cy="299461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518" name="Equation" r:id="rId14" imgW="152280" imgH="139680" progId="Equation.DSMT4">
                    <p:embed/>
                  </p:oleObj>
                </mc:Choice>
                <mc:Fallback>
                  <p:oleObj name="Equation" r:id="rId14" imgW="152280" imgH="139680" progId="Equation.DSMT4">
                    <p:embed/>
                    <p:pic>
                      <p:nvPicPr>
                        <p:cNvPr id="0" name=""/>
                        <p:cNvPicPr/>
                        <p:nvPr/>
                      </p:nvPicPr>
                      <p:blipFill>
                        <a:blip r:embed="rId15"/>
                        <a:stretch>
                          <a:fillRect/>
                        </a:stretch>
                      </p:blipFill>
                      <p:spPr>
                        <a:xfrm>
                          <a:off x="4009371" y="3924431"/>
                          <a:ext cx="326682" cy="299461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59" name="Objekt 58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4215017086"/>
                </p:ext>
              </p:extLst>
            </p:nvPr>
          </p:nvGraphicFramePr>
          <p:xfrm>
            <a:off x="1934029" y="2211320"/>
            <a:ext cx="327025" cy="43656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519" name="Equation" r:id="rId16" imgW="152280" imgH="203040" progId="Equation.DSMT4">
                    <p:embed/>
                  </p:oleObj>
                </mc:Choice>
                <mc:Fallback>
                  <p:oleObj name="Equation" r:id="rId16" imgW="152280" imgH="20304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7"/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934029" y="2211320"/>
                          <a:ext cx="327025" cy="43656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cxnSp>
          <p:nvCxnSpPr>
            <p:cNvPr id="60" name="Přímá spojnice 59"/>
            <p:cNvCxnSpPr/>
            <p:nvPr/>
          </p:nvCxnSpPr>
          <p:spPr>
            <a:xfrm>
              <a:off x="1913168" y="2025423"/>
              <a:ext cx="0" cy="227347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/>
            <p:nvPr/>
          </p:nvCxnSpPr>
          <p:spPr>
            <a:xfrm>
              <a:off x="1914319" y="1997713"/>
              <a:ext cx="2952328" cy="232583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Obdélník 3"/>
          <p:cNvSpPr/>
          <p:nvPr/>
        </p:nvSpPr>
        <p:spPr>
          <a:xfrm>
            <a:off x="467544" y="2825452"/>
            <a:ext cx="8415024" cy="3477770"/>
          </a:xfrm>
          <a:prstGeom prst="rect">
            <a:avLst/>
          </a:prstGeom>
          <a:blipFill>
            <a:blip r:embed="rId18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2" name="Skupina 61"/>
          <p:cNvGrpSpPr/>
          <p:nvPr/>
        </p:nvGrpSpPr>
        <p:grpSpPr>
          <a:xfrm>
            <a:off x="5851645" y="2941982"/>
            <a:ext cx="3034626" cy="2687743"/>
            <a:chOff x="1537374" y="1636134"/>
            <a:chExt cx="3760170" cy="3072498"/>
          </a:xfrm>
        </p:grpSpPr>
        <p:sp>
          <p:nvSpPr>
            <p:cNvPr id="63" name="Rovnoramenný trojúhelník 62"/>
            <p:cNvSpPr/>
            <p:nvPr/>
          </p:nvSpPr>
          <p:spPr>
            <a:xfrm>
              <a:off x="1913168" y="2005466"/>
              <a:ext cx="2952328" cy="2304256"/>
            </a:xfrm>
            <a:prstGeom prst="triangle">
              <a:avLst>
                <a:gd name="adj" fmla="val 296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4865496" y="4298269"/>
              <a:ext cx="43204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A</a:t>
              </a:r>
              <a:endParaRPr lang="cs-CZ" sz="2000" b="1" dirty="0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1697144" y="1636134"/>
              <a:ext cx="43204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B</a:t>
              </a:r>
              <a:endParaRPr lang="cs-CZ" sz="2000" b="1" dirty="0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1630072" y="4290295"/>
              <a:ext cx="43204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C</a:t>
              </a:r>
              <a:endParaRPr lang="cs-CZ" sz="2000" b="1" dirty="0"/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1578636" y="3157594"/>
              <a:ext cx="43204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a</a:t>
              </a:r>
              <a:endParaRPr lang="cs-CZ" sz="2000" b="1" dirty="0"/>
            </a:p>
          </p:txBody>
        </p:sp>
        <p:sp>
          <p:nvSpPr>
            <p:cNvPr id="68" name="TextovéPole 67"/>
            <p:cNvSpPr txBox="1"/>
            <p:nvPr/>
          </p:nvSpPr>
          <p:spPr>
            <a:xfrm>
              <a:off x="2949613" y="4290295"/>
              <a:ext cx="43204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b</a:t>
              </a:r>
              <a:endParaRPr lang="cs-CZ" sz="2000" b="1" dirty="0"/>
            </a:p>
          </p:txBody>
        </p:sp>
        <p:sp>
          <p:nvSpPr>
            <p:cNvPr id="69" name="TextovéPole 68"/>
            <p:cNvSpPr txBox="1"/>
            <p:nvPr/>
          </p:nvSpPr>
          <p:spPr>
            <a:xfrm>
              <a:off x="3298801" y="2763503"/>
              <a:ext cx="43204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c</a:t>
              </a:r>
              <a:endParaRPr lang="cs-CZ" sz="2000" b="1" dirty="0"/>
            </a:p>
          </p:txBody>
        </p:sp>
        <p:sp>
          <p:nvSpPr>
            <p:cNvPr id="70" name="Oblouk 69"/>
            <p:cNvSpPr/>
            <p:nvPr/>
          </p:nvSpPr>
          <p:spPr>
            <a:xfrm>
              <a:off x="1559667" y="3871958"/>
              <a:ext cx="792088" cy="836674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aphicFrame>
          <p:nvGraphicFramePr>
            <p:cNvPr id="71" name="Objekt 70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86202839"/>
                </p:ext>
              </p:extLst>
            </p:nvPr>
          </p:nvGraphicFramePr>
          <p:xfrm>
            <a:off x="2043464" y="4046183"/>
            <a:ext cx="101422" cy="13523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520" name="Equation" r:id="rId19" imgW="75960" imgH="101520" progId="Equation.DSMT4">
                    <p:embed/>
                  </p:oleObj>
                </mc:Choice>
                <mc:Fallback>
                  <p:oleObj name="Equation" r:id="rId19" imgW="75960" imgH="101520" progId="Equation.DSMT4">
                    <p:embed/>
                    <p:pic>
                      <p:nvPicPr>
                        <p:cNvPr id="0" name=""/>
                        <p:cNvPicPr/>
                        <p:nvPr/>
                      </p:nvPicPr>
                      <p:blipFill>
                        <a:blip r:embed="rId13"/>
                        <a:stretch>
                          <a:fillRect/>
                        </a:stretch>
                      </p:blipFill>
                      <p:spPr>
                        <a:xfrm>
                          <a:off x="2043464" y="4046183"/>
                          <a:ext cx="101422" cy="135230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72" name="Oblouk 71"/>
            <p:cNvSpPr/>
            <p:nvPr/>
          </p:nvSpPr>
          <p:spPr>
            <a:xfrm rot="14410867">
              <a:off x="3909565" y="3690997"/>
              <a:ext cx="792088" cy="836674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Oblouk 72"/>
            <p:cNvSpPr/>
            <p:nvPr/>
          </p:nvSpPr>
          <p:spPr>
            <a:xfrm rot="5763924">
              <a:off x="1559667" y="1861023"/>
              <a:ext cx="792088" cy="836674"/>
            </a:xfrm>
            <a:prstGeom prst="arc">
              <a:avLst>
                <a:gd name="adj1" fmla="val 16535042"/>
                <a:gd name="adj2" fmla="val 0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aphicFrame>
          <p:nvGraphicFramePr>
            <p:cNvPr id="74" name="Objekt 73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368326330"/>
                </p:ext>
              </p:extLst>
            </p:nvPr>
          </p:nvGraphicFramePr>
          <p:xfrm>
            <a:off x="4009371" y="3924431"/>
            <a:ext cx="326682" cy="299461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521" name="Equation" r:id="rId20" imgW="152280" imgH="139680" progId="Equation.DSMT4">
                    <p:embed/>
                  </p:oleObj>
                </mc:Choice>
                <mc:Fallback>
                  <p:oleObj name="Equation" r:id="rId20" imgW="152280" imgH="139680" progId="Equation.DSMT4">
                    <p:embed/>
                    <p:pic>
                      <p:nvPicPr>
                        <p:cNvPr id="0" name=""/>
                        <p:cNvPicPr/>
                        <p:nvPr/>
                      </p:nvPicPr>
                      <p:blipFill>
                        <a:blip r:embed="rId15"/>
                        <a:stretch>
                          <a:fillRect/>
                        </a:stretch>
                      </p:blipFill>
                      <p:spPr>
                        <a:xfrm>
                          <a:off x="4009371" y="3924431"/>
                          <a:ext cx="326682" cy="299461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75" name="Objekt 74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243908085"/>
                </p:ext>
              </p:extLst>
            </p:nvPr>
          </p:nvGraphicFramePr>
          <p:xfrm>
            <a:off x="1934029" y="2211320"/>
            <a:ext cx="327025" cy="43656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522" name="Equation" r:id="rId21" imgW="152280" imgH="203040" progId="Equation.DSMT4">
                    <p:embed/>
                  </p:oleObj>
                </mc:Choice>
                <mc:Fallback>
                  <p:oleObj name="Equation" r:id="rId21" imgW="152280" imgH="203040" progId="Equation.DSMT4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7"/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934029" y="2211320"/>
                          <a:ext cx="327025" cy="43656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cxnSp>
          <p:nvCxnSpPr>
            <p:cNvPr id="76" name="Přímá spojnice 75"/>
            <p:cNvCxnSpPr/>
            <p:nvPr/>
          </p:nvCxnSpPr>
          <p:spPr>
            <a:xfrm>
              <a:off x="1913168" y="2025423"/>
              <a:ext cx="0" cy="2273478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Přímá spojnice 76"/>
            <p:cNvCxnSpPr/>
            <p:nvPr/>
          </p:nvCxnSpPr>
          <p:spPr>
            <a:xfrm>
              <a:off x="1914319" y="1997713"/>
              <a:ext cx="2952328" cy="232583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TextovéPole 29"/>
          <p:cNvSpPr txBox="1"/>
          <p:nvPr/>
        </p:nvSpPr>
        <p:spPr>
          <a:xfrm>
            <a:off x="1475185" y="4189937"/>
            <a:ext cx="41574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Navrhněte řešení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06261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3111"/>
            <a:ext cx="7772400" cy="823601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Řešené příklady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124743"/>
            <a:ext cx="8751962" cy="5547217"/>
          </a:xfrm>
        </p:spPr>
        <p:txBody>
          <a:bodyPr/>
          <a:lstStyle/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Je dán pravoúhlý trojúhelník ABC s pravým úhlem   u vrcholu C. Vypočtěte zbývající strany tohoto trojúhelníku, je-li dáno: a = 7,4 cm,  </a:t>
            </a:r>
          </a:p>
          <a:p>
            <a:pPr algn="l"/>
            <a:endParaRPr lang="cs-CZ" i="1" dirty="0">
              <a:solidFill>
                <a:schemeClr val="tx1"/>
              </a:solidFill>
            </a:endParaRPr>
          </a:p>
          <a:p>
            <a:pPr algn="l"/>
            <a:endParaRPr lang="cs-CZ" i="1" dirty="0" smtClean="0">
              <a:solidFill>
                <a:schemeClr val="tx1"/>
              </a:solidFill>
            </a:endParaRPr>
          </a:p>
          <a:p>
            <a:pPr algn="l"/>
            <a:endParaRPr lang="cs-CZ" i="1" dirty="0">
              <a:solidFill>
                <a:schemeClr val="tx1"/>
              </a:solidFill>
            </a:endParaRPr>
          </a:p>
          <a:p>
            <a:pPr algn="l"/>
            <a:r>
              <a:rPr lang="cs-CZ" i="1" dirty="0" smtClean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99592" y="2845232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Pomocí funkce tangens vypočteme stranu b </a:t>
            </a:r>
            <a:endParaRPr lang="cs-CZ" dirty="0"/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96026849"/>
              </p:ext>
            </p:extLst>
          </p:nvPr>
        </p:nvGraphicFramePr>
        <p:xfrm>
          <a:off x="779463" y="3306763"/>
          <a:ext cx="6100762" cy="8112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516" name="Equation" r:id="rId3" imgW="2869920" imgH="393480" progId="Equation.DSMT4">
                  <p:embed/>
                </p:oleObj>
              </mc:Choice>
              <mc:Fallback>
                <p:oleObj name="Equation" r:id="rId3" imgW="2869920" imgH="39348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779463" y="3306763"/>
                        <a:ext cx="6100762" cy="8112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77275269"/>
              </p:ext>
            </p:extLst>
          </p:nvPr>
        </p:nvGraphicFramePr>
        <p:xfrm>
          <a:off x="629397" y="5421417"/>
          <a:ext cx="432117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517" name="Equation" r:id="rId5" imgW="2031840" imgH="507960" progId="Equation.DSMT4">
                  <p:embed/>
                </p:oleObj>
              </mc:Choice>
              <mc:Fallback>
                <p:oleObj name="Equation" r:id="rId5" imgW="2031840" imgH="50796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629397" y="5421417"/>
                        <a:ext cx="4321175" cy="1047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27218747"/>
              </p:ext>
            </p:extLst>
          </p:nvPr>
        </p:nvGraphicFramePr>
        <p:xfrm>
          <a:off x="3491880" y="2060848"/>
          <a:ext cx="1224136" cy="4320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518" name="Equation" r:id="rId7" imgW="558720" imgH="203040" progId="Equation.DSMT4">
                  <p:embed/>
                </p:oleObj>
              </mc:Choice>
              <mc:Fallback>
                <p:oleObj name="Equation" r:id="rId7" imgW="558720" imgH="203040" progId="Equation.DSMT4">
                  <p:embed/>
                  <p:pic>
                    <p:nvPicPr>
                      <p:cNvPr id="0" name="Objek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91880" y="2060848"/>
                        <a:ext cx="1224136" cy="43204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611560" y="4077072"/>
            <a:ext cx="55446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Poslední stranu můžeme vypočíst pomocí</a:t>
            </a:r>
          </a:p>
          <a:p>
            <a:r>
              <a:rPr lang="cs-CZ" sz="2400" dirty="0" smtClean="0"/>
              <a:t>  funkce sinus nebo kosinus,</a:t>
            </a:r>
          </a:p>
          <a:p>
            <a:r>
              <a:rPr lang="cs-CZ" sz="2400" dirty="0" smtClean="0"/>
              <a:t> ale častěji použijeme Pythagorovu větu.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323528" y="2845232"/>
            <a:ext cx="8568952" cy="382672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6" name="Skupina 45"/>
          <p:cNvGrpSpPr/>
          <p:nvPr/>
        </p:nvGrpSpPr>
        <p:grpSpPr>
          <a:xfrm>
            <a:off x="5877490" y="3807721"/>
            <a:ext cx="3010378" cy="2657727"/>
            <a:chOff x="5789429" y="3503271"/>
            <a:chExt cx="3010378" cy="2657727"/>
          </a:xfrm>
        </p:grpSpPr>
        <p:grpSp>
          <p:nvGrpSpPr>
            <p:cNvPr id="48" name="Skupina 47"/>
            <p:cNvGrpSpPr/>
            <p:nvPr/>
          </p:nvGrpSpPr>
          <p:grpSpPr>
            <a:xfrm>
              <a:off x="5966164" y="3503271"/>
              <a:ext cx="2833643" cy="2657727"/>
              <a:chOff x="1986252" y="2123561"/>
              <a:chExt cx="3737878" cy="3072494"/>
            </a:xfrm>
          </p:grpSpPr>
          <p:sp>
            <p:nvSpPr>
              <p:cNvPr id="51" name="Rovnoramenný trojúhelník 50"/>
              <p:cNvSpPr/>
              <p:nvPr/>
            </p:nvSpPr>
            <p:spPr>
              <a:xfrm>
                <a:off x="2339753" y="2492892"/>
                <a:ext cx="2952330" cy="2304253"/>
              </a:xfrm>
              <a:prstGeom prst="triangle">
                <a:avLst>
                  <a:gd name="adj" fmla="val 296"/>
                </a:avLst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TextovéPole 51"/>
              <p:cNvSpPr txBox="1"/>
              <p:nvPr/>
            </p:nvSpPr>
            <p:spPr>
              <a:xfrm>
                <a:off x="5292082" y="4785694"/>
                <a:ext cx="432048" cy="4001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A</a:t>
                </a:r>
                <a:endParaRPr lang="cs-CZ" sz="2000" b="1" dirty="0"/>
              </a:p>
            </p:txBody>
          </p:sp>
          <p:sp>
            <p:nvSpPr>
              <p:cNvPr id="53" name="TextovéPole 52"/>
              <p:cNvSpPr txBox="1"/>
              <p:nvPr/>
            </p:nvSpPr>
            <p:spPr>
              <a:xfrm>
                <a:off x="2123729" y="2123561"/>
                <a:ext cx="432048" cy="4001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B</a:t>
                </a:r>
                <a:endParaRPr lang="cs-CZ" sz="2000" b="1" dirty="0"/>
              </a:p>
            </p:txBody>
          </p:sp>
          <p:sp>
            <p:nvSpPr>
              <p:cNvPr id="54" name="TextovéPole 53"/>
              <p:cNvSpPr txBox="1"/>
              <p:nvPr/>
            </p:nvSpPr>
            <p:spPr>
              <a:xfrm>
                <a:off x="2056657" y="4777719"/>
                <a:ext cx="432048" cy="4001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C</a:t>
                </a:r>
                <a:endParaRPr lang="cs-CZ" sz="2000" b="1" dirty="0"/>
              </a:p>
            </p:txBody>
          </p:sp>
          <p:sp>
            <p:nvSpPr>
              <p:cNvPr id="55" name="TextovéPole 54"/>
              <p:cNvSpPr txBox="1"/>
              <p:nvPr/>
            </p:nvSpPr>
            <p:spPr>
              <a:xfrm>
                <a:off x="2005221" y="3645019"/>
                <a:ext cx="432048" cy="4001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a</a:t>
                </a:r>
                <a:endParaRPr lang="cs-CZ" sz="2000" b="1" dirty="0"/>
              </a:p>
            </p:txBody>
          </p:sp>
          <p:sp>
            <p:nvSpPr>
              <p:cNvPr id="56" name="TextovéPole 55"/>
              <p:cNvSpPr txBox="1"/>
              <p:nvPr/>
            </p:nvSpPr>
            <p:spPr>
              <a:xfrm>
                <a:off x="3376199" y="4777719"/>
                <a:ext cx="432048" cy="4001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b</a:t>
                </a:r>
                <a:endParaRPr lang="cs-CZ" sz="2000" b="1" dirty="0"/>
              </a:p>
            </p:txBody>
          </p:sp>
          <p:sp>
            <p:nvSpPr>
              <p:cNvPr id="57" name="TextovéPole 56"/>
              <p:cNvSpPr txBox="1"/>
              <p:nvPr/>
            </p:nvSpPr>
            <p:spPr>
              <a:xfrm>
                <a:off x="3725387" y="3250930"/>
                <a:ext cx="432048" cy="4001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c</a:t>
                </a:r>
                <a:endParaRPr lang="cs-CZ" sz="2000" b="1" dirty="0"/>
              </a:p>
            </p:txBody>
          </p:sp>
          <p:sp>
            <p:nvSpPr>
              <p:cNvPr id="58" name="Oblouk 57"/>
              <p:cNvSpPr/>
              <p:nvPr/>
            </p:nvSpPr>
            <p:spPr>
              <a:xfrm>
                <a:off x="1986252" y="4359382"/>
                <a:ext cx="792088" cy="836673"/>
              </a:xfrm>
              <a:prstGeom prst="arc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aphicFrame>
            <p:nvGraphicFramePr>
              <p:cNvPr id="59" name="Objekt 58"/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380682503"/>
                  </p:ext>
                </p:extLst>
              </p:nvPr>
            </p:nvGraphicFramePr>
            <p:xfrm>
              <a:off x="2470049" y="4533608"/>
              <a:ext cx="101422" cy="135230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11519" name="Equation" r:id="rId9" imgW="75960" imgH="101520" progId="Equation.DSMT4">
                      <p:embed/>
                    </p:oleObj>
                  </mc:Choice>
                  <mc:Fallback>
                    <p:oleObj name="Equation" r:id="rId9" imgW="75960" imgH="101520" progId="Equation.DSMT4">
                      <p:embed/>
                      <p:pic>
                        <p:nvPicPr>
                          <p:cNvPr id="0" name=""/>
                          <p:cNvPicPr/>
                          <p:nvPr/>
                        </p:nvPicPr>
                        <p:blipFill>
                          <a:blip r:embed="rId10"/>
                          <a:stretch>
                            <a:fillRect/>
                          </a:stretch>
                        </p:blipFill>
                        <p:spPr>
                          <a:xfrm>
                            <a:off x="2470049" y="4533608"/>
                            <a:ext cx="101422" cy="135230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60" name="Oblouk 59"/>
              <p:cNvSpPr/>
              <p:nvPr/>
            </p:nvSpPr>
            <p:spPr>
              <a:xfrm rot="14410867">
                <a:off x="4336151" y="4178421"/>
                <a:ext cx="792088" cy="836674"/>
              </a:xfrm>
              <a:prstGeom prst="arc">
                <a:avLst>
                  <a:gd name="adj1" fmla="val 16200000"/>
                  <a:gd name="adj2" fmla="val 556155"/>
                </a:avLst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aphicFrame>
            <p:nvGraphicFramePr>
              <p:cNvPr id="62" name="Objekt 61"/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995846937"/>
                  </p:ext>
                </p:extLst>
              </p:nvPr>
            </p:nvGraphicFramePr>
            <p:xfrm>
              <a:off x="4435957" y="4411856"/>
              <a:ext cx="326682" cy="299460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11520" name="Equation" r:id="rId11" imgW="152280" imgH="139680" progId="Equation.DSMT4">
                      <p:embed/>
                    </p:oleObj>
                  </mc:Choice>
                  <mc:Fallback>
                    <p:oleObj name="Equation" r:id="rId11" imgW="152280" imgH="139680" progId="Equation.DSMT4">
                      <p:embed/>
                      <p:pic>
                        <p:nvPicPr>
                          <p:cNvPr id="0" name=""/>
                          <p:cNvPicPr/>
                          <p:nvPr/>
                        </p:nvPicPr>
                        <p:blipFill>
                          <a:blip r:embed="rId12"/>
                          <a:stretch>
                            <a:fillRect/>
                          </a:stretch>
                        </p:blipFill>
                        <p:spPr>
                          <a:xfrm>
                            <a:off x="4435957" y="4411856"/>
                            <a:ext cx="326682" cy="299460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63" name="Objekt 62"/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701814662"/>
                  </p:ext>
                </p:extLst>
              </p:nvPr>
            </p:nvGraphicFramePr>
            <p:xfrm>
              <a:off x="2339027" y="2708729"/>
              <a:ext cx="327025" cy="436562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11521" name="Equation" r:id="rId13" imgW="152280" imgH="203040" progId="Equation.DSMT4">
                      <p:embed/>
                    </p:oleObj>
                  </mc:Choice>
                  <mc:Fallback>
                    <p:oleObj name="Equation" r:id="rId13" imgW="152280" imgH="203040" progId="Equation.DSMT4">
                      <p:embed/>
                      <p:pic>
                        <p:nvPicPr>
                          <p:cNvPr id="0" name="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14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2339027" y="2708729"/>
                            <a:ext cx="327025" cy="436562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xtLst>
                            <a:ext uri="{909E8E84-426E-40DD-AFC4-6F175D3DCCD1}">
                              <a14:hiddenFill xmlns:a14="http://schemas.microsoft.com/office/drawing/2010/main">
                                <a:solidFill>
                                  <a:srgbClr val="FFFFFF"/>
                                </a:solidFill>
                              </a14:hiddenFill>
                            </a:ext>
                            <a:ext uri="{91240B29-F687-4F45-9708-019B960494DF}">
                              <a14:hiddenLine xmlns:a14="http://schemas.microsoft.com/office/drawing/2010/main" w="9525">
                                <a:solidFill>
                                  <a:srgbClr val="000000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</p:grpSp>
        <p:cxnSp>
          <p:nvCxnSpPr>
            <p:cNvPr id="49" name="Přímá spojnice 48"/>
            <p:cNvCxnSpPr/>
            <p:nvPr/>
          </p:nvCxnSpPr>
          <p:spPr>
            <a:xfrm>
              <a:off x="6234149" y="3831456"/>
              <a:ext cx="0" cy="197639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blouk 49"/>
            <p:cNvSpPr/>
            <p:nvPr/>
          </p:nvSpPr>
          <p:spPr>
            <a:xfrm rot="5008740">
              <a:off x="5887500" y="3676608"/>
              <a:ext cx="664719" cy="860862"/>
            </a:xfrm>
            <a:prstGeom prst="arc">
              <a:avLst>
                <a:gd name="adj1" fmla="val 17107495"/>
                <a:gd name="adj2" fmla="val 0"/>
              </a:avLst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" name="Obdélník 3"/>
          <p:cNvSpPr/>
          <p:nvPr/>
        </p:nvSpPr>
        <p:spPr>
          <a:xfrm>
            <a:off x="268108" y="2767472"/>
            <a:ext cx="8643693" cy="3892310"/>
          </a:xfrm>
          <a:prstGeom prst="rect">
            <a:avLst/>
          </a:prstGeom>
          <a:blipFill>
            <a:blip r:embed="rId15"/>
            <a:tile tx="0" ty="0" sx="100000" sy="100000" flip="none" algn="tl"/>
          </a:blip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4" name="Skupina 43"/>
          <p:cNvGrpSpPr/>
          <p:nvPr/>
        </p:nvGrpSpPr>
        <p:grpSpPr>
          <a:xfrm>
            <a:off x="5851048" y="3807721"/>
            <a:ext cx="3043191" cy="2657727"/>
            <a:chOff x="5756616" y="3503271"/>
            <a:chExt cx="3043191" cy="2657727"/>
          </a:xfrm>
        </p:grpSpPr>
        <p:grpSp>
          <p:nvGrpSpPr>
            <p:cNvPr id="27" name="Skupina 26"/>
            <p:cNvGrpSpPr/>
            <p:nvPr/>
          </p:nvGrpSpPr>
          <p:grpSpPr>
            <a:xfrm>
              <a:off x="5925124" y="3503271"/>
              <a:ext cx="2874683" cy="2657727"/>
              <a:chOff x="1932116" y="2123561"/>
              <a:chExt cx="3792014" cy="3072494"/>
            </a:xfrm>
          </p:grpSpPr>
          <p:sp>
            <p:nvSpPr>
              <p:cNvPr id="28" name="Rovnoramenný trojúhelník 27"/>
              <p:cNvSpPr/>
              <p:nvPr/>
            </p:nvSpPr>
            <p:spPr>
              <a:xfrm>
                <a:off x="2339753" y="2492892"/>
                <a:ext cx="2952330" cy="2304253"/>
              </a:xfrm>
              <a:prstGeom prst="triangle">
                <a:avLst>
                  <a:gd name="adj" fmla="val 296"/>
                </a:avLst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5292082" y="4785694"/>
                <a:ext cx="432048" cy="4001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A</a:t>
                </a:r>
                <a:endParaRPr lang="cs-CZ" sz="2000" b="1" dirty="0"/>
              </a:p>
            </p:txBody>
          </p:sp>
          <p:sp>
            <p:nvSpPr>
              <p:cNvPr id="30" name="TextovéPole 29"/>
              <p:cNvSpPr txBox="1"/>
              <p:nvPr/>
            </p:nvSpPr>
            <p:spPr>
              <a:xfrm>
                <a:off x="2123729" y="2123561"/>
                <a:ext cx="432048" cy="4001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B</a:t>
                </a:r>
                <a:endParaRPr lang="cs-CZ" sz="2000" b="1" dirty="0"/>
              </a:p>
            </p:txBody>
          </p:sp>
          <p:sp>
            <p:nvSpPr>
              <p:cNvPr id="31" name="TextovéPole 30"/>
              <p:cNvSpPr txBox="1"/>
              <p:nvPr/>
            </p:nvSpPr>
            <p:spPr>
              <a:xfrm>
                <a:off x="2056657" y="4777719"/>
                <a:ext cx="432048" cy="4001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C</a:t>
                </a:r>
                <a:endParaRPr lang="cs-CZ" sz="2000" b="1" dirty="0"/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1932116" y="3645019"/>
                <a:ext cx="432048" cy="4001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a</a:t>
                </a:r>
                <a:endParaRPr lang="cs-CZ" sz="2000" b="1" dirty="0"/>
              </a:p>
            </p:txBody>
          </p:sp>
          <p:sp>
            <p:nvSpPr>
              <p:cNvPr id="33" name="TextovéPole 32"/>
              <p:cNvSpPr txBox="1"/>
              <p:nvPr/>
            </p:nvSpPr>
            <p:spPr>
              <a:xfrm>
                <a:off x="3376199" y="4777719"/>
                <a:ext cx="432048" cy="4001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b</a:t>
                </a:r>
                <a:endParaRPr lang="cs-CZ" sz="2000" b="1" dirty="0"/>
              </a:p>
            </p:txBody>
          </p:sp>
          <p:sp>
            <p:nvSpPr>
              <p:cNvPr id="34" name="TextovéPole 33"/>
              <p:cNvSpPr txBox="1"/>
              <p:nvPr/>
            </p:nvSpPr>
            <p:spPr>
              <a:xfrm>
                <a:off x="3743663" y="3234912"/>
                <a:ext cx="432048" cy="4001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c</a:t>
                </a:r>
                <a:endParaRPr lang="cs-CZ" sz="2000" b="1" dirty="0"/>
              </a:p>
            </p:txBody>
          </p:sp>
          <p:sp>
            <p:nvSpPr>
              <p:cNvPr id="35" name="Oblouk 34"/>
              <p:cNvSpPr/>
              <p:nvPr/>
            </p:nvSpPr>
            <p:spPr>
              <a:xfrm>
                <a:off x="1986252" y="4359382"/>
                <a:ext cx="792088" cy="836673"/>
              </a:xfrm>
              <a:prstGeom prst="arc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aphicFrame>
            <p:nvGraphicFramePr>
              <p:cNvPr id="36" name="Objekt 35"/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797986544"/>
                  </p:ext>
                </p:extLst>
              </p:nvPr>
            </p:nvGraphicFramePr>
            <p:xfrm>
              <a:off x="2470049" y="4533608"/>
              <a:ext cx="101422" cy="135230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11522" name="Equation" r:id="rId16" imgW="75960" imgH="101520" progId="Equation.DSMT4">
                      <p:embed/>
                    </p:oleObj>
                  </mc:Choice>
                  <mc:Fallback>
                    <p:oleObj name="Equation" r:id="rId16" imgW="75960" imgH="101520" progId="Equation.DSMT4">
                      <p:embed/>
                      <p:pic>
                        <p:nvPicPr>
                          <p:cNvPr id="0" name=""/>
                          <p:cNvPicPr/>
                          <p:nvPr/>
                        </p:nvPicPr>
                        <p:blipFill>
                          <a:blip r:embed="rId10"/>
                          <a:stretch>
                            <a:fillRect/>
                          </a:stretch>
                        </p:blipFill>
                        <p:spPr>
                          <a:xfrm>
                            <a:off x="2470049" y="4533608"/>
                            <a:ext cx="101422" cy="135230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37" name="Oblouk 36"/>
              <p:cNvSpPr/>
              <p:nvPr/>
            </p:nvSpPr>
            <p:spPr>
              <a:xfrm rot="14410867">
                <a:off x="4336152" y="4178421"/>
                <a:ext cx="792088" cy="836674"/>
              </a:xfrm>
              <a:prstGeom prst="arc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aphicFrame>
            <p:nvGraphicFramePr>
              <p:cNvPr id="39" name="Objekt 38"/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057604202"/>
                  </p:ext>
                </p:extLst>
              </p:nvPr>
            </p:nvGraphicFramePr>
            <p:xfrm>
              <a:off x="4435957" y="4411856"/>
              <a:ext cx="326682" cy="299460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11523" name="Equation" r:id="rId17" imgW="152280" imgH="139680" progId="Equation.DSMT4">
                      <p:embed/>
                    </p:oleObj>
                  </mc:Choice>
                  <mc:Fallback>
                    <p:oleObj name="Equation" r:id="rId17" imgW="152280" imgH="139680" progId="Equation.DSMT4">
                      <p:embed/>
                      <p:pic>
                        <p:nvPicPr>
                          <p:cNvPr id="0" name=""/>
                          <p:cNvPicPr/>
                          <p:nvPr/>
                        </p:nvPicPr>
                        <p:blipFill>
                          <a:blip r:embed="rId12"/>
                          <a:stretch>
                            <a:fillRect/>
                          </a:stretch>
                        </p:blipFill>
                        <p:spPr>
                          <a:xfrm>
                            <a:off x="4435957" y="4411856"/>
                            <a:ext cx="326682" cy="299460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40" name="Objekt 39"/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088702222"/>
                  </p:ext>
                </p:extLst>
              </p:nvPr>
            </p:nvGraphicFramePr>
            <p:xfrm>
              <a:off x="2348199" y="2688046"/>
              <a:ext cx="327025" cy="436562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11524" name="Equation" r:id="rId18" imgW="152280" imgH="203040" progId="Equation.DSMT4">
                      <p:embed/>
                    </p:oleObj>
                  </mc:Choice>
                  <mc:Fallback>
                    <p:oleObj name="Equation" r:id="rId18" imgW="152280" imgH="203040" progId="Equation.DSMT4">
                      <p:embed/>
                      <p:pic>
                        <p:nvPicPr>
                          <p:cNvPr id="0" name="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14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2348199" y="2688046"/>
                            <a:ext cx="327025" cy="436562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xtLst>
                            <a:ext uri="{909E8E84-426E-40DD-AFC4-6F175D3DCCD1}">
                              <a14:hiddenFill xmlns:a14="http://schemas.microsoft.com/office/drawing/2010/main">
                                <a:solidFill>
                                  <a:srgbClr val="FFFFFF"/>
                                </a:solidFill>
                              </a14:hiddenFill>
                            </a:ext>
                            <a:ext uri="{91240B29-F687-4F45-9708-019B960494DF}">
                              <a14:hiddenLine xmlns:a14="http://schemas.microsoft.com/office/drawing/2010/main" w="9525">
                                <a:solidFill>
                                  <a:srgbClr val="000000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</p:grpSp>
        <p:cxnSp>
          <p:nvCxnSpPr>
            <p:cNvPr id="11" name="Přímá spojnice 10"/>
            <p:cNvCxnSpPr/>
            <p:nvPr/>
          </p:nvCxnSpPr>
          <p:spPr>
            <a:xfrm>
              <a:off x="6234149" y="3832322"/>
              <a:ext cx="0" cy="197639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Oblouk 42"/>
            <p:cNvSpPr/>
            <p:nvPr/>
          </p:nvSpPr>
          <p:spPr>
            <a:xfrm rot="5008740">
              <a:off x="5854687" y="3668928"/>
              <a:ext cx="664719" cy="860862"/>
            </a:xfrm>
            <a:prstGeom prst="arc">
              <a:avLst>
                <a:gd name="adj1" fmla="val 17107495"/>
                <a:gd name="adj2" fmla="val 0"/>
              </a:avLst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5" name="TextovéPole 24"/>
          <p:cNvSpPr txBox="1"/>
          <p:nvPr/>
        </p:nvSpPr>
        <p:spPr>
          <a:xfrm>
            <a:off x="1277434" y="4248064"/>
            <a:ext cx="41574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Navrhněte řešení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301938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-99392"/>
            <a:ext cx="7772400" cy="823601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Příklady k procvičení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980728"/>
            <a:ext cx="8424936" cy="5544616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cs-CZ" sz="11200" dirty="0" smtClean="0">
                <a:solidFill>
                  <a:schemeClr val="tx1"/>
                </a:solidFill>
              </a:rPr>
              <a:t>Je dán pravoúhlý trojúhelník ABC s pravým úhlem             u vrcholu C. Vypočtěte zbývající strany a vnitřní úhly tohoto trojúhelníku, je-li dáno: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  <a:p>
            <a:pPr algn="l"/>
            <a:endParaRPr lang="cs-CZ" sz="7000" dirty="0" smtClean="0">
              <a:solidFill>
                <a:schemeClr val="tx1"/>
              </a:solidFill>
            </a:endParaRPr>
          </a:p>
          <a:p>
            <a:pPr algn="l"/>
            <a:endParaRPr lang="cs-CZ" sz="7000" dirty="0">
              <a:solidFill>
                <a:schemeClr val="tx1"/>
              </a:solidFill>
            </a:endParaRPr>
          </a:p>
          <a:p>
            <a:pPr algn="l"/>
            <a:endParaRPr lang="cs-CZ" sz="7000" dirty="0" smtClean="0">
              <a:solidFill>
                <a:schemeClr val="tx1"/>
              </a:solidFill>
            </a:endParaRPr>
          </a:p>
          <a:p>
            <a:pPr algn="l"/>
            <a:endParaRPr lang="cs-CZ" sz="7000" dirty="0" smtClean="0">
              <a:solidFill>
                <a:schemeClr val="tx1"/>
              </a:solidFill>
            </a:endParaRPr>
          </a:p>
          <a:p>
            <a:pPr algn="l"/>
            <a:endParaRPr lang="cs-CZ" sz="8600" dirty="0" smtClean="0">
              <a:solidFill>
                <a:schemeClr val="tx1"/>
              </a:solidFill>
            </a:endParaRPr>
          </a:p>
          <a:p>
            <a:pPr algn="l"/>
            <a:endParaRPr lang="cs-CZ" sz="8600" dirty="0" smtClean="0">
              <a:solidFill>
                <a:schemeClr val="tx1"/>
              </a:solidFill>
            </a:endParaRPr>
          </a:p>
          <a:p>
            <a:pPr marL="263525" indent="-263525" algn="l"/>
            <a:r>
              <a:rPr lang="cs-CZ" sz="11200" dirty="0" smtClean="0">
                <a:solidFill>
                  <a:schemeClr val="tx1"/>
                </a:solidFill>
              </a:rPr>
              <a:t>  (strany zaokrouhlete na 1 desetinné místo a úhly                na stupně a minuty)</a:t>
            </a:r>
            <a:endParaRPr lang="cs-CZ" sz="11200" dirty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 </a:t>
            </a: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97784499"/>
              </p:ext>
            </p:extLst>
          </p:nvPr>
        </p:nvGraphicFramePr>
        <p:xfrm>
          <a:off x="773997" y="2519090"/>
          <a:ext cx="4688898" cy="523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471" name="Equation" r:id="rId3" imgW="1790640" imgH="203040" progId="Equation.DSMT4">
                  <p:embed/>
                </p:oleObj>
              </mc:Choice>
              <mc:Fallback>
                <p:oleObj name="Equation" r:id="rId3" imgW="1790640" imgH="20304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773997" y="2519090"/>
                        <a:ext cx="4688898" cy="5238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47720344"/>
              </p:ext>
            </p:extLst>
          </p:nvPr>
        </p:nvGraphicFramePr>
        <p:xfrm>
          <a:off x="740732" y="3239170"/>
          <a:ext cx="4023591" cy="523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472" name="Equation" r:id="rId5" imgW="1536480" imgH="203040" progId="Equation.DSMT4">
                  <p:embed/>
                </p:oleObj>
              </mc:Choice>
              <mc:Fallback>
                <p:oleObj name="Equation" r:id="rId5" imgW="1536480" imgH="203040" progId="Equation.DSMT4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0732" y="3239170"/>
                        <a:ext cx="4023591" cy="523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71254181"/>
              </p:ext>
            </p:extLst>
          </p:nvPr>
        </p:nvGraphicFramePr>
        <p:xfrm>
          <a:off x="779048" y="3887242"/>
          <a:ext cx="4789920" cy="523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473" name="Equation" r:id="rId7" imgW="1828800" imgH="203040" progId="Equation.DSMT4">
                  <p:embed/>
                </p:oleObj>
              </mc:Choice>
              <mc:Fallback>
                <p:oleObj name="Equation" r:id="rId7" imgW="1828800" imgH="203040" progId="Equation.DSMT4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79048" y="3887242"/>
                        <a:ext cx="4789920" cy="523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23509222"/>
              </p:ext>
            </p:extLst>
          </p:nvPr>
        </p:nvGraphicFramePr>
        <p:xfrm>
          <a:off x="762380" y="4607322"/>
          <a:ext cx="4456545" cy="523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474" name="Equation" r:id="rId9" imgW="1701720" imgH="203040" progId="Equation.DSMT4">
                  <p:embed/>
                </p:oleObj>
              </mc:Choice>
              <mc:Fallback>
                <p:oleObj name="Equation" r:id="rId9" imgW="1701720" imgH="203040" progId="Equation.DSMT4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2380" y="4607322"/>
                        <a:ext cx="4456545" cy="523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Obdélník 4"/>
          <p:cNvSpPr/>
          <p:nvPr/>
        </p:nvSpPr>
        <p:spPr>
          <a:xfrm>
            <a:off x="323528" y="2204864"/>
            <a:ext cx="7920880" cy="41764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235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3111"/>
            <a:ext cx="7772400" cy="823601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124744"/>
            <a:ext cx="8424936" cy="4968552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 </a:t>
            </a: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93118403"/>
              </p:ext>
            </p:extLst>
          </p:nvPr>
        </p:nvGraphicFramePr>
        <p:xfrm>
          <a:off x="577850" y="1773238"/>
          <a:ext cx="6835775" cy="5032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510" name="Equation" r:id="rId3" imgW="2603160" imgH="203040" progId="Equation.DSMT4">
                  <p:embed/>
                </p:oleObj>
              </mc:Choice>
              <mc:Fallback>
                <p:oleObj name="Equation" r:id="rId3" imgW="2603160" imgH="20304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77850" y="1773238"/>
                        <a:ext cx="6835775" cy="5032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20430784"/>
              </p:ext>
            </p:extLst>
          </p:nvPr>
        </p:nvGraphicFramePr>
        <p:xfrm>
          <a:off x="528638" y="2852738"/>
          <a:ext cx="6534150" cy="5032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511" name="Equation" r:id="rId5" imgW="2489040" imgH="203040" progId="Equation.DSMT4">
                  <p:embed/>
                </p:oleObj>
              </mc:Choice>
              <mc:Fallback>
                <p:oleObj name="Equation" r:id="rId5" imgW="2489040" imgH="203040" progId="Equation.DSMT4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8638" y="2852738"/>
                        <a:ext cx="6534150" cy="5032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33536685"/>
              </p:ext>
            </p:extLst>
          </p:nvPr>
        </p:nvGraphicFramePr>
        <p:xfrm>
          <a:off x="544513" y="4005263"/>
          <a:ext cx="6967537" cy="5032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512" name="Equation" r:id="rId7" imgW="2654280" imgH="203040" progId="Equation.DSMT4">
                  <p:embed/>
                </p:oleObj>
              </mc:Choice>
              <mc:Fallback>
                <p:oleObj name="Equation" r:id="rId7" imgW="2654280" imgH="203040" progId="Equation.DSMT4">
                  <p:embed/>
                  <p:pic>
                    <p:nvPicPr>
                      <p:cNvPr id="0" name="Objek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4513" y="4005263"/>
                        <a:ext cx="6967537" cy="5032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80163664"/>
              </p:ext>
            </p:extLst>
          </p:nvPr>
        </p:nvGraphicFramePr>
        <p:xfrm>
          <a:off x="528638" y="5084763"/>
          <a:ext cx="7100887" cy="5032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513" name="Equation" r:id="rId9" imgW="2705040" imgH="203040" progId="Equation.DSMT4">
                  <p:embed/>
                </p:oleObj>
              </mc:Choice>
              <mc:Fallback>
                <p:oleObj name="Equation" r:id="rId9" imgW="2705040" imgH="203040" progId="Equation.DSMT4">
                  <p:embed/>
                  <p:pic>
                    <p:nvPicPr>
                      <p:cNvPr id="0" name="Objek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8638" y="5084763"/>
                        <a:ext cx="7100887" cy="5032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Obdélník 5"/>
          <p:cNvSpPr/>
          <p:nvPr/>
        </p:nvSpPr>
        <p:spPr>
          <a:xfrm>
            <a:off x="395536" y="1412776"/>
            <a:ext cx="7416824" cy="446449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151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652</TotalTime>
  <Words>431</Words>
  <Application>Microsoft Office PowerPoint</Application>
  <PresentationFormat>Předvádění na obrazovce (4:3)</PresentationFormat>
  <Paragraphs>185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Motiv sady Office</vt:lpstr>
      <vt:lpstr>Rovnice</vt:lpstr>
      <vt:lpstr>Equation</vt:lpstr>
      <vt:lpstr>Goniometrické funkce      v pravoúhlém trojúhelníku </vt:lpstr>
      <vt:lpstr>Goniometrické funkce</vt:lpstr>
      <vt:lpstr>Funkce sinus</vt:lpstr>
      <vt:lpstr>Funkce kosinus</vt:lpstr>
      <vt:lpstr>Funkce tangens</vt:lpstr>
      <vt:lpstr>Funkce kotangens</vt:lpstr>
      <vt:lpstr>Určování hodnot goniometrických funkcí</vt:lpstr>
      <vt:lpstr>Kalkulátory s přímou a nepřímou logikou</vt:lpstr>
      <vt:lpstr>Kalkulátory s přímou a nepřímou logikou</vt:lpstr>
      <vt:lpstr>Řešené příklady</vt:lpstr>
      <vt:lpstr>Řešené příklady</vt:lpstr>
      <vt:lpstr>Příklady k procvičení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Goniometrické funkce v pravoúhlém trojúhelníku</dc:title>
  <dc:creator>Dali</dc:creator>
  <cp:lastModifiedBy>Dali</cp:lastModifiedBy>
  <cp:revision>96</cp:revision>
  <dcterms:created xsi:type="dcterms:W3CDTF">2010-05-09T07:51:52Z</dcterms:created>
  <dcterms:modified xsi:type="dcterms:W3CDTF">2012-10-28T18:28:35Z</dcterms:modified>
</cp:coreProperties>
</file>