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1ED569C-075F-4046-AD2D-186ED7D29787}" type="datetimeFigureOut">
              <a:rPr lang="cs-CZ" smtClean="0"/>
              <a:t>24.2.2014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7498004E-899E-49D2-B0CD-AC29D503CA4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9800" b="1" dirty="0" smtClean="0">
                <a:solidFill>
                  <a:srgbClr val="C00000"/>
                </a:solidFill>
              </a:rPr>
              <a:t>druhy citů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79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753100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507145"/>
              </p:ext>
            </p:extLst>
          </p:nvPr>
        </p:nvGraphicFramePr>
        <p:xfrm>
          <a:off x="1333500" y="1628775"/>
          <a:ext cx="6767513" cy="452025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alt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Bohdalov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alt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společnost, Výchova k občanství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VY_32_INOVACE_13_4Ov_Druhy citů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Michaela </a:t>
                      </a:r>
                      <a:r>
                        <a:rPr kumimoji="0" lang="cs-CZ" alt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Janošťáková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21. únor 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24. únor 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alt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Materiál slouží k prezentaci základních pojmů učiva o lidských citech.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968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>
                <a:solidFill>
                  <a:srgbClr val="C00000"/>
                </a:solidFill>
              </a:rPr>
              <a:t>City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 smtClean="0">
                <a:solidFill>
                  <a:schemeClr val="tx1"/>
                </a:solidFill>
              </a:rPr>
              <a:t>city jsou vyvolávány situacemi, které prožíváme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 smtClean="0">
                <a:solidFill>
                  <a:schemeClr val="tx1"/>
                </a:solidFill>
              </a:rPr>
              <a:t>napište, jak se cítíte právě </a:t>
            </a:r>
            <a:r>
              <a:rPr lang="cs-CZ" sz="2800" dirty="0" smtClean="0">
                <a:solidFill>
                  <a:schemeClr val="tx1"/>
                </a:solidFill>
              </a:rPr>
              <a:t>teď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 smtClean="0">
                <a:solidFill>
                  <a:schemeClr val="tx1"/>
                </a:solidFill>
              </a:rPr>
              <a:t>Dokážete svoje city pojmenovat?</a:t>
            </a:r>
            <a:endParaRPr lang="cs-CZ" sz="28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 smtClean="0">
                <a:solidFill>
                  <a:schemeClr val="tx1"/>
                </a:solidFill>
              </a:rPr>
              <a:t>které vaše pocity jsou pozitivní a které negativní</a:t>
            </a:r>
            <a:r>
              <a:rPr lang="cs-CZ" sz="2800" dirty="0" smtClean="0">
                <a:solidFill>
                  <a:schemeClr val="tx1"/>
                </a:solidFill>
              </a:rPr>
              <a:t>?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2800" dirty="0" smtClean="0">
                <a:solidFill>
                  <a:schemeClr val="tx1"/>
                </a:solidFill>
              </a:rPr>
              <a:t>Je vždy možné to rozlišit?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78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>
                <a:solidFill>
                  <a:srgbClr val="C00000"/>
                </a:solidFill>
              </a:rPr>
              <a:t>tělesné city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odráží aktuální stav organismu a stav uspokojení našich tělesných potřeb</a:t>
            </a:r>
            <a:endParaRPr lang="cs-CZ" sz="3600" dirty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 smtClean="0">
                <a:solidFill>
                  <a:schemeClr val="tx1"/>
                </a:solidFill>
              </a:rPr>
              <a:t> únava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 smtClean="0">
                <a:solidFill>
                  <a:schemeClr val="tx1"/>
                </a:solidFill>
              </a:rPr>
              <a:t> hlad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 smtClean="0">
                <a:solidFill>
                  <a:schemeClr val="tx1"/>
                </a:solidFill>
              </a:rPr>
              <a:t> horko</a:t>
            </a:r>
          </a:p>
          <a:p>
            <a:endParaRPr lang="cs-CZ" sz="3600" dirty="0">
              <a:solidFill>
                <a:schemeClr val="tx1"/>
              </a:solidFill>
            </a:endParaRPr>
          </a:p>
          <a:p>
            <a:r>
              <a:rPr lang="cs-CZ" sz="3600" dirty="0" smtClean="0">
                <a:solidFill>
                  <a:schemeClr val="tx1"/>
                </a:solidFill>
              </a:rPr>
              <a:t>jmenujte další příklady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600" dirty="0" smtClean="0">
                <a:solidFill>
                  <a:schemeClr val="tx1"/>
                </a:solidFill>
              </a:rPr>
              <a:t> bolest, žízeň, chlad, ospalost …</a:t>
            </a:r>
          </a:p>
          <a:p>
            <a:pPr marL="11430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635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citové reakce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500" dirty="0" smtClean="0">
                <a:solidFill>
                  <a:schemeClr val="tx1"/>
                </a:solidFill>
              </a:rPr>
              <a:t>krátkodobé reakce na nějaký podnět</a:t>
            </a:r>
          </a:p>
          <a:p>
            <a:r>
              <a:rPr lang="cs-CZ" sz="3500" dirty="0" smtClean="0">
                <a:solidFill>
                  <a:schemeClr val="tx1"/>
                </a:solidFill>
              </a:rPr>
              <a:t>mohou být různě silné</a:t>
            </a:r>
          </a:p>
          <a:p>
            <a:r>
              <a:rPr lang="cs-CZ" sz="3500" dirty="0" smtClean="0">
                <a:solidFill>
                  <a:schemeClr val="tx1"/>
                </a:solidFill>
              </a:rPr>
              <a:t>velmi silné reakce – afekty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500" dirty="0" smtClean="0">
                <a:solidFill>
                  <a:schemeClr val="tx1"/>
                </a:solidFill>
              </a:rPr>
              <a:t> hněv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500" dirty="0" smtClean="0">
                <a:solidFill>
                  <a:schemeClr val="tx1"/>
                </a:solidFill>
              </a:rPr>
              <a:t> strach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500" dirty="0" smtClean="0">
                <a:solidFill>
                  <a:schemeClr val="tx1"/>
                </a:solidFill>
              </a:rPr>
              <a:t> veselost</a:t>
            </a:r>
          </a:p>
          <a:p>
            <a:endParaRPr lang="cs-CZ" sz="3500" dirty="0" smtClean="0">
              <a:solidFill>
                <a:schemeClr val="tx1"/>
              </a:solidFill>
            </a:endParaRPr>
          </a:p>
          <a:p>
            <a:r>
              <a:rPr lang="cs-CZ" sz="3500" dirty="0" smtClean="0">
                <a:solidFill>
                  <a:schemeClr val="tx1"/>
                </a:solidFill>
              </a:rPr>
              <a:t>jmenujte další příklady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500" dirty="0" smtClean="0">
                <a:solidFill>
                  <a:schemeClr val="tx1"/>
                </a:solidFill>
              </a:rPr>
              <a:t> pláč, vztek, odpor, </a:t>
            </a:r>
            <a:r>
              <a:rPr lang="cs-CZ" sz="3500" dirty="0">
                <a:solidFill>
                  <a:schemeClr val="tx1"/>
                </a:solidFill>
              </a:rPr>
              <a:t>obdiv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9969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citové stavy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déletrvající citové stavy – nálady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nebývají tak silné jako cit. reakce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ovlivňují naše reakce na podněty (ovlivňují cit. reakce)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dobrá nálada – vnímáme optimisticky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špatná nálada – vidíme vše „černě“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34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citové vztahy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70073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prožívání vztahů k ostatním, k sobě samému, k předmětům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kladné, neutrální nebo záporné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nelze si vysvětlit nebo ovlivnit rozumem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láska, nenávist, přátelství</a:t>
            </a:r>
            <a:r>
              <a:rPr lang="cs-CZ" sz="3200" dirty="0">
                <a:solidFill>
                  <a:schemeClr val="tx1"/>
                </a:solidFill>
              </a:rPr>
              <a:t>, </a:t>
            </a:r>
            <a:r>
              <a:rPr lang="cs-CZ" sz="3200" dirty="0" smtClean="0">
                <a:solidFill>
                  <a:schemeClr val="tx1"/>
                </a:solidFill>
              </a:rPr>
              <a:t>sympatie, libost…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35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1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citové vztahy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70073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velmi silný vztah – vášeň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vášeň pro …</a:t>
            </a: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… jiného </a:t>
            </a:r>
            <a:r>
              <a:rPr lang="cs-CZ" sz="3200" dirty="0">
                <a:solidFill>
                  <a:schemeClr val="tx1"/>
                </a:solidFill>
              </a:rPr>
              <a:t>člověka, </a:t>
            </a:r>
            <a:r>
              <a:rPr lang="cs-CZ" sz="3200" dirty="0" smtClean="0">
                <a:solidFill>
                  <a:schemeClr val="tx1"/>
                </a:solidFill>
              </a:rPr>
              <a:t>činnost (je vášnivý čtenář</a:t>
            </a:r>
            <a:r>
              <a:rPr lang="cs-CZ" sz="3200" dirty="0" smtClean="0">
                <a:solidFill>
                  <a:schemeClr val="tx1"/>
                </a:solidFill>
              </a:rPr>
              <a:t>), koníčky (vášnivý fanda fotbalu)</a:t>
            </a:r>
            <a:endParaRPr lang="cs-CZ" sz="3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3200" dirty="0" smtClean="0">
                <a:solidFill>
                  <a:schemeClr val="tx1"/>
                </a:solidFill>
              </a:rPr>
              <a:t>cit. vztahy bývají silným motivem k našemu jednání</a:t>
            </a:r>
            <a:endParaRPr lang="cs-CZ" sz="3200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7001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vyšší city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3200" dirty="0" smtClean="0">
                <a:solidFill>
                  <a:schemeClr val="tx1"/>
                </a:solidFill>
              </a:rPr>
              <a:t>vlastní pouze lidem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souvisí s životem ve společnosti a jejími pravidly – pocit viny, nespravedlnosti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souvisí s intelektem – překvapení, zvědavost, touha po poznání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souvisí s estetickým vnímáním - pocit </a:t>
            </a:r>
            <a:r>
              <a:rPr lang="cs-CZ" sz="3200" dirty="0" smtClean="0">
                <a:solidFill>
                  <a:schemeClr val="tx1"/>
                </a:solidFill>
              </a:rPr>
              <a:t>krásna, komičnosti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 smtClean="0">
                <a:solidFill>
                  <a:schemeClr val="tx1"/>
                </a:solidFill>
              </a:rPr>
              <a:t> používáme při kontaktu s ostatními lidmi – úcta, důvěra 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763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projevy citů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cs-CZ" sz="3200" dirty="0">
                <a:solidFill>
                  <a:schemeClr val="tx1"/>
                </a:solidFill>
              </a:rPr>
              <a:t>J</a:t>
            </a:r>
            <a:r>
              <a:rPr lang="cs-CZ" sz="3200" dirty="0" smtClean="0">
                <a:solidFill>
                  <a:schemeClr val="tx1"/>
                </a:solidFill>
              </a:rPr>
              <a:t>ak poznáme, co druzí cítí?</a:t>
            </a:r>
          </a:p>
          <a:p>
            <a:pPr marL="11430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výraz obličeje, tělesné projevy</a:t>
            </a:r>
          </a:p>
          <a:p>
            <a:pPr marL="11430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Co asi prožívá člověk, který:</a:t>
            </a:r>
          </a:p>
          <a:p>
            <a:pPr marL="11430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se potí?</a:t>
            </a:r>
          </a:p>
          <a:p>
            <a:pPr marL="11430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zčervenal?</a:t>
            </a:r>
          </a:p>
          <a:p>
            <a:pPr marL="11430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zrychleně dýchá?</a:t>
            </a:r>
          </a:p>
          <a:p>
            <a:pPr marL="11430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má zrychlený tep?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9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Shrnutí 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Pokuste se doplnit následující věty: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C</a:t>
            </a:r>
            <a:r>
              <a:rPr lang="cs-CZ" dirty="0" smtClean="0">
                <a:solidFill>
                  <a:schemeClr val="tx1"/>
                </a:solidFill>
              </a:rPr>
              <a:t>ity ovlivňují _________________________– naše vnímání, prožívání, myšlení.</a:t>
            </a:r>
          </a:p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Mají vliv na to, jak ________ k sobě samým i ____________.</a:t>
            </a:r>
          </a:p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Ve stejné situaci v jiný den se můžeme cítit __________.</a:t>
            </a:r>
          </a:p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Záleží i na našem _______________. Cholerici mění náladu mnohem ____________ než _______________.</a:t>
            </a:r>
          </a:p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Pozitivní city jsou _________________________________.</a:t>
            </a:r>
          </a:p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Negativní city jsou ________________________________.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16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Shrnutí - řešení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</a:rPr>
              <a:t>Pokuste se doplnit následující věty: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City ovlivňují celý náš život – naše vnímání, prožívání, myšlení.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Mají vliv na to, jak se chováme k sobě samým i k ostatním.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Ve stejné situaci v jiný den se můžeme cítit odlišně.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Záleží i na našem temperamentu. Cholerici mění náladu mnohem častěji než flegmatici.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Pozitivní city jsou láska, přátelství, radost, </a:t>
            </a:r>
          </a:p>
          <a:p>
            <a:pPr marL="114300" indent="0">
              <a:buNone/>
            </a:pPr>
            <a:r>
              <a:rPr lang="cs-CZ" dirty="0">
                <a:solidFill>
                  <a:schemeClr val="tx1"/>
                </a:solidFill>
              </a:rPr>
              <a:t>Negativní city jsou závist, nenávist, žárlivost, nepřátelství, vztek ….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0593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Zdroje a citace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Autorem materiálu a všech jeho částí, není-li uvedeno jinak, je Mgr. Michaela </a:t>
            </a:r>
            <a:r>
              <a:rPr lang="cs-CZ" dirty="0" err="1" smtClean="0">
                <a:solidFill>
                  <a:schemeClr val="tx1"/>
                </a:solidFill>
              </a:rPr>
              <a:t>Janošťáková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marL="11430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Text zpracován podle učebnice Občanská výchova pro základní školy a víceletá gymnázia, vydané Nakladatelstvím Fraus roku 2005.</a:t>
            </a:r>
          </a:p>
        </p:txBody>
      </p:sp>
    </p:spTree>
    <p:extLst>
      <p:ext uri="{BB962C8B-B14F-4D97-AF65-F5344CB8AC3E}">
        <p14:creationId xmlns:p14="http://schemas.microsoft.com/office/powerpoint/2010/main" val="90315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145</TotalTime>
  <Words>545</Words>
  <Application>Microsoft Office PowerPoint</Application>
  <PresentationFormat>Předvádění na obrazovce (4:3)</PresentationFormat>
  <Paragraphs>94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Trebuchet MS</vt:lpstr>
      <vt:lpstr>Wingdings</vt:lpstr>
      <vt:lpstr>Lékárna</vt:lpstr>
      <vt:lpstr>druhy citů</vt:lpstr>
      <vt:lpstr>Prezentace aplikace PowerPoint</vt:lpstr>
      <vt:lpstr>City</vt:lpstr>
      <vt:lpstr>tělesné city</vt:lpstr>
      <vt:lpstr>citové reakce</vt:lpstr>
      <vt:lpstr>citové stavy</vt:lpstr>
      <vt:lpstr>citové vztahy</vt:lpstr>
      <vt:lpstr>citové vztahy</vt:lpstr>
      <vt:lpstr>vyšší city</vt:lpstr>
      <vt:lpstr>projevy citů</vt:lpstr>
      <vt:lpstr>Shrnutí </vt:lpstr>
      <vt:lpstr>Shrnutí - řešení</vt:lpstr>
      <vt:lpstr>Zdroje a citace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</dc:title>
  <dc:creator>Administrator</dc:creator>
  <cp:lastModifiedBy>sborovna1</cp:lastModifiedBy>
  <cp:revision>13</cp:revision>
  <dcterms:created xsi:type="dcterms:W3CDTF">2014-02-21T20:05:20Z</dcterms:created>
  <dcterms:modified xsi:type="dcterms:W3CDTF">2014-02-24T08:50:32Z</dcterms:modified>
</cp:coreProperties>
</file>