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5" r:id="rId10"/>
    <p:sldId id="266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64" r:id="rId24"/>
    <p:sldId id="26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09D465E-F33A-410A-BD64-12EEC7B04DD2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9174828-6A0E-4CF4-9462-3DA4D37CB5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D465E-F33A-410A-BD64-12EEC7B04DD2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174828-6A0E-4CF4-9462-3DA4D37CB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09D465E-F33A-410A-BD64-12EEC7B04DD2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9174828-6A0E-4CF4-9462-3DA4D37CB5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D465E-F33A-410A-BD64-12EEC7B04DD2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174828-6A0E-4CF4-9462-3DA4D37CB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D465E-F33A-410A-BD64-12EEC7B04DD2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174828-6A0E-4CF4-9462-3DA4D37CB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D465E-F33A-410A-BD64-12EEC7B04DD2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174828-6A0E-4CF4-9462-3DA4D37CB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09D465E-F33A-410A-BD64-12EEC7B04DD2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174828-6A0E-4CF4-9462-3DA4D37CB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D465E-F33A-410A-BD64-12EEC7B04DD2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174828-6A0E-4CF4-9462-3DA4D37CB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D465E-F33A-410A-BD64-12EEC7B04DD2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174828-6A0E-4CF4-9462-3DA4D37CB5B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D465E-F33A-410A-BD64-12EEC7B04DD2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174828-6A0E-4CF4-9462-3DA4D37CB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09D465E-F33A-410A-BD64-12EEC7B04DD2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174828-6A0E-4CF4-9462-3DA4D37CB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09D465E-F33A-410A-BD64-12EEC7B04DD2}" type="datetimeFigureOut">
              <a:rPr lang="cs-CZ" smtClean="0"/>
              <a:t>11.5.2014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9174828-6A0E-4CF4-9462-3DA4D37CB5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0/Small_coat_of_arms_of_the_Czech_Republic.svg/490px-Small_coat_of_arms_of_the_Czech_Republic.svg.png" TargetMode="External"/><Relationship Id="rId2" Type="http://schemas.openxmlformats.org/officeDocument/2006/relationships/hyperlink" Target="http://upload.wikimedia.org/wikipedia/commons/thumb/e/ed/Coat_of_arms_of_the_Czech_Republic.svg/500px-Coat_of_arms_of_the_Czech_Republic.svg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c/cb/Flag_of_the_Czech_Republic.svg/800px-Flag_of_the_Czech_Republic.svg.pn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4/CZ-Prag-hrad-koenigsp-kronjuw.jpg/800px-CZ-Prag-hrad-koenigsp-kronjuw.jpg" TargetMode="External"/><Relationship Id="rId2" Type="http://schemas.openxmlformats.org/officeDocument/2006/relationships/hyperlink" Target="http://upload.wikimedia.org/wikipedia/commons/thumb/b/bf/Seal_of_the_Czech_Republic.png/604px-Seal_of_the_Czech_Republic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accent3">
                    <a:lumMod val="50000"/>
                  </a:schemeClr>
                </a:solidFill>
                <a:latin typeface="Arial Rounded MT Bold" panose="020F0704030504030204" pitchFamily="34" charset="0"/>
              </a:rPr>
              <a:t>NAŠE</a:t>
            </a:r>
            <a:r>
              <a:rPr lang="cs-CZ" sz="5400" dirty="0" smtClean="0">
                <a:solidFill>
                  <a:schemeClr val="accent3">
                    <a:lumMod val="50000"/>
                  </a:schemeClr>
                </a:solidFill>
                <a:latin typeface="Arial Rounded MT Bold" panose="020F0704030504030204" pitchFamily="34" charset="0"/>
              </a:rPr>
              <a:t> </a:t>
            </a:r>
            <a:r>
              <a:rPr lang="cs-CZ" sz="8800" dirty="0" smtClean="0">
                <a:solidFill>
                  <a:schemeClr val="accent3">
                    <a:lumMod val="50000"/>
                  </a:schemeClr>
                </a:solidFill>
                <a:latin typeface="Arial Rounded MT Bold" panose="020F0704030504030204" pitchFamily="34" charset="0"/>
              </a:rPr>
              <a:t>VLAST</a:t>
            </a:r>
            <a:endParaRPr lang="cs-CZ" sz="5400" dirty="0">
              <a:solidFill>
                <a:schemeClr val="accent3">
                  <a:lumMod val="50000"/>
                </a:schemeClr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ČESKÁ REPUBLIKA</a:t>
            </a:r>
            <a:endParaRPr lang="cs-CZ" sz="4400" b="1" dirty="0">
              <a:solidFill>
                <a:schemeClr val="accent3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158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0847396"/>
              </p:ext>
            </p:extLst>
          </p:nvPr>
        </p:nvGraphicFramePr>
        <p:xfrm>
          <a:off x="1333500" y="1628775"/>
          <a:ext cx="6767513" cy="452025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společnost, Výchova k občanství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VY_32_INOVACE_16_4Ov_Naše vlast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Michaela Janošťáková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23.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slouží k prezentaci učiva na dané téma, soustřeďuje se na pojmy vlastenectví, státní symboly a státní moc.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822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chemeClr val="accent3"/>
                </a:solidFill>
              </a:rPr>
              <a:t>VLASTENECTVÍ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sz="3600" dirty="0" smtClean="0"/>
              <a:t>PATRIOTISMUS</a:t>
            </a:r>
          </a:p>
          <a:p>
            <a:r>
              <a:rPr lang="cs-CZ" sz="3600" dirty="0" smtClean="0"/>
              <a:t> velmi kladný vztah k zemi, v níž žijeme</a:t>
            </a:r>
          </a:p>
          <a:p>
            <a:r>
              <a:rPr lang="cs-CZ" sz="3600" dirty="0" smtClean="0"/>
              <a:t> hrdost na to býti občanem své země</a:t>
            </a:r>
          </a:p>
          <a:p>
            <a:r>
              <a:rPr lang="cs-CZ" sz="3600" dirty="0" smtClean="0"/>
              <a:t> vlastenec (patriot) rád poznává vše, co se týká jeho země</a:t>
            </a:r>
          </a:p>
          <a:p>
            <a:r>
              <a:rPr lang="cs-CZ" sz="3600" dirty="0" smtClean="0"/>
              <a:t> podporuje svou zemi, jak je to v jeho možnostech</a:t>
            </a:r>
          </a:p>
        </p:txBody>
      </p:sp>
    </p:spTree>
    <p:extLst>
      <p:ext uri="{BB962C8B-B14F-4D97-AF65-F5344CB8AC3E}">
        <p14:creationId xmlns:p14="http://schemas.microsoft.com/office/powerpoint/2010/main" val="3364261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chemeClr val="accent3"/>
                </a:solidFill>
              </a:rPr>
              <a:t>VLASTENECTVÍ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i="1" dirty="0" smtClean="0"/>
              <a:t> Jakých </a:t>
            </a:r>
            <a:r>
              <a:rPr lang="cs-CZ" sz="3600" i="1" dirty="0"/>
              <a:t>oblastí </a:t>
            </a:r>
            <a:r>
              <a:rPr lang="cs-CZ" sz="3600" i="1" dirty="0" smtClean="0"/>
              <a:t>se týkají poznatky o vlasti?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600" i="1" dirty="0"/>
              <a:t> </a:t>
            </a:r>
            <a:r>
              <a:rPr lang="cs-CZ" sz="3000" i="1" dirty="0"/>
              <a:t>historie, kultura, tradice, zvyklosti, svátky a významné dny, zeměpis, společnost, jazyk, regionální odlišnosti, současný vývoj….</a:t>
            </a:r>
          </a:p>
          <a:p>
            <a:endParaRPr lang="cs-CZ" sz="3600" i="1" dirty="0" smtClean="0"/>
          </a:p>
          <a:p>
            <a:r>
              <a:rPr lang="cs-CZ" sz="3600" dirty="0" smtClean="0"/>
              <a:t> to vše </a:t>
            </a:r>
            <a:r>
              <a:rPr lang="cs-CZ" sz="3600" dirty="0" smtClean="0"/>
              <a:t>máme jako </a:t>
            </a:r>
            <a:r>
              <a:rPr lang="cs-CZ" sz="3600" dirty="0" smtClean="0"/>
              <a:t>příslušníci české národnosti společné</a:t>
            </a:r>
            <a:endParaRPr lang="cs-CZ" sz="2800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sz="2800" i="1" dirty="0" smtClean="0"/>
          </a:p>
          <a:p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000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3"/>
                </a:solidFill>
              </a:rPr>
              <a:t>VLASTENECTVÍ</a:t>
            </a:r>
            <a:endParaRPr lang="cs-CZ" sz="60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dirty="0" smtClean="0"/>
              <a:t>POZOR!</a:t>
            </a:r>
          </a:p>
          <a:p>
            <a:r>
              <a:rPr lang="cs-CZ" sz="3600" dirty="0" smtClean="0"/>
              <a:t> být vlastencem </a:t>
            </a:r>
            <a:r>
              <a:rPr lang="cs-CZ" sz="3600" u="sng" dirty="0" smtClean="0"/>
              <a:t>neznamená </a:t>
            </a:r>
            <a:r>
              <a:rPr lang="cs-CZ" sz="3600" dirty="0" smtClean="0"/>
              <a:t>považovat vlastní národ za nadřazený</a:t>
            </a:r>
          </a:p>
          <a:p>
            <a:r>
              <a:rPr lang="cs-CZ" sz="3600" dirty="0" smtClean="0"/>
              <a:t> pravý vlastenec je tolerantní k jiným národům a národnostem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1474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3"/>
                </a:solidFill>
              </a:rPr>
              <a:t>STÁTNÍ SYMBOLY</a:t>
            </a:r>
            <a:endParaRPr lang="cs-CZ" sz="60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reprezentují stát</a:t>
            </a:r>
          </a:p>
          <a:p>
            <a:r>
              <a:rPr lang="cs-CZ" sz="3600" dirty="0" smtClean="0"/>
              <a:t> chováme se k nim s úctou</a:t>
            </a:r>
          </a:p>
          <a:p>
            <a:r>
              <a:rPr lang="cs-CZ" sz="3600" dirty="0" smtClean="0"/>
              <a:t> nesmíme je zneužívat či hanobit</a:t>
            </a:r>
          </a:p>
          <a:p>
            <a:r>
              <a:rPr lang="cs-CZ" sz="3600" dirty="0" smtClean="0"/>
              <a:t> vychází z národních symbolů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82053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3"/>
                </a:solidFill>
              </a:rPr>
              <a:t>VELKÝ STÁTNÍ ZNAK</a:t>
            </a:r>
            <a:endParaRPr lang="cs-CZ" sz="6000" dirty="0">
              <a:solidFill>
                <a:schemeClr val="accent3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4045607" cy="484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1628800"/>
            <a:ext cx="25922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symbolizují jednotlivá pole?</a:t>
            </a:r>
          </a:p>
          <a:p>
            <a:r>
              <a:rPr lang="cs-CZ" sz="2400" b="1" dirty="0" smtClean="0"/>
              <a:t>Čechy</a:t>
            </a:r>
          </a:p>
          <a:p>
            <a:r>
              <a:rPr lang="cs-CZ" sz="2400" b="1" dirty="0" smtClean="0"/>
              <a:t>Morava</a:t>
            </a:r>
          </a:p>
          <a:p>
            <a:r>
              <a:rPr lang="cs-CZ" sz="2400" b="1" dirty="0" smtClean="0"/>
              <a:t>Slezsko</a:t>
            </a:r>
          </a:p>
          <a:p>
            <a:r>
              <a:rPr lang="cs-CZ" sz="2400" dirty="0" smtClean="0"/>
              <a:t>Přiřaďte.</a:t>
            </a:r>
          </a:p>
          <a:p>
            <a:endParaRPr lang="cs-CZ" sz="2400" dirty="0"/>
          </a:p>
          <a:p>
            <a:r>
              <a:rPr lang="cs-CZ" sz="2400" dirty="0" smtClean="0"/>
              <a:t>Najdeme ho na budovách státních institucí.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4342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3"/>
                </a:solidFill>
              </a:rPr>
              <a:t>MALÝ STÁTNÍ ZNAK</a:t>
            </a:r>
            <a:endParaRPr lang="cs-CZ" sz="6000" dirty="0">
              <a:solidFill>
                <a:schemeClr val="accent3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916832"/>
            <a:ext cx="2952328" cy="3609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7029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3"/>
                </a:solidFill>
              </a:rPr>
              <a:t>VLAJKA</a:t>
            </a:r>
            <a:endParaRPr lang="cs-CZ" sz="6000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a kdy vlajku vídáte?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i="1" dirty="0" smtClean="0"/>
              <a:t>významné události, významné dny, na státních institucích</a:t>
            </a:r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12976"/>
            <a:ext cx="4746104" cy="316209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6145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accent3"/>
                </a:solidFill>
              </a:rPr>
              <a:t>VLAJKA PREZIDENTA</a:t>
            </a:r>
            <a:endParaRPr lang="cs-CZ" sz="54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Vlaje nad střechou Pražského hradu, když….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i="1" dirty="0"/>
              <a:t>je prezident ČR přítomen v </a:t>
            </a:r>
            <a:r>
              <a:rPr lang="cs-CZ" i="1" dirty="0" smtClean="0"/>
              <a:t>republice</a:t>
            </a:r>
            <a:endParaRPr lang="cs-CZ" dirty="0" smtClean="0"/>
          </a:p>
          <a:p>
            <a:r>
              <a:rPr lang="cs-CZ" dirty="0" smtClean="0"/>
              <a:t>Co obsahuje?</a:t>
            </a:r>
          </a:p>
          <a:p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64904"/>
            <a:ext cx="4161259" cy="4161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7183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3"/>
                </a:solidFill>
              </a:rPr>
              <a:t>STÁTNÍ PEČEŤ</a:t>
            </a:r>
            <a:endParaRPr lang="cs-CZ" sz="60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 ji prezident např. k pečetění významných smluv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500646"/>
            <a:ext cx="3812654" cy="3781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312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3"/>
                </a:solidFill>
              </a:rPr>
              <a:t>STÁTNÍ HYMNA</a:t>
            </a:r>
            <a:endParaRPr lang="cs-CZ" sz="60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300" b="1" dirty="0" smtClean="0">
                <a:solidFill>
                  <a:schemeClr val="accent3"/>
                </a:solidFill>
              </a:rPr>
              <a:t>KDE DOMOV MŮJ?</a:t>
            </a:r>
            <a:endParaRPr lang="cs-CZ" sz="3500" b="1" dirty="0" smtClean="0"/>
          </a:p>
          <a:p>
            <a:pPr marL="0" indent="0" algn="ctr">
              <a:buNone/>
            </a:pPr>
            <a:r>
              <a:rPr lang="cs-CZ" sz="3200" b="1" dirty="0" smtClean="0"/>
              <a:t>Josef Kajetán Tyl </a:t>
            </a:r>
            <a:r>
              <a:rPr lang="cs-CZ" sz="3200" dirty="0" smtClean="0"/>
              <a:t>(slova)</a:t>
            </a:r>
          </a:p>
          <a:p>
            <a:pPr marL="0" indent="0" algn="ctr">
              <a:buNone/>
            </a:pPr>
            <a:r>
              <a:rPr lang="cs-CZ" sz="3200" b="1" dirty="0" smtClean="0"/>
              <a:t>František Škroup</a:t>
            </a:r>
            <a:r>
              <a:rPr lang="cs-CZ" sz="3200" dirty="0" smtClean="0"/>
              <a:t> (hudba)</a:t>
            </a:r>
          </a:p>
          <a:p>
            <a:r>
              <a:rPr lang="cs-CZ" sz="3200" dirty="0" smtClean="0"/>
              <a:t> poprvé zazněla ve hře Fidlovačka aneb Žádný hněv a žádná rvačka v roce 1834, kde ji zpíval slepý houslista Mareš</a:t>
            </a:r>
          </a:p>
          <a:p>
            <a:r>
              <a:rPr lang="cs-CZ" sz="3200" dirty="0" smtClean="0"/>
              <a:t> původně měla dvě sloky</a:t>
            </a:r>
          </a:p>
          <a:p>
            <a:r>
              <a:rPr lang="cs-CZ" sz="3200" dirty="0" smtClean="0"/>
              <a:t> jako hymna se používá první sloka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80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chemeClr val="accent3"/>
                </a:solidFill>
              </a:rPr>
              <a:t>DALŠÍ SYMBOLY ČESKÉ STÁTNOSTI</a:t>
            </a:r>
            <a:endParaRPr lang="cs-CZ" sz="40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národní strom – lípa</a:t>
            </a:r>
          </a:p>
          <a:p>
            <a:r>
              <a:rPr lang="cs-CZ" dirty="0" smtClean="0"/>
              <a:t>státní barvy – bílá, červená, modrá</a:t>
            </a:r>
          </a:p>
          <a:p>
            <a:r>
              <a:rPr lang="cs-CZ" dirty="0" smtClean="0"/>
              <a:t>korunovační klenoty, obzvláště Svatováclavská koruna</a:t>
            </a:r>
          </a:p>
          <a:p>
            <a:r>
              <a:rPr lang="cs-CZ" dirty="0" smtClean="0"/>
              <a:t>Kdo nechal korunovační korunu českých králů zhotovit?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i="1" dirty="0" smtClean="0"/>
              <a:t>Karel IV.</a:t>
            </a:r>
          </a:p>
          <a:p>
            <a:r>
              <a:rPr lang="cs-CZ" dirty="0" smtClean="0"/>
              <a:t>Kde byla uložena v minulosti a kde je uložena dnes?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i="1" dirty="0" smtClean="0"/>
              <a:t>Karlštejn, chrám sv. Víta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08168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accent3"/>
                </a:solidFill>
              </a:rPr>
              <a:t>KORUNOVAČNÍ KLENOTY</a:t>
            </a:r>
            <a:endParaRPr lang="cs-CZ" sz="4800" dirty="0">
              <a:solidFill>
                <a:schemeClr val="accent3"/>
              </a:solidFill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35125"/>
            <a:ext cx="7239000" cy="4795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673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err="1" smtClean="0">
                <a:solidFill>
                  <a:schemeClr val="accent3"/>
                </a:solidFill>
              </a:rPr>
              <a:t>ČEština</a:t>
            </a:r>
            <a:endParaRPr lang="cs-CZ" sz="60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239000" cy="5114968"/>
          </a:xfrm>
        </p:spPr>
        <p:txBody>
          <a:bodyPr>
            <a:normAutofit fontScale="92500" lnSpcReduction="10000"/>
          </a:bodyPr>
          <a:lstStyle/>
          <a:p>
            <a:r>
              <a:rPr lang="cs-CZ" sz="2800" u="sng" dirty="0" smtClean="0"/>
              <a:t>spisovná</a:t>
            </a:r>
            <a:r>
              <a:rPr lang="cs-CZ" sz="2800" dirty="0" smtClean="0"/>
              <a:t> – </a:t>
            </a:r>
            <a:r>
              <a:rPr lang="cs-CZ" sz="2800" dirty="0" smtClean="0">
                <a:solidFill>
                  <a:srgbClr val="0070C0"/>
                </a:solidFill>
              </a:rPr>
              <a:t>spisovná </a:t>
            </a:r>
            <a:r>
              <a:rPr lang="cs-CZ" sz="2800" dirty="0" smtClean="0"/>
              <a:t>– TV, noviny, úřady, školy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- </a:t>
            </a:r>
            <a:r>
              <a:rPr lang="cs-CZ" sz="2800" dirty="0" smtClean="0">
                <a:solidFill>
                  <a:srgbClr val="0070C0"/>
                </a:solidFill>
              </a:rPr>
              <a:t>hovorová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u="sng" dirty="0" smtClean="0"/>
              <a:t>nespisovná</a:t>
            </a:r>
            <a:r>
              <a:rPr lang="cs-CZ" sz="2800" dirty="0" smtClean="0"/>
              <a:t> – </a:t>
            </a:r>
            <a:r>
              <a:rPr lang="cs-CZ" sz="2800" dirty="0" smtClean="0">
                <a:solidFill>
                  <a:srgbClr val="0070C0"/>
                </a:solidFill>
              </a:rPr>
              <a:t>nářečí</a:t>
            </a:r>
            <a:r>
              <a:rPr lang="cs-CZ" sz="2800" dirty="0" smtClean="0"/>
              <a:t> (dialekt)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používá se v určitých oblastech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- </a:t>
            </a:r>
            <a:r>
              <a:rPr lang="cs-CZ" sz="2800" dirty="0" smtClean="0">
                <a:solidFill>
                  <a:srgbClr val="0070C0"/>
                </a:solidFill>
              </a:rPr>
              <a:t>slang</a:t>
            </a:r>
            <a:r>
              <a:rPr lang="cs-CZ" sz="2800" dirty="0" smtClean="0"/>
              <a:t> – používá se v určité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zájmové či profesní skupině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např. slang školní – co znamenají slova koule nebo čtverec?</a:t>
            </a:r>
          </a:p>
          <a:p>
            <a:pPr marL="0" indent="0">
              <a:buNone/>
            </a:pPr>
            <a:r>
              <a:rPr lang="cs-CZ" sz="2800" dirty="0" smtClean="0"/>
              <a:t>vymyslíte další příklady školního slangu?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105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3"/>
                </a:solidFill>
              </a:rPr>
              <a:t>STÁTNÍ MOC</a:t>
            </a:r>
            <a:endParaRPr lang="cs-CZ" sz="60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způsob organizace a řízení státu</a:t>
            </a:r>
          </a:p>
          <a:p>
            <a:r>
              <a:rPr lang="cs-CZ" sz="3600" dirty="0" smtClean="0"/>
              <a:t> rozdělena na 3 složky, z nichž každá je nezávislá na ostatních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5219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0070C0"/>
                </a:solidFill>
              </a:rPr>
              <a:t>MOC ZÁKONODÁRNÁ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schvaluje zákony</a:t>
            </a:r>
          </a:p>
          <a:p>
            <a:r>
              <a:rPr lang="cs-CZ" sz="3200" dirty="0" smtClean="0"/>
              <a:t> kdo v ČR představuje tuto moc?</a:t>
            </a:r>
          </a:p>
          <a:p>
            <a:r>
              <a:rPr lang="cs-CZ" sz="3200" dirty="0" smtClean="0"/>
              <a:t> </a:t>
            </a:r>
            <a:r>
              <a:rPr lang="cs-CZ" sz="3200" u="sng" dirty="0" smtClean="0">
                <a:solidFill>
                  <a:srgbClr val="0070C0"/>
                </a:solidFill>
              </a:rPr>
              <a:t>Parlament ČR</a:t>
            </a:r>
          </a:p>
          <a:p>
            <a:r>
              <a:rPr lang="cs-CZ" sz="3200" dirty="0" smtClean="0"/>
              <a:t> složený ze dvou komor</a:t>
            </a:r>
          </a:p>
          <a:p>
            <a:r>
              <a:rPr lang="cs-CZ" sz="3200" dirty="0" smtClean="0"/>
              <a:t> </a:t>
            </a:r>
            <a:r>
              <a:rPr lang="cs-CZ" sz="3200" u="sng" dirty="0" smtClean="0"/>
              <a:t>Poslanecká sněmovna </a:t>
            </a:r>
            <a:r>
              <a:rPr lang="cs-CZ" sz="3200" dirty="0" smtClean="0"/>
              <a:t>– 200 poslanců volených na 4 roky</a:t>
            </a:r>
          </a:p>
          <a:p>
            <a:r>
              <a:rPr lang="cs-CZ" sz="3200" dirty="0" smtClean="0"/>
              <a:t> </a:t>
            </a:r>
            <a:r>
              <a:rPr lang="cs-CZ" sz="3200" u="sng" dirty="0" smtClean="0"/>
              <a:t>Senát</a:t>
            </a:r>
            <a:r>
              <a:rPr lang="cs-CZ" sz="3200" dirty="0" smtClean="0"/>
              <a:t> – 81 senátorů volených na 6 let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684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0070C0"/>
                </a:solidFill>
              </a:rPr>
              <a:t>MOC VÝKONNÁ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řídí stát</a:t>
            </a:r>
          </a:p>
          <a:p>
            <a:r>
              <a:rPr lang="cs-CZ" sz="3200" dirty="0" smtClean="0"/>
              <a:t> </a:t>
            </a:r>
            <a:r>
              <a:rPr lang="cs-CZ" sz="3200" u="sng" dirty="0" smtClean="0">
                <a:solidFill>
                  <a:srgbClr val="0070C0"/>
                </a:solidFill>
              </a:rPr>
              <a:t>prezident</a:t>
            </a:r>
          </a:p>
          <a:p>
            <a:r>
              <a:rPr lang="cs-CZ" sz="3200" dirty="0" smtClean="0"/>
              <a:t> znáte jméno současného prezidenta?</a:t>
            </a:r>
          </a:p>
          <a:p>
            <a:r>
              <a:rPr lang="cs-CZ" sz="3200" dirty="0" smtClean="0"/>
              <a:t> </a:t>
            </a:r>
            <a:r>
              <a:rPr lang="cs-CZ" sz="3200" u="sng" dirty="0" smtClean="0">
                <a:solidFill>
                  <a:srgbClr val="0070C0"/>
                </a:solidFill>
              </a:rPr>
              <a:t>vláda</a:t>
            </a:r>
          </a:p>
          <a:p>
            <a:r>
              <a:rPr lang="cs-CZ" sz="3200" dirty="0" smtClean="0"/>
              <a:t> složená z předsedy (premiéra), místopředsedů a ministrů</a:t>
            </a:r>
          </a:p>
          <a:p>
            <a:r>
              <a:rPr lang="cs-CZ" sz="3200" dirty="0" smtClean="0"/>
              <a:t> znáte jméno současného premiéra?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70260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0070C0"/>
                </a:solidFill>
              </a:rPr>
              <a:t>MOC SOUDNÍ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rgbClr val="0070C0"/>
                </a:solidFill>
              </a:rPr>
              <a:t> </a:t>
            </a:r>
            <a:r>
              <a:rPr lang="cs-CZ" sz="3200" u="sng" dirty="0" smtClean="0">
                <a:solidFill>
                  <a:srgbClr val="0070C0"/>
                </a:solidFill>
              </a:rPr>
              <a:t>soudy</a:t>
            </a:r>
          </a:p>
          <a:p>
            <a:r>
              <a:rPr lang="cs-CZ" sz="3200" dirty="0" smtClean="0"/>
              <a:t> k čemu slouží soudy?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/>
              <a:t> </a:t>
            </a:r>
            <a:r>
              <a:rPr lang="cs-CZ" sz="3200" i="1" dirty="0" smtClean="0"/>
              <a:t>rozhodují o vině a o výši trestu</a:t>
            </a:r>
          </a:p>
          <a:p>
            <a:r>
              <a:rPr lang="cs-CZ" sz="3200" dirty="0" smtClean="0"/>
              <a:t> jaký by měl být soudce?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/>
              <a:t> </a:t>
            </a:r>
            <a:r>
              <a:rPr lang="cs-CZ" sz="3200" i="1" dirty="0" smtClean="0"/>
              <a:t>zásadový, nezávislý, neovlivnitelný, čestný…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406213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0070C0"/>
                </a:solidFill>
              </a:rPr>
              <a:t>ANO ČI NE?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239000" cy="5042960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Vlastenec je člověk, který považuje svůj národ za nadřazený.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Státními symboly vyjadřujeme svou příslušnost ke státu.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Státní symboly vychází z historie.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Česká vlajka má červený pruh nahoře.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Slova k české hymně napsal František Škroup.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Píseň Kde domov můj vznikla v 19. století.</a:t>
            </a:r>
          </a:p>
        </p:txBody>
      </p:sp>
    </p:spTree>
    <p:extLst>
      <p:ext uri="{BB962C8B-B14F-4D97-AF65-F5344CB8AC3E}">
        <p14:creationId xmlns:p14="http://schemas.microsoft.com/office/powerpoint/2010/main" val="125961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0070C0"/>
                </a:solidFill>
              </a:rPr>
              <a:t>ANO ČI NE?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239000" cy="50429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cs-CZ" sz="2800" dirty="0" smtClean="0"/>
              <a:t>Černá orlice je znak Moravy.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cs-CZ" sz="2800" dirty="0" smtClean="0"/>
              <a:t>Národní strom je bříza.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cs-CZ" sz="2800" dirty="0" smtClean="0"/>
              <a:t>Vlajka prezidenta vlaje na budovách, kde prezident úřaduje.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cs-CZ" sz="2800" dirty="0" smtClean="0"/>
              <a:t>Jedním z národních symbolů je tzv. Karlova koruna.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cs-CZ" sz="2800" dirty="0" smtClean="0"/>
              <a:t> V televizi se používá spisovná čeština.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cs-CZ" sz="2800" dirty="0" smtClean="0"/>
              <a:t>Státní moc je rozdělena na tři složky.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961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0070C0"/>
                </a:solidFill>
              </a:rPr>
              <a:t>ANO ČI NE – ŘEŠENÍ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ANO</a:t>
            </a:r>
          </a:p>
        </p:txBody>
      </p:sp>
    </p:spTree>
    <p:extLst>
      <p:ext uri="{BB962C8B-B14F-4D97-AF65-F5344CB8AC3E}">
        <p14:creationId xmlns:p14="http://schemas.microsoft.com/office/powerpoint/2010/main" val="388919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citace a zdroje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239000" cy="54750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600" dirty="0" smtClean="0"/>
              <a:t>Autorem materiálu a všech jeho částí, není-li uvedeno jinak, je Mgr. Michaela Janošťáková.</a:t>
            </a:r>
          </a:p>
          <a:p>
            <a:pPr marL="0" indent="0">
              <a:buNone/>
            </a:pPr>
            <a:r>
              <a:rPr lang="cs-CZ" sz="1600" dirty="0" smtClean="0"/>
              <a:t>Obrázky (podle pořadí užití):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JIŘÍ </a:t>
            </a:r>
            <a:r>
              <a:rPr lang="cs-CZ" sz="1600" dirty="0"/>
              <a:t>LOUDA. </a:t>
            </a:r>
            <a:r>
              <a:rPr lang="cs-CZ" sz="1600" i="1" dirty="0"/>
              <a:t>commons.wikimedia.org</a:t>
            </a:r>
            <a:r>
              <a:rPr lang="cs-CZ" sz="1600" dirty="0"/>
              <a:t> [online]. [cit. 17.4.2014].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upload.wikimedia.org/wikipedia/commons/thumb/e/ed/Coat_of_arms_of_the_Czech_Republic.svg/500px-Coat_of_arms_of_the_Czech_Republic.svg.png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/>
              <a:t>JIŘÍ LOUDA. </a:t>
            </a:r>
            <a:r>
              <a:rPr lang="cs-CZ" sz="1600" i="1" dirty="0"/>
              <a:t>commons.wikimedia.org</a:t>
            </a:r>
            <a:r>
              <a:rPr lang="cs-CZ" sz="1600" dirty="0"/>
              <a:t> [online]. [cit. 17.4.2014].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upload.wikimedia.org/wikipedia/commons/thumb/2/20/Small_coat_of_arms_of_the_Czech_Republic.svg/490px-Small_coat_of_arms_of_the_Czech_Republic.svg.png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en-US" sz="1600" dirty="0"/>
              <a:t>AUTOR NEUVEDEN. </a:t>
            </a:r>
            <a:r>
              <a:rPr lang="en-US" sz="1600" i="1" dirty="0"/>
              <a:t>commons.wikimedia.org</a:t>
            </a:r>
            <a:r>
              <a:rPr lang="en-US" sz="1600" dirty="0"/>
              <a:t> [online]. [cit. 17.4.2014].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4"/>
              </a:rPr>
              <a:t>http://</a:t>
            </a:r>
            <a:r>
              <a:rPr lang="en-US" sz="1600" dirty="0" smtClean="0">
                <a:hlinkClick r:id="rId4"/>
              </a:rPr>
              <a:t>upload.wikimedia.org/wikipedia/commons/thumb/c/cb/Flag_of_the_Czech_Republic.svg/800px-Flag_of_the_Czech_Republic.svg.png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en-US" sz="1600" dirty="0"/>
              <a:t>AUTOR NEUVEDEN. </a:t>
            </a:r>
            <a:r>
              <a:rPr lang="en-US" sz="1600" i="1" dirty="0"/>
              <a:t>commons.wikimedia.org</a:t>
            </a:r>
            <a:r>
              <a:rPr lang="en-US" sz="1600" dirty="0"/>
              <a:t> [online]. [cit. 17.4.2014].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http://upload.wikimedia.org/wikipedia/commons/thumb/f/fc/Flag_of_the_president_of_the_Czech_Republic.svg/526px-Flag_of_the_president_of_the_Czech_Republic.svg.png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6449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+mj-lt"/>
              <a:buAutoNum type="arabicPeriod" startAt="5"/>
            </a:pPr>
            <a:r>
              <a:rPr lang="cs-CZ" sz="1600" dirty="0"/>
              <a:t>CZECH OFFICIAL. </a:t>
            </a:r>
            <a:r>
              <a:rPr lang="cs-CZ" sz="1600" i="1" dirty="0"/>
              <a:t>commons.wikimedia.org</a:t>
            </a:r>
            <a:r>
              <a:rPr lang="cs-CZ" sz="1600" dirty="0"/>
              <a:t> [online]. [cit. 17.4.2014].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upload.wikimedia.org/wikipedia/commons/thumb/b/bf/Seal_of_the_Czech_Republic.png/604px-Seal_of_the_Czech_Republic.png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5"/>
            </a:pPr>
            <a:r>
              <a:rPr lang="cs-CZ" sz="1600" dirty="0"/>
              <a:t>BALOU46. </a:t>
            </a:r>
            <a:r>
              <a:rPr lang="cs-CZ" sz="1600" i="1" dirty="0" err="1"/>
              <a:t>commons</a:t>
            </a:r>
            <a:r>
              <a:rPr lang="cs-CZ" sz="1600" i="1" dirty="0"/>
              <a:t>. wikimedia.org</a:t>
            </a:r>
            <a:r>
              <a:rPr lang="cs-CZ" sz="1600" dirty="0"/>
              <a:t> [online]. [cit. 17.4.2014].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upload.wikimedia.org/wikipedia/commons/thumb/3/34/CZ-Prag-hrad-koenigsp-kronjuw.jpg/800px-CZ-Prag-hrad-koenigsp-kronjuw.jpg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5"/>
            </a:pPr>
            <a:endParaRPr lang="cs-CZ" sz="1600" dirty="0" smtClean="0"/>
          </a:p>
          <a:p>
            <a:pPr marL="342900" indent="-342900">
              <a:buFont typeface="+mj-lt"/>
              <a:buAutoNum type="arabicPeriod" startAt="5"/>
            </a:pP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6449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280</TotalTime>
  <Words>727</Words>
  <Application>Microsoft Office PowerPoint</Application>
  <PresentationFormat>Předvádění na obrazovce (4:3)</PresentationFormat>
  <Paragraphs>150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Bohatý</vt:lpstr>
      <vt:lpstr>NAŠE VLAST</vt:lpstr>
      <vt:lpstr>Prezentace aplikace PowerPoint</vt:lpstr>
      <vt:lpstr>VLASTENECTVÍ</vt:lpstr>
      <vt:lpstr>VLASTENECTVÍ</vt:lpstr>
      <vt:lpstr>VLASTENECTVÍ</vt:lpstr>
      <vt:lpstr>STÁTNÍ SYMBOLY</vt:lpstr>
      <vt:lpstr>VELKÝ STÁTNÍ ZNAK</vt:lpstr>
      <vt:lpstr>MALÝ STÁTNÍ ZNAK</vt:lpstr>
      <vt:lpstr>VLAJKA</vt:lpstr>
      <vt:lpstr>VLAJKA PREZIDENTA</vt:lpstr>
      <vt:lpstr>STÁTNÍ PEČEŤ</vt:lpstr>
      <vt:lpstr>STÁTNÍ HYMNA</vt:lpstr>
      <vt:lpstr>DALŠÍ SYMBOLY ČESKÉ STÁTNOSTI</vt:lpstr>
      <vt:lpstr>KORUNOVAČNÍ KLENOTY</vt:lpstr>
      <vt:lpstr>ČEština</vt:lpstr>
      <vt:lpstr>STÁTNÍ MOC</vt:lpstr>
      <vt:lpstr>MOC ZÁKONODÁRNÁ</vt:lpstr>
      <vt:lpstr>MOC VÝKONNÁ</vt:lpstr>
      <vt:lpstr>MOC SOUDNÍ</vt:lpstr>
      <vt:lpstr>ANO ČI NE?</vt:lpstr>
      <vt:lpstr>ANO ČI NE?</vt:lpstr>
      <vt:lpstr>ANO ČI NE – ŘEŠENÍ</vt:lpstr>
      <vt:lpstr>citace a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VLAST</dc:title>
  <dc:creator>Administrator</dc:creator>
  <cp:lastModifiedBy>Administrator</cp:lastModifiedBy>
  <cp:revision>22</cp:revision>
  <dcterms:created xsi:type="dcterms:W3CDTF">2014-04-17T18:51:16Z</dcterms:created>
  <dcterms:modified xsi:type="dcterms:W3CDTF">2014-05-11T18:56:33Z</dcterms:modified>
</cp:coreProperties>
</file>