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9"/>
  </p:notesMasterIdLst>
  <p:sldIdLst>
    <p:sldId id="276" r:id="rId2"/>
    <p:sldId id="274" r:id="rId3"/>
    <p:sldId id="275" r:id="rId4"/>
    <p:sldId id="266" r:id="rId5"/>
    <p:sldId id="265" r:id="rId6"/>
    <p:sldId id="267" r:id="rId7"/>
    <p:sldId id="268" r:id="rId8"/>
    <p:sldId id="269" r:id="rId9"/>
    <p:sldId id="270" r:id="rId10"/>
    <p:sldId id="271" r:id="rId11"/>
    <p:sldId id="272" r:id="rId12"/>
    <p:sldId id="263" r:id="rId13"/>
    <p:sldId id="259" r:id="rId14"/>
    <p:sldId id="260" r:id="rId15"/>
    <p:sldId id="277" r:id="rId16"/>
    <p:sldId id="278" r:id="rId17"/>
    <p:sldId id="279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baseline="0" dirty="0" smtClean="0"/>
            <a:t>VY_32_INOVACE_19_Konverzace v Aj 6. </a:t>
          </a:r>
          <a:r>
            <a:rPr lang="cs-CZ" sz="2000" baseline="0" dirty="0" err="1" smtClean="0"/>
            <a:t>ročník_London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ZŠ Týnec nad Labem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err="1" smtClean="0"/>
            <a:t>AUTOR:Lenka</a:t>
          </a:r>
          <a:r>
            <a:rPr lang="cs-CZ" sz="2000" dirty="0" smtClean="0"/>
            <a:t> Hrnčířová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err="1" smtClean="0"/>
            <a:t>Téma:London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CZ.1.07/1.4.00/21.1921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FE2ED83-FE3D-47F9-9C5D-2272C88C7BA8}" type="presOf" srcId="{D8197B8C-B260-4A16-BDF4-0947B075E274}" destId="{25B08C86-7E15-44DC-BE7F-FFB55DD49D1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E7ACDA57-8D05-49C3-B0B2-DF508F95F49A}" type="presOf" srcId="{B651F6E3-6281-48DB-9319-2AEAFDAE7572}" destId="{619D679B-A015-4ECF-8348-D1034C574F40}" srcOrd="0" destOrd="0" presId="urn:microsoft.com/office/officeart/2005/8/layout/target3"/>
    <dgm:cxn modelId="{D6AD0DEB-3971-43DE-86F8-BA4E45051643}" type="presOf" srcId="{B651F6E3-6281-48DB-9319-2AEAFDAE7572}" destId="{6BB5E863-4638-4E1D-BFDE-399D028AC4ED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393DE92-39E7-4C07-8D68-DD33FA611991}" type="presOf" srcId="{4C35D32F-0EAB-4CD7-82EE-45574DC2A586}" destId="{8BEBB6EC-1DAA-4CAC-8A25-BC0FCBD5DBD5}" srcOrd="0" destOrd="0" presId="urn:microsoft.com/office/officeart/2005/8/layout/target3"/>
    <dgm:cxn modelId="{BDC31D59-31AB-49C6-BA1B-246CB654BC16}" type="presOf" srcId="{4C35D32F-0EAB-4CD7-82EE-45574DC2A586}" destId="{890E4F0B-2866-4A3F-A3C7-2A14B1797930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484CB4E-F707-4BEC-82A3-F550B9A47DB7}" type="presOf" srcId="{D8197B8C-B260-4A16-BDF4-0947B075E274}" destId="{5A5FFA88-C948-4069-8E93-59FA12366E83}" srcOrd="1" destOrd="0" presId="urn:microsoft.com/office/officeart/2005/8/layout/target3"/>
    <dgm:cxn modelId="{F9C42885-2454-44B0-B261-CD236DBF21A3}" type="presOf" srcId="{757F3AB3-0718-4624-B441-E567A8F0AB56}" destId="{333A1088-737F-45CB-B68E-254E46348037}" srcOrd="0" destOrd="0" presId="urn:microsoft.com/office/officeart/2005/8/layout/target3"/>
    <dgm:cxn modelId="{B8B7E35F-B77B-484F-A404-490AE0009982}" type="presOf" srcId="{D1B46980-6531-4606-95E6-44980827E919}" destId="{6140AFEC-043D-4C43-A2F9-D0F5331DF3A3}" srcOrd="0" destOrd="0" presId="urn:microsoft.com/office/officeart/2005/8/layout/target3"/>
    <dgm:cxn modelId="{C4B41C9B-3AF7-46A8-AF3C-57AF42B0D89B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292AC0F2-5D35-4997-8A2A-248ECE907304}" type="presOf" srcId="{D1D4F407-5343-4D3F-B5B9-D407B03CAEB4}" destId="{D005CE8C-CC26-4C3E-AC11-E15060ECD759}" srcOrd="0" destOrd="0" presId="urn:microsoft.com/office/officeart/2005/8/layout/target3"/>
    <dgm:cxn modelId="{00F6E394-134D-4D51-B45C-18211E10AA5B}" type="presOf" srcId="{D1B46980-6531-4606-95E6-44980827E919}" destId="{2BE915AB-18AA-4053-B92C-3BFC9ED204BB}" srcOrd="1" destOrd="0" presId="urn:microsoft.com/office/officeart/2005/8/layout/target3"/>
    <dgm:cxn modelId="{A2DC35E3-D25D-443E-A607-EB177931AAA8}" type="presParOf" srcId="{333A1088-737F-45CB-B68E-254E46348037}" destId="{F5ABB229-8D3B-4694-996A-96F23CF14429}" srcOrd="0" destOrd="0" presId="urn:microsoft.com/office/officeart/2005/8/layout/target3"/>
    <dgm:cxn modelId="{47A3F818-20BA-498B-970C-A453AA925206}" type="presParOf" srcId="{333A1088-737F-45CB-B68E-254E46348037}" destId="{F41139FD-01EE-4571-8B17-4FB00FC51163}" srcOrd="1" destOrd="0" presId="urn:microsoft.com/office/officeart/2005/8/layout/target3"/>
    <dgm:cxn modelId="{6DF6F6BE-A49D-4C8D-AFDC-3233922CF2D6}" type="presParOf" srcId="{333A1088-737F-45CB-B68E-254E46348037}" destId="{D005CE8C-CC26-4C3E-AC11-E15060ECD759}" srcOrd="2" destOrd="0" presId="urn:microsoft.com/office/officeart/2005/8/layout/target3"/>
    <dgm:cxn modelId="{8BC041B4-AD69-4C47-890B-24BABAE03CAB}" type="presParOf" srcId="{333A1088-737F-45CB-B68E-254E46348037}" destId="{2C702D82-9B77-49B7-9568-BB8EB47C3372}" srcOrd="3" destOrd="0" presId="urn:microsoft.com/office/officeart/2005/8/layout/target3"/>
    <dgm:cxn modelId="{050AB37A-3F08-46CD-9C6F-C012C5937400}" type="presParOf" srcId="{333A1088-737F-45CB-B68E-254E46348037}" destId="{A52A0455-90FF-4808-ABD0-F02540D31D5A}" srcOrd="4" destOrd="0" presId="urn:microsoft.com/office/officeart/2005/8/layout/target3"/>
    <dgm:cxn modelId="{2A9F8D63-3745-4A26-8BD1-083FB2B627CC}" type="presParOf" srcId="{333A1088-737F-45CB-B68E-254E46348037}" destId="{6140AFEC-043D-4C43-A2F9-D0F5331DF3A3}" srcOrd="5" destOrd="0" presId="urn:microsoft.com/office/officeart/2005/8/layout/target3"/>
    <dgm:cxn modelId="{6F3BAF2D-4F15-4616-B0AB-C8316D97051A}" type="presParOf" srcId="{333A1088-737F-45CB-B68E-254E46348037}" destId="{9358AC05-5D7D-4327-9F80-1AD486AEA664}" srcOrd="6" destOrd="0" presId="urn:microsoft.com/office/officeart/2005/8/layout/target3"/>
    <dgm:cxn modelId="{465026FC-BBF4-429B-9179-686ED013955B}" type="presParOf" srcId="{333A1088-737F-45CB-B68E-254E46348037}" destId="{313FC574-E1CD-4FB4-B054-0B805CE0447D}" srcOrd="7" destOrd="0" presId="urn:microsoft.com/office/officeart/2005/8/layout/target3"/>
    <dgm:cxn modelId="{A08643E8-5596-4470-ADDA-C0DEA6FDF98E}" type="presParOf" srcId="{333A1088-737F-45CB-B68E-254E46348037}" destId="{619D679B-A015-4ECF-8348-D1034C574F40}" srcOrd="8" destOrd="0" presId="urn:microsoft.com/office/officeart/2005/8/layout/target3"/>
    <dgm:cxn modelId="{D19ACF60-BA8E-4489-866F-F2D96D3EB855}" type="presParOf" srcId="{333A1088-737F-45CB-B68E-254E46348037}" destId="{322283A8-4A27-4CDA-BAE3-F381106A9174}" srcOrd="9" destOrd="0" presId="urn:microsoft.com/office/officeart/2005/8/layout/target3"/>
    <dgm:cxn modelId="{634B7A5A-A737-4763-AAEE-F8B66C068221}" type="presParOf" srcId="{333A1088-737F-45CB-B68E-254E46348037}" destId="{FFC9F71D-1B4F-4AD9-A4A6-86ADEFC8AF5C}" srcOrd="10" destOrd="0" presId="urn:microsoft.com/office/officeart/2005/8/layout/target3"/>
    <dgm:cxn modelId="{3BBF64CA-55D3-4A0E-846E-AFEB39DCA0A0}" type="presParOf" srcId="{333A1088-737F-45CB-B68E-254E46348037}" destId="{25B08C86-7E15-44DC-BE7F-FFB55DD49D12}" srcOrd="11" destOrd="0" presId="urn:microsoft.com/office/officeart/2005/8/layout/target3"/>
    <dgm:cxn modelId="{5FA808B3-83C3-4676-8D3B-9A0FFD6C79EF}" type="presParOf" srcId="{333A1088-737F-45CB-B68E-254E46348037}" destId="{76644BE8-9D7C-4C09-B250-3D10AF48CBB7}" srcOrd="12" destOrd="0" presId="urn:microsoft.com/office/officeart/2005/8/layout/target3"/>
    <dgm:cxn modelId="{5140F630-1CDE-4701-B7E8-BC6F268C1EB9}" type="presParOf" srcId="{333A1088-737F-45CB-B68E-254E46348037}" destId="{EE85B701-7295-41C0-BA7A-34D3756A2AE6}" srcOrd="13" destOrd="0" presId="urn:microsoft.com/office/officeart/2005/8/layout/target3"/>
    <dgm:cxn modelId="{97B6A114-8F52-440D-97B3-6E74FA996C73}" type="presParOf" srcId="{333A1088-737F-45CB-B68E-254E46348037}" destId="{8BEBB6EC-1DAA-4CAC-8A25-BC0FCBD5DBD5}" srcOrd="14" destOrd="0" presId="urn:microsoft.com/office/officeart/2005/8/layout/target3"/>
    <dgm:cxn modelId="{1C42B4AA-28DE-4FA3-AB76-2E9E9B839D60}" type="presParOf" srcId="{333A1088-737F-45CB-B68E-254E46348037}" destId="{AED2198E-93D5-4001-81B4-73124B309672}" srcOrd="15" destOrd="0" presId="urn:microsoft.com/office/officeart/2005/8/layout/target3"/>
    <dgm:cxn modelId="{A278620C-7591-4BD7-8ECD-B274757A2762}" type="presParOf" srcId="{333A1088-737F-45CB-B68E-254E46348037}" destId="{2BE915AB-18AA-4053-B92C-3BFC9ED204BB}" srcOrd="16" destOrd="0" presId="urn:microsoft.com/office/officeart/2005/8/layout/target3"/>
    <dgm:cxn modelId="{9D6E663F-4847-4083-AB52-20FD218C3E44}" type="presParOf" srcId="{333A1088-737F-45CB-B68E-254E46348037}" destId="{6BB5E863-4638-4E1D-BFDE-399D028AC4ED}" srcOrd="17" destOrd="0" presId="urn:microsoft.com/office/officeart/2005/8/layout/target3"/>
    <dgm:cxn modelId="{FC0E9C63-C623-490C-8015-8EA6D5FD9C2C}" type="presParOf" srcId="{333A1088-737F-45CB-B68E-254E46348037}" destId="{5A5FFA88-C948-4069-8E93-59FA12366E83}" srcOrd="18" destOrd="0" presId="urn:microsoft.com/office/officeart/2005/8/layout/target3"/>
    <dgm:cxn modelId="{2F0DC158-E7F6-495B-8407-8E60379AAB28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60800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ZŠ Týnec nad Labem</a:t>
          </a:r>
          <a:endParaRPr lang="cs-CZ" sz="2000" kern="1200" dirty="0"/>
        </a:p>
      </dsp:txBody>
      <dsp:txXfrm>
        <a:off x="1260800" y="0"/>
        <a:ext cx="5350878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5350878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err="1" smtClean="0"/>
            <a:t>AUTOR:Lenka</a:t>
          </a:r>
          <a:r>
            <a:rPr lang="cs-CZ" sz="2000" kern="1200" dirty="0" smtClean="0"/>
            <a:t> Hrnčířová</a:t>
          </a:r>
          <a:endParaRPr lang="cs-CZ" sz="2000" kern="1200" dirty="0"/>
        </a:p>
      </dsp:txBody>
      <dsp:txXfrm>
        <a:off x="1273857" y="407634"/>
        <a:ext cx="5350878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5350878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baseline="0" dirty="0" smtClean="0"/>
            <a:t>VY_32_INOVACE_19_Konverzace v Aj 6. </a:t>
          </a:r>
          <a:r>
            <a:rPr lang="cs-CZ" sz="2000" kern="1200" baseline="0" dirty="0" err="1" smtClean="0"/>
            <a:t>ročník_London</a:t>
          </a:r>
          <a:endParaRPr lang="cs-CZ" sz="2000" kern="1200" dirty="0"/>
        </a:p>
      </dsp:txBody>
      <dsp:txXfrm>
        <a:off x="1273857" y="815268"/>
        <a:ext cx="5350878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5350878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err="1" smtClean="0"/>
            <a:t>Téma:London</a:t>
          </a:r>
          <a:endParaRPr lang="cs-CZ" sz="2000" kern="1200" dirty="0"/>
        </a:p>
      </dsp:txBody>
      <dsp:txXfrm>
        <a:off x="1273857" y="1222902"/>
        <a:ext cx="5350878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5350878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CZ.1.07/1.4.00/21.1921</a:t>
          </a:r>
          <a:endParaRPr lang="cs-CZ" sz="2000" kern="1200" dirty="0"/>
        </a:p>
      </dsp:txBody>
      <dsp:txXfrm>
        <a:off x="1273857" y="1630536"/>
        <a:ext cx="5350878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205782-3DAB-47AB-966B-40F681518282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24D96B-A863-4ADF-AE24-E5FD340D5D1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6519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655C19-1C42-47FD-AF91-D9D0ED32AFA8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87284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24D96B-A863-4ADF-AE24-E5FD340D5D14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00153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24D96B-A863-4ADF-AE24-E5FD340D5D14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10723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24D96B-A863-4ADF-AE24-E5FD340D5D14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01706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24D96B-A863-4ADF-AE24-E5FD340D5D14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99409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24D96B-A863-4ADF-AE24-E5FD340D5D14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848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24D96B-A863-4ADF-AE24-E5FD340D5D14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2012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24D96B-A863-4ADF-AE24-E5FD340D5D14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11669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24D96B-A863-4ADF-AE24-E5FD340D5D14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64975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24D96B-A863-4ADF-AE24-E5FD340D5D14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84977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24D96B-A863-4ADF-AE24-E5FD340D5D14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57805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24D96B-A863-4ADF-AE24-E5FD340D5D14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85277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24D96B-A863-4ADF-AE24-E5FD340D5D14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01706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24D96B-A863-4ADF-AE24-E5FD340D5D14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98091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24D96B-A863-4ADF-AE24-E5FD340D5D14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622382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24D96B-A863-4ADF-AE24-E5FD340D5D14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837481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24D96B-A863-4ADF-AE24-E5FD340D5D14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79328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9787D-0BDB-42DF-B81D-C557521BE35A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2C86-57E4-4A11-B3C6-647B1B5F7C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99183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9787D-0BDB-42DF-B81D-C557521BE35A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2C86-57E4-4A11-B3C6-647B1B5F7C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49187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9787D-0BDB-42DF-B81D-C557521BE35A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2C86-57E4-4A11-B3C6-647B1B5F7C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23821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9787D-0BDB-42DF-B81D-C557521BE35A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2C86-57E4-4A11-B3C6-647B1B5F7C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4916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9787D-0BDB-42DF-B81D-C557521BE35A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2C86-57E4-4A11-B3C6-647B1B5F7C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5516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9787D-0BDB-42DF-B81D-C557521BE35A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2C86-57E4-4A11-B3C6-647B1B5F7C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1813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9787D-0BDB-42DF-B81D-C557521BE35A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2C86-57E4-4A11-B3C6-647B1B5F7C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91684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9787D-0BDB-42DF-B81D-C557521BE35A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2C86-57E4-4A11-B3C6-647B1B5F7C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52176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9787D-0BDB-42DF-B81D-C557521BE35A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2C86-57E4-4A11-B3C6-647B1B5F7C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26719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9787D-0BDB-42DF-B81D-C557521BE35A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2C86-57E4-4A11-B3C6-647B1B5F7C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2302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9787D-0BDB-42DF-B81D-C557521BE35A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2C86-57E4-4A11-B3C6-647B1B5F7C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4402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79787D-0BDB-42DF-B81D-C557521BE35A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A02C86-57E4-4A11-B3C6-647B1B5F7C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63371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pn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3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microsoft.com/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890955710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3540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76672"/>
            <a:ext cx="7232173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Anotace:</a:t>
            </a:r>
          </a:p>
          <a:p>
            <a:endParaRPr lang="cs-CZ" sz="2400" dirty="0"/>
          </a:p>
          <a:p>
            <a:r>
              <a:rPr lang="cs-CZ" sz="2400" dirty="0" smtClean="0"/>
              <a:t>Konverzace v Aj, 6. ročník, London</a:t>
            </a:r>
          </a:p>
          <a:p>
            <a:r>
              <a:rPr lang="cs-CZ" sz="2400" dirty="0" smtClean="0"/>
              <a:t>Prezentace k výkladu s procvičením</a:t>
            </a:r>
          </a:p>
          <a:p>
            <a:endParaRPr lang="cs-CZ" sz="2400" dirty="0"/>
          </a:p>
          <a:p>
            <a:pPr marL="457200" indent="-457200">
              <a:buAutoNum type="arabicParenR"/>
            </a:pPr>
            <a:r>
              <a:rPr lang="cs-CZ" sz="2400" dirty="0" smtClean="0"/>
              <a:t>Motivační otázky o Londýnu</a:t>
            </a:r>
          </a:p>
          <a:p>
            <a:pPr marL="457200" indent="-457200">
              <a:buAutoNum type="arabicParenR"/>
            </a:pPr>
            <a:r>
              <a:rPr lang="cs-CZ" sz="2400" dirty="0" smtClean="0"/>
              <a:t>Fotografie známých míst Londýna</a:t>
            </a:r>
          </a:p>
          <a:p>
            <a:pPr marL="457200" indent="-457200">
              <a:buAutoNum type="arabicParenR"/>
            </a:pPr>
            <a:r>
              <a:rPr lang="cs-CZ" sz="2400" dirty="0" smtClean="0"/>
              <a:t>Informace o některých známých místech či budovách</a:t>
            </a:r>
          </a:p>
          <a:p>
            <a:pPr marL="457200" indent="-457200">
              <a:buAutoNum type="arabicParenR"/>
            </a:pPr>
            <a:r>
              <a:rPr lang="cs-CZ" sz="2400" dirty="0" smtClean="0"/>
              <a:t>Spojování jmen budov a míst s obrázky</a:t>
            </a:r>
          </a:p>
          <a:p>
            <a:pPr marL="457200" indent="-457200">
              <a:buAutoNum type="arabicParenR"/>
            </a:pPr>
            <a:r>
              <a:rPr lang="cs-CZ" sz="2400" dirty="0" smtClean="0"/>
              <a:t>Dopsat jména míst či budov </a:t>
            </a:r>
          </a:p>
          <a:p>
            <a:pPr marL="457200" indent="-457200">
              <a:buAutoNum type="arabicParenR"/>
            </a:pPr>
            <a:r>
              <a:rPr lang="cs-CZ" sz="2400" dirty="0" smtClean="0"/>
              <a:t>Otázky o Londýnu </a:t>
            </a:r>
          </a:p>
          <a:p>
            <a:pPr marL="457200" indent="-457200">
              <a:buAutoNum type="arabicParenR"/>
            </a:pPr>
            <a:endParaRPr lang="cs-CZ" sz="2400" dirty="0"/>
          </a:p>
          <a:p>
            <a:pPr marL="457200" indent="-457200">
              <a:buAutoNum type="arabicParenR"/>
            </a:pPr>
            <a:endParaRPr lang="cs-CZ" sz="2400" dirty="0" smtClean="0"/>
          </a:p>
          <a:p>
            <a:r>
              <a:rPr lang="cs-CZ" sz="2400" dirty="0" smtClean="0"/>
              <a:t>Pomůcky: fixy na </a:t>
            </a:r>
            <a:r>
              <a:rPr lang="cs-CZ" sz="2400" smtClean="0"/>
              <a:t>interaktivní tabuli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373088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764704"/>
            <a:ext cx="6096541" cy="32316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>
                <a:solidFill>
                  <a:srgbClr val="FF0000"/>
                </a:solidFill>
              </a:rPr>
              <a:t>London</a:t>
            </a:r>
          </a:p>
          <a:p>
            <a:endParaRPr lang="cs-CZ" sz="3200" b="1" u="sng" dirty="0">
              <a:solidFill>
                <a:srgbClr val="FF0000"/>
              </a:solidFill>
            </a:endParaRPr>
          </a:p>
          <a:p>
            <a:r>
              <a:rPr lang="cs-CZ" sz="2800" dirty="0" smtClean="0"/>
              <a:t>Do </a:t>
            </a:r>
            <a:r>
              <a:rPr lang="cs-CZ" sz="2800" dirty="0" err="1" smtClean="0"/>
              <a:t>you</a:t>
            </a:r>
            <a:r>
              <a:rPr lang="cs-CZ" sz="2800" dirty="0" smtClean="0"/>
              <a:t> </a:t>
            </a:r>
            <a:r>
              <a:rPr lang="cs-CZ" sz="2800" dirty="0" err="1" smtClean="0"/>
              <a:t>know</a:t>
            </a:r>
            <a:r>
              <a:rPr lang="cs-CZ" sz="2800" dirty="0" smtClean="0"/>
              <a:t> </a:t>
            </a:r>
            <a:r>
              <a:rPr lang="cs-CZ" sz="2800" dirty="0" err="1" smtClean="0"/>
              <a:t>any</a:t>
            </a:r>
            <a:r>
              <a:rPr lang="cs-CZ" sz="2800" dirty="0" smtClean="0"/>
              <a:t> </a:t>
            </a:r>
            <a:r>
              <a:rPr lang="cs-CZ" sz="2800" dirty="0" err="1" smtClean="0"/>
              <a:t>places</a:t>
            </a:r>
            <a:r>
              <a:rPr lang="cs-CZ" sz="2800" dirty="0" smtClean="0"/>
              <a:t> in London?</a:t>
            </a:r>
          </a:p>
          <a:p>
            <a:endParaRPr lang="cs-CZ" sz="2800" dirty="0"/>
          </a:p>
          <a:p>
            <a:r>
              <a:rPr lang="cs-CZ" sz="2800" dirty="0" err="1" smtClean="0"/>
              <a:t>Did</a:t>
            </a:r>
            <a:r>
              <a:rPr lang="cs-CZ" sz="2800" dirty="0" smtClean="0"/>
              <a:t> </a:t>
            </a:r>
            <a:r>
              <a:rPr lang="cs-CZ" sz="2800" dirty="0" err="1" smtClean="0"/>
              <a:t>you</a:t>
            </a:r>
            <a:r>
              <a:rPr lang="cs-CZ" sz="2800" dirty="0" smtClean="0"/>
              <a:t> visit London?</a:t>
            </a:r>
          </a:p>
          <a:p>
            <a:endParaRPr lang="cs-CZ" sz="2800" dirty="0"/>
          </a:p>
          <a:p>
            <a:r>
              <a:rPr lang="cs-CZ" sz="2800" dirty="0" err="1" smtClean="0"/>
              <a:t>Where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London </a:t>
            </a:r>
            <a:r>
              <a:rPr lang="cs-CZ" sz="2800" dirty="0" err="1" smtClean="0"/>
              <a:t>situated</a:t>
            </a:r>
            <a:r>
              <a:rPr lang="cs-CZ" sz="2800" dirty="0" smtClean="0"/>
              <a:t>?</a:t>
            </a:r>
            <a:endParaRPr lang="cs-CZ" sz="2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398447"/>
            <a:ext cx="1541421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 descr="http://ts4.mm.bing.net/images/thumbnail.aspx?q=4654125858294963&amp;id=1df8bcae678d94f5d72cb4f8b55edb6a&amp;url=http%3a%2f%2f4.bp.blogspot.com%2f-llqTsPNga_0%2fTah25Vem4rI%2fAAAAAAAAAAs%2fPYF-fjDBcsI%2fs1600%2fpiccadilly-circu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4760" y="3097983"/>
            <a:ext cx="1834807" cy="1321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38" y="4603433"/>
            <a:ext cx="2438400" cy="219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9028" y="4708764"/>
            <a:ext cx="2495550" cy="203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3167" y="4386540"/>
            <a:ext cx="2588973" cy="23280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 descr="http://ts2.mm.bing.net/images/thumbnail.aspx?q=4759210822991933&amp;id=faa761a3c533a8eff88c8e1e1380ff95&amp;url=http%3a%2f%2fupload.wikimedia.org%2fwikipedia%2fcommons%2fthumb%2ff%2ff9%2fLondon_%2528European_Parliament_constituency%2529.svg%2f250px-London_%2528European_Parliament_constituency%2529.svg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7942" y="188640"/>
            <a:ext cx="15621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ts4.mm.bing.net/images/thumbnail.aspx?q=4708830852546975&amp;id=feb40f4a6b023081db650664d6484384&amp;url=http%3a%2f%2fwww.viajealondres.net%2fwp-content%2fuploads%2f2009%2f01%2fgreenwich-observatory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77240"/>
            <a:ext cx="1789449" cy="1340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3310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-459432"/>
            <a:ext cx="2304256" cy="3674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6422" y="365819"/>
            <a:ext cx="3477578" cy="30502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16" y="3646950"/>
            <a:ext cx="2978725" cy="2659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4588" y="3680364"/>
            <a:ext cx="3369411" cy="264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 descr="http://ts3.mm.bing.net/images/thumbnail.aspx?q=4604132444537202&amp;id=138502ca66fa7e0cb95b169d60ed9c53&amp;url=http%3a%2f%2fgallery.moeding.net%2fAroundTheWorld%2fEurope%2fUK%2fLondon%2fLondon_Ey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92" y="980728"/>
            <a:ext cx="2857500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51520" y="3284984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London </a:t>
            </a:r>
            <a:r>
              <a:rPr lang="cs-CZ" sz="2400" b="1" dirty="0" err="1" smtClean="0">
                <a:solidFill>
                  <a:srgbClr val="FF0000"/>
                </a:solidFill>
              </a:rPr>
              <a:t>Eye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7172" name="Picture 4" descr="http://ts3.mm.bing.net/images/thumbnail.aspx?q=4706833700553222&amp;id=787b78be77b2381917c9dd1175506e36&amp;url=http%3a%2f%2fwww.canaryzoo.com%2fUK%2fmadame%2520tussauds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7089" y="4149079"/>
            <a:ext cx="2857500" cy="191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048541" y="3284984"/>
            <a:ext cx="26178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10 </a:t>
            </a:r>
            <a:r>
              <a:rPr lang="cs-CZ" sz="2400" b="1" dirty="0" err="1" smtClean="0">
                <a:solidFill>
                  <a:srgbClr val="FF0000"/>
                </a:solidFill>
              </a:rPr>
              <a:t>Downing</a:t>
            </a:r>
            <a:r>
              <a:rPr lang="cs-CZ" sz="2400" b="1" dirty="0" smtClean="0">
                <a:solidFill>
                  <a:srgbClr val="FF0000"/>
                </a:solidFill>
              </a:rPr>
              <a:t> Street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774589" y="3284984"/>
            <a:ext cx="29018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 St. </a:t>
            </a:r>
            <a:r>
              <a:rPr lang="cs-CZ" sz="2400" b="1" dirty="0" err="1" smtClean="0">
                <a:solidFill>
                  <a:srgbClr val="FF0000"/>
                </a:solidFill>
              </a:rPr>
              <a:t>Paul´s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Cathedral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1520" y="6165304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  Hyde Park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917089" y="6165304"/>
            <a:ext cx="25190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Madame </a:t>
            </a:r>
            <a:r>
              <a:rPr lang="cs-CZ" sz="2400" b="1" dirty="0" err="1" smtClean="0">
                <a:solidFill>
                  <a:srgbClr val="FF0000"/>
                </a:solidFill>
              </a:rPr>
              <a:t>Tussaud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868144" y="6027003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 Oxford   Street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4731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76672"/>
            <a:ext cx="8131970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London </a:t>
            </a:r>
            <a:r>
              <a:rPr lang="cs-CZ" sz="2800" b="1" dirty="0" err="1" smtClean="0"/>
              <a:t>is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the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capital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of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England</a:t>
            </a:r>
            <a:r>
              <a:rPr lang="cs-CZ" sz="2800" b="1" dirty="0" smtClean="0"/>
              <a:t> and </a:t>
            </a:r>
            <a:r>
              <a:rPr lang="cs-CZ" sz="2800" b="1" dirty="0" err="1" smtClean="0"/>
              <a:t>the</a:t>
            </a:r>
            <a:r>
              <a:rPr lang="cs-CZ" sz="2800" b="1" dirty="0" smtClean="0"/>
              <a:t> UK.</a:t>
            </a:r>
          </a:p>
          <a:p>
            <a:endParaRPr lang="cs-CZ" sz="2800" b="1" dirty="0"/>
          </a:p>
          <a:p>
            <a:r>
              <a:rPr lang="cs-CZ" sz="2800" b="1" u="sng" dirty="0" smtClean="0"/>
              <a:t>Buckingham </a:t>
            </a:r>
            <a:r>
              <a:rPr lang="cs-CZ" sz="2800" b="1" u="sng" dirty="0" err="1" smtClean="0"/>
              <a:t>Palace</a:t>
            </a:r>
            <a:endParaRPr lang="cs-CZ" sz="2800" b="1" u="sng" dirty="0" smtClean="0"/>
          </a:p>
          <a:p>
            <a:endParaRPr lang="cs-CZ" sz="2800" b="1" dirty="0"/>
          </a:p>
          <a:p>
            <a:r>
              <a:rPr lang="cs-CZ" sz="2800" b="1" dirty="0" err="1" smtClean="0"/>
              <a:t>It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is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the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seat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of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every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British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queen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or</a:t>
            </a:r>
            <a:r>
              <a:rPr lang="cs-CZ" sz="2800" b="1" dirty="0" smtClean="0"/>
              <a:t> king in London.</a:t>
            </a:r>
          </a:p>
          <a:p>
            <a:endParaRPr lang="cs-CZ" sz="2800" b="1" dirty="0"/>
          </a:p>
          <a:p>
            <a:endParaRPr lang="cs-CZ" sz="2800" b="1" dirty="0"/>
          </a:p>
        </p:txBody>
      </p:sp>
      <p:pic>
        <p:nvPicPr>
          <p:cNvPr id="8194" name="Picture 2" descr="http://ts1.mm.bing.net/images/thumbnail.aspx?q=4655916869029992&amp;id=e04ac0d5634839f3ddbbd4de81254123&amp;url=http%3a%2f%2flondon-pictures.com%2fimages%2fxl_1600x1200%2fbuckingham_palac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924944"/>
            <a:ext cx="2857500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ts2.mm.bing.net/images/thumbnail.aspx?q=4714474452091037&amp;id=a9a26c7c5add586ac665c96028f58b26&amp;url=http%3a%2f%2fblog.bt-store.com%2fwp-content%2fuploads%2f2011%2f09%2fBuckingham-Palace-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79" y="2989431"/>
            <a:ext cx="2173601" cy="2078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://ts3.mm.bing.net/images/thumbnail.aspx?q=4994055345803074&amp;id=d919607574d438438206793b2896fe26&amp;url=http%3a%2f%2fimages.flybee.com%2f2011%2f05%2fLondon_attraction2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4022" y="2887266"/>
            <a:ext cx="2857500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987824" y="5373216"/>
            <a:ext cx="3096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>
                <a:solidFill>
                  <a:srgbClr val="FF0000"/>
                </a:solidFill>
              </a:rPr>
              <a:t>changing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of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guards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5960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620688"/>
            <a:ext cx="664399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smtClean="0"/>
              <a:t>10 </a:t>
            </a:r>
            <a:r>
              <a:rPr lang="cs-CZ" sz="2800" b="1" u="sng" dirty="0" err="1" smtClean="0"/>
              <a:t>Downing</a:t>
            </a:r>
            <a:r>
              <a:rPr lang="cs-CZ" sz="2800" b="1" u="sng" dirty="0" smtClean="0"/>
              <a:t>  Street</a:t>
            </a:r>
          </a:p>
          <a:p>
            <a:endParaRPr lang="cs-CZ" sz="2800" b="1" u="sng" dirty="0"/>
          </a:p>
          <a:p>
            <a:r>
              <a:rPr lang="cs-CZ" sz="2800" b="1" dirty="0" err="1" smtClean="0"/>
              <a:t>It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is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the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seat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of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every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British</a:t>
            </a:r>
            <a:r>
              <a:rPr lang="cs-CZ" sz="2800" b="1" dirty="0" smtClean="0"/>
              <a:t> Prime </a:t>
            </a:r>
            <a:r>
              <a:rPr lang="cs-CZ" sz="2800" b="1" dirty="0" err="1" smtClean="0"/>
              <a:t>Minister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  <p:pic>
        <p:nvPicPr>
          <p:cNvPr id="9218" name="Picture 2" descr="http://ts4.mm.bing.net/images/thumbnail.aspx?q=4649551707046555&amp;id=4b372880e552bc6389ea3ec378e74260&amp;url=http%3a%2f%2fupload.wikimedia.org%2fwikipedia%2fcommons%2f3%2f36%2f10_Downing_Street_doo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204864"/>
            <a:ext cx="1680187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://ts1.mm.bing.net/images/thumbnail.aspx?q=4790022917722080&amp;id=ecf3dc3a56c78bd4df6b543001a61121&amp;url=http%3a%2f%2fimages.travelpod.com%2fusers%2fthe.waitrix%2f1.1246576244.10-downing-street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234570"/>
            <a:ext cx="3024336" cy="2268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1042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20688"/>
            <a:ext cx="7560840" cy="4536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u="sng" dirty="0" err="1"/>
              <a:t>t</a:t>
            </a:r>
            <a:r>
              <a:rPr lang="cs-CZ" sz="2800" b="1" u="sng" dirty="0" err="1" smtClean="0"/>
              <a:t>he</a:t>
            </a:r>
            <a:r>
              <a:rPr lang="cs-CZ" sz="2800" b="1" u="sng" dirty="0" smtClean="0"/>
              <a:t> Tower </a:t>
            </a:r>
            <a:r>
              <a:rPr lang="cs-CZ" sz="2800" b="1" u="sng" dirty="0" err="1" smtClean="0"/>
              <a:t>of</a:t>
            </a:r>
            <a:r>
              <a:rPr lang="cs-CZ" sz="2800" b="1" u="sng" dirty="0" smtClean="0"/>
              <a:t> London</a:t>
            </a:r>
          </a:p>
          <a:p>
            <a:endParaRPr lang="cs-CZ" sz="2800" b="1" u="sng" dirty="0"/>
          </a:p>
          <a:p>
            <a:r>
              <a:rPr lang="cs-CZ" sz="2800" b="1" dirty="0" err="1" smtClean="0"/>
              <a:t>It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was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built</a:t>
            </a:r>
            <a:r>
              <a:rPr lang="cs-CZ" sz="2800" b="1" dirty="0" smtClean="0"/>
              <a:t> by William </a:t>
            </a:r>
            <a:r>
              <a:rPr lang="cs-CZ" sz="2800" b="1" dirty="0" err="1" smtClean="0"/>
              <a:t>the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Conqueror</a:t>
            </a:r>
            <a:r>
              <a:rPr lang="cs-CZ" sz="2800" b="1" dirty="0" smtClean="0"/>
              <a:t> in </a:t>
            </a:r>
            <a:r>
              <a:rPr lang="cs-CZ" sz="2800" b="1" dirty="0" err="1" smtClean="0"/>
              <a:t>the</a:t>
            </a:r>
            <a:r>
              <a:rPr lang="cs-CZ" sz="2800" b="1" dirty="0" smtClean="0"/>
              <a:t> 11th</a:t>
            </a:r>
          </a:p>
          <a:p>
            <a:r>
              <a:rPr lang="cs-CZ" sz="2800" b="1" dirty="0" err="1"/>
              <a:t>c</a:t>
            </a:r>
            <a:r>
              <a:rPr lang="cs-CZ" sz="2800" b="1" dirty="0" err="1" smtClean="0"/>
              <a:t>entury</a:t>
            </a:r>
            <a:r>
              <a:rPr lang="cs-CZ" sz="2800" b="1" dirty="0" smtClean="0"/>
              <a:t>.</a:t>
            </a:r>
          </a:p>
          <a:p>
            <a:endParaRPr lang="cs-CZ" sz="2800" b="1" dirty="0"/>
          </a:p>
          <a:p>
            <a:r>
              <a:rPr lang="cs-CZ" sz="2800" b="1" dirty="0" err="1" smtClean="0"/>
              <a:t>It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was</a:t>
            </a:r>
            <a:r>
              <a:rPr lang="cs-CZ" sz="2800" b="1" dirty="0" smtClean="0"/>
              <a:t> in </a:t>
            </a:r>
            <a:r>
              <a:rPr lang="cs-CZ" sz="2800" b="1" dirty="0" err="1" smtClean="0"/>
              <a:t>history</a:t>
            </a:r>
            <a:r>
              <a:rPr lang="cs-CZ" sz="2800" b="1" dirty="0" smtClean="0"/>
              <a:t>:</a:t>
            </a:r>
          </a:p>
          <a:p>
            <a:r>
              <a:rPr lang="cs-CZ" sz="2800" b="1" dirty="0"/>
              <a:t>a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royal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palace</a:t>
            </a:r>
            <a:endParaRPr lang="cs-CZ" sz="2800" b="1" dirty="0" smtClean="0"/>
          </a:p>
          <a:p>
            <a:r>
              <a:rPr lang="cs-CZ" sz="2800" b="1" dirty="0" smtClean="0"/>
              <a:t>a </a:t>
            </a:r>
            <a:r>
              <a:rPr lang="cs-CZ" sz="2800" b="1" dirty="0" err="1" smtClean="0"/>
              <a:t>royal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prison</a:t>
            </a:r>
            <a:endParaRPr lang="cs-CZ" sz="2800" b="1" dirty="0" smtClean="0"/>
          </a:p>
          <a:p>
            <a:r>
              <a:rPr lang="cs-CZ" sz="2800" b="1" dirty="0" smtClean="0"/>
              <a:t>a  </a:t>
            </a:r>
            <a:r>
              <a:rPr lang="cs-CZ" sz="2800" b="1" dirty="0" err="1" smtClean="0"/>
              <a:t>royal</a:t>
            </a:r>
            <a:r>
              <a:rPr lang="cs-CZ" sz="2800" b="1" dirty="0" smtClean="0"/>
              <a:t> zoo</a:t>
            </a:r>
          </a:p>
          <a:p>
            <a:endParaRPr lang="cs-CZ" sz="2800" b="1" dirty="0"/>
          </a:p>
        </p:txBody>
      </p:sp>
      <p:pic>
        <p:nvPicPr>
          <p:cNvPr id="10242" name="Picture 2" descr="http://ts3.mm.bing.net/images/thumbnail.aspx?q=4751342439957010&amp;id=c010bb280d10d7b7d4e03a7b98273ecd&amp;url=http%3a%2f%2fupload.wikimedia.org%2fwikipedia%2fcommons%2fe%2feb%2fTower_of_London%252C_Traitors_Gat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204864"/>
            <a:ext cx="2857500" cy="2609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9682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548680"/>
            <a:ext cx="748243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/>
              <a:t>Now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it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is</a:t>
            </a:r>
            <a:r>
              <a:rPr lang="cs-CZ" sz="2800" b="1" dirty="0" smtClean="0"/>
              <a:t> a museum.</a:t>
            </a:r>
          </a:p>
          <a:p>
            <a:endParaRPr lang="cs-CZ" sz="2800" b="1" dirty="0"/>
          </a:p>
          <a:p>
            <a:r>
              <a:rPr lang="cs-CZ" sz="2800" b="1" dirty="0" err="1" smtClean="0"/>
              <a:t>People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can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see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there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the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Crown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Jewels</a:t>
            </a:r>
            <a:r>
              <a:rPr lang="cs-CZ" sz="2800" b="1" dirty="0" smtClean="0"/>
              <a:t> and </a:t>
            </a:r>
            <a:r>
              <a:rPr lang="cs-CZ" sz="2800" b="1" dirty="0" err="1" smtClean="0"/>
              <a:t>guns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  <p:pic>
        <p:nvPicPr>
          <p:cNvPr id="11266" name="Picture 2" descr="http://ts1.mm.bing.net/images/thumbnail.aspx?q=4759348258670020&amp;id=65b6c743106498beea36051624908aab&amp;url=http%3a%2f%2frap361.com%2fwp-content%2fuploads%2f2011%2f06%2fcrown-jewels-main-pag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349177"/>
            <a:ext cx="2857500" cy="2324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://ts4.mm.bing.net/images/thumbnail.aspx?q=4838066420450255&amp;id=3f0af183da7086f33557d25b15f2cc2c&amp;url=http%3a%2f%2fwholesale-diamonds.5u.com%2fwholesale_diamond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060848"/>
            <a:ext cx="2181225" cy="2447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http://i.telegraph.co.uk/multimedia/archive/01823/crownjewels_1823681i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616125"/>
            <a:ext cx="3024336" cy="1892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275856" y="4673278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   </a:t>
            </a:r>
            <a:r>
              <a:rPr lang="cs-CZ" sz="2800" b="1" dirty="0" err="1" smtClean="0">
                <a:solidFill>
                  <a:srgbClr val="FF0000"/>
                </a:solidFill>
              </a:rPr>
              <a:t>crown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868144" y="4673278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sceptre</a:t>
            </a:r>
            <a:r>
              <a:rPr lang="cs-CZ" sz="2800" b="1" dirty="0" smtClean="0">
                <a:solidFill>
                  <a:srgbClr val="FF0000"/>
                </a:solidFill>
              </a:rPr>
              <a:t> and </a:t>
            </a:r>
            <a:r>
              <a:rPr lang="cs-CZ" sz="2800" b="1" dirty="0" err="1" smtClean="0">
                <a:solidFill>
                  <a:srgbClr val="FF0000"/>
                </a:solidFill>
              </a:rPr>
              <a:t>orb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0846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76672"/>
            <a:ext cx="67690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Crown</a:t>
            </a:r>
            <a:r>
              <a:rPr lang="cs-CZ" sz="2800" dirty="0" smtClean="0"/>
              <a:t> </a:t>
            </a:r>
            <a:r>
              <a:rPr lang="cs-CZ" sz="2800" dirty="0" err="1" smtClean="0"/>
              <a:t>Jewels</a:t>
            </a:r>
            <a:r>
              <a:rPr lang="cs-CZ" sz="2800" dirty="0" smtClean="0"/>
              <a:t> are </a:t>
            </a:r>
            <a:r>
              <a:rPr lang="cs-CZ" sz="2800" dirty="0" err="1" smtClean="0"/>
              <a:t>guarded</a:t>
            </a:r>
            <a:r>
              <a:rPr lang="cs-CZ" sz="2800" dirty="0" smtClean="0"/>
              <a:t> </a:t>
            </a:r>
            <a:r>
              <a:rPr lang="cs-CZ" sz="2800" dirty="0" smtClean="0"/>
              <a:t>by </a:t>
            </a:r>
            <a:r>
              <a:rPr lang="cs-CZ" sz="2800" dirty="0" err="1" smtClean="0"/>
              <a:t>Beefeaters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pic>
        <p:nvPicPr>
          <p:cNvPr id="12290" name="Picture 2" descr="http://ts3.mm.bing.net/images/thumbnail.aspx?q=4913580512706922&amp;id=5c648ac8380286ec67031315658ea43f&amp;url=http%3a%2f%2faaronandzoe.goannatravel.com%2fgallery%2fd%2f841-1%2fBeefeater%2b_Medium_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7948" y="1700808"/>
            <a:ext cx="1905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http://ts2.mm.bing.net/images/thumbnail.aspx?q=4737272133649485&amp;id=3675f2f546e2bd8496a67afdc5432237&amp;url=http%3a%2f%2fwwwdelivery.superstock.com%2fWI%2f223%2f1851%2fPreviewComp%2fSuperStock_1851-112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362" y="1700808"/>
            <a:ext cx="2736305" cy="2796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1798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20688"/>
            <a:ext cx="7095532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err="1" smtClean="0"/>
              <a:t>Trafalgar</a:t>
            </a:r>
            <a:r>
              <a:rPr lang="cs-CZ" sz="2800" b="1" u="sng" dirty="0" smtClean="0"/>
              <a:t>  Square</a:t>
            </a:r>
          </a:p>
          <a:p>
            <a:endParaRPr lang="cs-CZ" sz="2800" b="1" u="sng" dirty="0"/>
          </a:p>
          <a:p>
            <a:r>
              <a:rPr lang="cs-CZ" sz="2800" b="1" dirty="0" err="1" smtClean="0"/>
              <a:t>It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is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the</a:t>
            </a:r>
            <a:r>
              <a:rPr lang="cs-CZ" sz="2800" b="1" dirty="0" smtClean="0"/>
              <a:t> most </a:t>
            </a:r>
            <a:r>
              <a:rPr lang="cs-CZ" sz="2800" b="1" dirty="0" err="1" smtClean="0"/>
              <a:t>famous</a:t>
            </a:r>
            <a:r>
              <a:rPr lang="cs-CZ" sz="2800" b="1" dirty="0" smtClean="0"/>
              <a:t> square in London.</a:t>
            </a:r>
          </a:p>
          <a:p>
            <a:endParaRPr lang="cs-CZ" sz="2800" b="1" dirty="0"/>
          </a:p>
          <a:p>
            <a:r>
              <a:rPr lang="cs-CZ" sz="2800" b="1" dirty="0" err="1" smtClean="0"/>
              <a:t>There</a:t>
            </a:r>
            <a:r>
              <a:rPr lang="cs-CZ" sz="2800" b="1" dirty="0" smtClean="0"/>
              <a:t> are: </a:t>
            </a:r>
            <a:r>
              <a:rPr lang="cs-CZ" sz="2800" b="1" dirty="0" err="1" smtClean="0"/>
              <a:t>fountains</a:t>
            </a:r>
            <a:r>
              <a:rPr lang="cs-CZ" sz="2800" b="1" dirty="0" smtClean="0"/>
              <a:t>, </a:t>
            </a:r>
            <a:r>
              <a:rPr lang="cs-CZ" sz="2800" b="1" dirty="0" err="1" smtClean="0"/>
              <a:t>the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National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Gallery</a:t>
            </a:r>
            <a:r>
              <a:rPr lang="cs-CZ" sz="2800" b="1" dirty="0" smtClean="0"/>
              <a:t> and </a:t>
            </a:r>
          </a:p>
          <a:p>
            <a:r>
              <a:rPr lang="cs-CZ" sz="2800" b="1" dirty="0" err="1" smtClean="0"/>
              <a:t>Nelson´s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Column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  <p:pic>
        <p:nvPicPr>
          <p:cNvPr id="13314" name="Picture 2" descr="http://ts1.mm.bing.net/images/thumbnail.aspx?q=4785852507881556&amp;id=ddd5c47e56217fb7ff4ad772f705c451&amp;url=http%3a%2f%2fupload.wikimedia.org%2fwikipedia%2fcommons%2f5%2f55%2fTrafalgar_Squar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3396076"/>
            <a:ext cx="2857500" cy="185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http://ts3.mm.bing.net/images/thumbnail.aspx?q=4847682859237382&amp;id=405d647be50d2610a86ea663f71c6143&amp;url=http%3a%2f%2f4.bp.blogspot.com%2f-2_BchVQG2do%2fTZ340YSxcII%2fAAAAAAAADqw%2fCj81aEDO2uY%2fs1600%2fTrafalgar%2bSquare%2bby%2bview%2bworld%2bbeauty%2b%25252813%25252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562106"/>
            <a:ext cx="2232248" cy="1674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http://ts1.mm.bing.net/images/thumbnail.aspx?q=4659696428318788&amp;id=2883c733017a91d9b3ef9c2adebb31f0&amp;url=http%3a%2f%2fimages.fanpop.com%2fimages%2fimage_uploads%2fTrafalgar-Square-london-436397_1920_144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417248"/>
            <a:ext cx="2448272" cy="1836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11570" y="5392618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   </a:t>
            </a:r>
            <a:r>
              <a:rPr lang="cs-CZ" sz="2400" b="1" dirty="0" err="1" smtClean="0">
                <a:solidFill>
                  <a:srgbClr val="FF0000"/>
                </a:solidFill>
              </a:rPr>
              <a:t>fountains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75856" y="5392618"/>
            <a:ext cx="2448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>
                <a:solidFill>
                  <a:srgbClr val="FF0000"/>
                </a:solidFill>
              </a:rPr>
              <a:t>Nelson´s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Column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868144" y="5392618"/>
            <a:ext cx="29687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>
                <a:solidFill>
                  <a:srgbClr val="FF0000"/>
                </a:solidFill>
              </a:rPr>
              <a:t>t</a:t>
            </a:r>
            <a:r>
              <a:rPr lang="cs-CZ" sz="2400" b="1" dirty="0" err="1" smtClean="0">
                <a:solidFill>
                  <a:srgbClr val="FF0000"/>
                </a:solidFill>
              </a:rPr>
              <a:t>he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National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Gallery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153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899592" y="764704"/>
            <a:ext cx="545598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smtClean="0"/>
              <a:t>Oxford Street</a:t>
            </a:r>
          </a:p>
          <a:p>
            <a:endParaRPr lang="cs-CZ" sz="2800" b="1" u="sng" dirty="0"/>
          </a:p>
          <a:p>
            <a:r>
              <a:rPr lang="cs-CZ" sz="2800" b="1" dirty="0" err="1" smtClean="0"/>
              <a:t>It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is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the</a:t>
            </a:r>
            <a:r>
              <a:rPr lang="cs-CZ" sz="2800" b="1" dirty="0" smtClean="0"/>
              <a:t> shopping centre </a:t>
            </a:r>
            <a:r>
              <a:rPr lang="cs-CZ" sz="2800" b="1" dirty="0" err="1" smtClean="0"/>
              <a:t>of</a:t>
            </a:r>
            <a:r>
              <a:rPr lang="cs-CZ" sz="2800" b="1" dirty="0" smtClean="0"/>
              <a:t> London.</a:t>
            </a:r>
            <a:endParaRPr lang="cs-CZ" sz="2800" b="1" dirty="0"/>
          </a:p>
        </p:txBody>
      </p:sp>
      <p:pic>
        <p:nvPicPr>
          <p:cNvPr id="14338" name="Picture 2" descr="http://ts2.mm.bing.net/images/thumbnail.aspx?q=4553078174322133&amp;id=e3e7218d955ff813354b69002d1d5a2a&amp;url=http%3a%2f%2f3.bp.blogspot.com%2f-bysMnkS9rPs%2fTcOr2iEXOvI%2fAAAAAAAAAXE%2fkFSC_kwl2Ng%2fs1600%2foxford_street_london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889008"/>
            <a:ext cx="2857500" cy="1781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http://ts1.mm.bing.net/images/thumbnail.aspx?q=5059742557405936&amp;id=1f33bb364b09af0559c85dc36b882a28&amp;url=http%3a%2f%2fwww.amw1.com%2fOxford-Street%2f102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671962"/>
            <a:ext cx="2664296" cy="1998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http://ts3.mm.bing.net/images/thumbnail.aspx?q=4763029035418214&amp;id=4a178c73488b482264101991262e7c5d&amp;url=http%3a%2f%2fupload.wikimedia.org%2fwikipedia%2fcommons%2f3%2f30%2fHMV_-_Oxford_Street_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0162" y="2807488"/>
            <a:ext cx="2592288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9096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163" y="4132327"/>
            <a:ext cx="2514600" cy="2076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546" y="854651"/>
            <a:ext cx="2438400" cy="219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450" y="930851"/>
            <a:ext cx="2495550" cy="203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450" y="4190931"/>
            <a:ext cx="2457450" cy="220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9485" y="1368942"/>
            <a:ext cx="4008015" cy="42923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915816" y="2492896"/>
            <a:ext cx="3405804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    Buckingham </a:t>
            </a:r>
            <a:r>
              <a:rPr lang="cs-CZ" sz="2400" b="1" dirty="0" err="1" smtClean="0"/>
              <a:t>Palace</a:t>
            </a:r>
            <a:endParaRPr lang="cs-CZ" sz="2400" b="1" dirty="0" smtClean="0"/>
          </a:p>
          <a:p>
            <a:endParaRPr lang="cs-CZ" sz="2400" b="1" dirty="0"/>
          </a:p>
          <a:p>
            <a:r>
              <a:rPr lang="cs-CZ" sz="2400" b="1" dirty="0" err="1"/>
              <a:t>t</a:t>
            </a:r>
            <a:r>
              <a:rPr lang="cs-CZ" sz="2400" b="1" dirty="0" err="1" smtClean="0"/>
              <a:t>he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Houses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of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Parliament</a:t>
            </a:r>
            <a:endParaRPr lang="cs-CZ" sz="2400" b="1" dirty="0" smtClean="0"/>
          </a:p>
          <a:p>
            <a:endParaRPr lang="cs-CZ" sz="2400" b="1" dirty="0"/>
          </a:p>
          <a:p>
            <a:r>
              <a:rPr lang="cs-CZ" sz="2400" b="1" dirty="0" smtClean="0"/>
              <a:t>       Tower </a:t>
            </a:r>
            <a:r>
              <a:rPr lang="cs-CZ" sz="2400" b="1" dirty="0" err="1" smtClean="0"/>
              <a:t>Bridge</a:t>
            </a:r>
            <a:endParaRPr lang="cs-CZ" sz="2400" b="1" dirty="0" smtClean="0"/>
          </a:p>
          <a:p>
            <a:endParaRPr lang="cs-CZ" sz="2400" b="1" dirty="0"/>
          </a:p>
          <a:p>
            <a:r>
              <a:rPr lang="cs-CZ" sz="2400" b="1" dirty="0" smtClean="0"/>
              <a:t>  </a:t>
            </a:r>
            <a:r>
              <a:rPr lang="cs-CZ" sz="2400" b="1" dirty="0" err="1" smtClean="0"/>
              <a:t>the</a:t>
            </a:r>
            <a:r>
              <a:rPr lang="cs-CZ" sz="2400" b="1" dirty="0" smtClean="0"/>
              <a:t> Tower </a:t>
            </a:r>
            <a:r>
              <a:rPr lang="cs-CZ" sz="2400" b="1" dirty="0" err="1" smtClean="0"/>
              <a:t>of</a:t>
            </a:r>
            <a:r>
              <a:rPr lang="cs-CZ" sz="2400" b="1" dirty="0" smtClean="0"/>
              <a:t> London</a:t>
            </a:r>
            <a:endParaRPr lang="cs-CZ" sz="2400" b="1" dirty="0"/>
          </a:p>
        </p:txBody>
      </p:sp>
      <p:sp>
        <p:nvSpPr>
          <p:cNvPr id="2" name="TextovéPole 1"/>
          <p:cNvSpPr txBox="1"/>
          <p:nvPr/>
        </p:nvSpPr>
        <p:spPr>
          <a:xfrm>
            <a:off x="395536" y="476672"/>
            <a:ext cx="64531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                   </a:t>
            </a:r>
            <a:r>
              <a:rPr lang="cs-CZ" sz="2800" b="1" dirty="0" err="1" smtClean="0">
                <a:solidFill>
                  <a:srgbClr val="FF0000"/>
                </a:solidFill>
              </a:rPr>
              <a:t>Match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the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pictures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with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names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44885" y="2852936"/>
            <a:ext cx="29869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>
                <a:solidFill>
                  <a:srgbClr val="FF0000"/>
                </a:solidFill>
              </a:rPr>
              <a:t>t</a:t>
            </a:r>
            <a:r>
              <a:rPr lang="cs-CZ" sz="2400" b="1" dirty="0" err="1" smtClean="0">
                <a:solidFill>
                  <a:srgbClr val="FF0000"/>
                </a:solidFill>
              </a:rPr>
              <a:t>he</a:t>
            </a:r>
            <a:r>
              <a:rPr lang="cs-CZ" sz="2400" b="1" dirty="0" smtClean="0">
                <a:solidFill>
                  <a:srgbClr val="FF0000"/>
                </a:solidFill>
              </a:rPr>
              <a:t> Tower </a:t>
            </a:r>
            <a:r>
              <a:rPr lang="cs-CZ" sz="2400" b="1" dirty="0" err="1" smtClean="0">
                <a:solidFill>
                  <a:srgbClr val="FF0000"/>
                </a:solidFill>
              </a:rPr>
              <a:t>of</a:t>
            </a:r>
            <a:r>
              <a:rPr lang="cs-CZ" sz="2400" b="1" dirty="0" smtClean="0">
                <a:solidFill>
                  <a:srgbClr val="FF0000"/>
                </a:solidFill>
              </a:rPr>
              <a:t> London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516216" y="2852937"/>
            <a:ext cx="2304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  </a:t>
            </a:r>
            <a:r>
              <a:rPr lang="cs-CZ" sz="2400" b="1" dirty="0" err="1" smtClean="0">
                <a:solidFill>
                  <a:srgbClr val="FF0000"/>
                </a:solidFill>
              </a:rPr>
              <a:t>the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Houses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of</a:t>
            </a:r>
            <a:endParaRPr lang="cs-CZ" sz="2400" b="1" dirty="0" smtClean="0">
              <a:solidFill>
                <a:srgbClr val="FF0000"/>
              </a:solidFill>
            </a:endParaRPr>
          </a:p>
          <a:p>
            <a:r>
              <a:rPr lang="cs-CZ" sz="2400" b="1" dirty="0" smtClean="0">
                <a:solidFill>
                  <a:srgbClr val="FF0000"/>
                </a:solidFill>
              </a:rPr>
              <a:t>    </a:t>
            </a:r>
            <a:r>
              <a:rPr lang="cs-CZ" sz="2400" b="1" dirty="0" err="1" smtClean="0">
                <a:solidFill>
                  <a:srgbClr val="FF0000"/>
                </a:solidFill>
              </a:rPr>
              <a:t>Parliament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1520" y="6093297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Buckingham </a:t>
            </a:r>
            <a:r>
              <a:rPr lang="cs-CZ" sz="2400" b="1" dirty="0" err="1" smtClean="0">
                <a:solidFill>
                  <a:srgbClr val="FF0000"/>
                </a:solidFill>
              </a:rPr>
              <a:t>Palace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667500" y="6208778"/>
            <a:ext cx="20089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  Tower </a:t>
            </a:r>
            <a:r>
              <a:rPr lang="cs-CZ" sz="2400" b="1" dirty="0" err="1" smtClean="0">
                <a:solidFill>
                  <a:srgbClr val="FF0000"/>
                </a:solidFill>
              </a:rPr>
              <a:t>Bridge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1812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74" y="691133"/>
            <a:ext cx="1762125" cy="2809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149808"/>
            <a:ext cx="2646983" cy="2321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379515"/>
            <a:ext cx="2343421" cy="2092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879" y="1295326"/>
            <a:ext cx="2831217" cy="2225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11560" y="332656"/>
            <a:ext cx="3926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rgbClr val="FF0000"/>
                </a:solidFill>
              </a:rPr>
              <a:t>Write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names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of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the</a:t>
            </a:r>
            <a:r>
              <a:rPr lang="cs-CZ" sz="2800" b="1" dirty="0" smtClean="0">
                <a:solidFill>
                  <a:srgbClr val="FF0000"/>
                </a:solidFill>
              </a:rPr>
              <a:t> place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4574" y="4077072"/>
            <a:ext cx="881202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……………………………………………………………………………………………………………………………………………….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91440" y="5589240"/>
            <a:ext cx="86777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10 </a:t>
            </a:r>
            <a:r>
              <a:rPr lang="cs-CZ" sz="2400" b="1" dirty="0" err="1" smtClean="0">
                <a:solidFill>
                  <a:srgbClr val="FF0000"/>
                </a:solidFill>
              </a:rPr>
              <a:t>Downing</a:t>
            </a:r>
            <a:r>
              <a:rPr lang="cs-CZ" sz="2400" b="1" dirty="0" smtClean="0">
                <a:solidFill>
                  <a:srgbClr val="FF0000"/>
                </a:solidFill>
              </a:rPr>
              <a:t> Street   Hyde Park   St. </a:t>
            </a:r>
            <a:r>
              <a:rPr lang="cs-CZ" sz="2400" b="1" dirty="0" err="1" smtClean="0">
                <a:solidFill>
                  <a:srgbClr val="FF0000"/>
                </a:solidFill>
              </a:rPr>
              <a:t>Paul´s</a:t>
            </a:r>
            <a:r>
              <a:rPr lang="cs-CZ" sz="2400" b="1" dirty="0" smtClean="0">
                <a:solidFill>
                  <a:srgbClr val="FF0000"/>
                </a:solidFill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</a:rPr>
              <a:t>Cathedral</a:t>
            </a:r>
            <a:r>
              <a:rPr lang="cs-CZ" sz="2400" b="1" dirty="0" smtClean="0">
                <a:solidFill>
                  <a:srgbClr val="FF0000"/>
                </a:solidFill>
              </a:rPr>
              <a:t>    Oxford Street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7998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48148E-6 L 0.00017 -0.29514 " pathEditMode="relative" ptsTypes="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548680"/>
            <a:ext cx="7380547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rgbClr val="FF0000"/>
                </a:solidFill>
              </a:rPr>
              <a:t>Answer</a:t>
            </a:r>
            <a:r>
              <a:rPr lang="cs-CZ" sz="2800" b="1" dirty="0" smtClean="0">
                <a:solidFill>
                  <a:srgbClr val="FF0000"/>
                </a:solidFill>
              </a:rPr>
              <a:t>:</a:t>
            </a:r>
          </a:p>
          <a:p>
            <a:endParaRPr lang="cs-CZ" sz="2800" b="1" dirty="0">
              <a:solidFill>
                <a:srgbClr val="FF0000"/>
              </a:solidFill>
            </a:endParaRPr>
          </a:p>
          <a:p>
            <a:r>
              <a:rPr lang="cs-CZ" sz="2800" b="1" dirty="0" smtClean="0"/>
              <a:t>1) </a:t>
            </a:r>
            <a:r>
              <a:rPr lang="cs-CZ" sz="2800" b="1" dirty="0" err="1" smtClean="0"/>
              <a:t>Where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does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every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British</a:t>
            </a:r>
            <a:r>
              <a:rPr lang="cs-CZ" sz="2800" b="1" dirty="0" smtClean="0"/>
              <a:t> Prime </a:t>
            </a:r>
            <a:r>
              <a:rPr lang="cs-CZ" sz="2800" b="1" dirty="0" err="1" smtClean="0"/>
              <a:t>Minister</a:t>
            </a:r>
            <a:r>
              <a:rPr lang="cs-CZ" sz="2800" b="1" dirty="0" smtClean="0"/>
              <a:t> live?</a:t>
            </a:r>
          </a:p>
          <a:p>
            <a:endParaRPr lang="cs-CZ" sz="2800" b="1" dirty="0"/>
          </a:p>
          <a:p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4" name="Picture 2" descr="http://ts4.mm.bing.net/images/thumbnail.aspx?q=4649551707046555&amp;id=4b372880e552bc6389ea3ec378e74260&amp;url=http%3a%2f%2fupload.wikimedia.org%2fwikipedia%2fcommons%2f3%2f36%2f10_Downing_Street_doo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223353"/>
            <a:ext cx="1680187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187624" y="5445224"/>
            <a:ext cx="42265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          </a:t>
            </a:r>
            <a:r>
              <a:rPr lang="cs-CZ" sz="2800" b="1" dirty="0" err="1" smtClean="0">
                <a:solidFill>
                  <a:srgbClr val="FF0000"/>
                </a:solidFill>
              </a:rPr>
              <a:t>at</a:t>
            </a:r>
            <a:r>
              <a:rPr lang="cs-CZ" sz="2800" b="1" dirty="0" smtClean="0">
                <a:solidFill>
                  <a:srgbClr val="FF0000"/>
                </a:solidFill>
              </a:rPr>
              <a:t> 10 </a:t>
            </a:r>
            <a:r>
              <a:rPr lang="cs-CZ" sz="2800" b="1" dirty="0" err="1" smtClean="0">
                <a:solidFill>
                  <a:srgbClr val="FF0000"/>
                </a:solidFill>
              </a:rPr>
              <a:t>Downing</a:t>
            </a:r>
            <a:r>
              <a:rPr lang="cs-CZ" sz="2800" b="1" dirty="0" smtClean="0">
                <a:solidFill>
                  <a:srgbClr val="FF0000"/>
                </a:solidFill>
              </a:rPr>
              <a:t> Street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0246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76672"/>
            <a:ext cx="7105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2) </a:t>
            </a:r>
            <a:r>
              <a:rPr lang="cs-CZ" sz="2800" b="1" dirty="0" err="1" smtClean="0"/>
              <a:t>What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is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the</a:t>
            </a:r>
            <a:r>
              <a:rPr lang="cs-CZ" sz="2800" b="1" dirty="0" smtClean="0"/>
              <a:t> most </a:t>
            </a:r>
            <a:r>
              <a:rPr lang="cs-CZ" sz="2800" b="1" dirty="0" err="1" smtClean="0"/>
              <a:t>famous</a:t>
            </a:r>
            <a:r>
              <a:rPr lang="cs-CZ" sz="2800" b="1" dirty="0" smtClean="0"/>
              <a:t> square in London?</a:t>
            </a:r>
            <a:endParaRPr lang="cs-CZ" sz="28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403647" y="1196752"/>
            <a:ext cx="39807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              </a:t>
            </a:r>
            <a:r>
              <a:rPr lang="cs-CZ" sz="2800" b="1" dirty="0" err="1" smtClean="0">
                <a:solidFill>
                  <a:srgbClr val="FF0000"/>
                </a:solidFill>
              </a:rPr>
              <a:t>Trafalgar</a:t>
            </a:r>
            <a:r>
              <a:rPr lang="cs-CZ" sz="2800" b="1" dirty="0" smtClean="0">
                <a:solidFill>
                  <a:srgbClr val="FF0000"/>
                </a:solidFill>
              </a:rPr>
              <a:t> Square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292080" y="1988840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59" y="2312005"/>
            <a:ext cx="48652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3) </a:t>
            </a:r>
            <a:r>
              <a:rPr lang="cs-CZ" sz="2800" b="1" dirty="0" err="1" smtClean="0"/>
              <a:t>What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can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you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see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there</a:t>
            </a:r>
            <a:r>
              <a:rPr lang="cs-CZ" sz="2800" b="1" dirty="0" smtClean="0"/>
              <a:t>?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755576" y="3212976"/>
            <a:ext cx="77768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>
                <a:solidFill>
                  <a:srgbClr val="FF0000"/>
                </a:solidFill>
              </a:rPr>
              <a:t>f</a:t>
            </a:r>
            <a:r>
              <a:rPr lang="cs-CZ" sz="2800" b="1" dirty="0" err="1" smtClean="0">
                <a:solidFill>
                  <a:srgbClr val="FF0000"/>
                </a:solidFill>
              </a:rPr>
              <a:t>ountains</a:t>
            </a:r>
            <a:r>
              <a:rPr lang="cs-CZ" sz="2800" b="1" dirty="0" smtClean="0">
                <a:solidFill>
                  <a:srgbClr val="FF0000"/>
                </a:solidFill>
              </a:rPr>
              <a:t>, </a:t>
            </a:r>
            <a:r>
              <a:rPr lang="cs-CZ" sz="2800" b="1" dirty="0" err="1" smtClean="0">
                <a:solidFill>
                  <a:srgbClr val="FF0000"/>
                </a:solidFill>
              </a:rPr>
              <a:t>Nelson´s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Column</a:t>
            </a:r>
            <a:r>
              <a:rPr lang="cs-CZ" sz="2800" b="1" dirty="0" smtClean="0">
                <a:solidFill>
                  <a:srgbClr val="FF0000"/>
                </a:solidFill>
              </a:rPr>
              <a:t>, </a:t>
            </a:r>
            <a:r>
              <a:rPr lang="cs-CZ" sz="2800" b="1" dirty="0" err="1" smtClean="0">
                <a:solidFill>
                  <a:srgbClr val="FF0000"/>
                </a:solidFill>
              </a:rPr>
              <a:t>the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National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Gallery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7" name="Picture 2" descr="http://ts1.mm.bing.net/images/thumbnail.aspx?q=4785852507881556&amp;id=ddd5c47e56217fb7ff4ad772f705c451&amp;url=http%3a%2f%2fupload.wikimedia.org%2fwikipedia%2fcommons%2f5%2f55%2fTrafalgar_Squar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47" y="4324764"/>
            <a:ext cx="2482071" cy="1613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://ts3.mm.bing.net/images/thumbnail.aspx?q=4847682859237382&amp;id=405d647be50d2610a86ea663f71c6143&amp;url=http%3a%2f%2f4.bp.blogspot.com%2f-2_BchVQG2do%2fTZ340YSxcII%2fAAAAAAAADqw%2fCj81aEDO2uY%2fs1600%2fTrafalgar%2bSquare%2bby%2bview%2bworld%2bbeauty%2b%25252813%25252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3806" y="4263925"/>
            <a:ext cx="2232248" cy="1674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://ts1.mm.bing.net/images/thumbnail.aspx?q=4659696428318788&amp;id=2883c733017a91d9b3ef9c2adebb31f0&amp;url=http%3a%2f%2fimages.fanpop.com%2fimages%2fimage_uploads%2fTrafalgar-Square-london-436397_1920_144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0132" y="4182916"/>
            <a:ext cx="2340260" cy="1755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5682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548680"/>
            <a:ext cx="68471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4) </a:t>
            </a:r>
            <a:r>
              <a:rPr lang="cs-CZ" sz="2800" b="1" dirty="0" err="1" smtClean="0"/>
              <a:t>What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was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the</a:t>
            </a:r>
            <a:r>
              <a:rPr lang="cs-CZ" sz="2800" b="1" dirty="0" smtClean="0"/>
              <a:t> Tower </a:t>
            </a:r>
            <a:r>
              <a:rPr lang="cs-CZ" sz="2800" b="1" dirty="0" err="1" smtClean="0"/>
              <a:t>of</a:t>
            </a:r>
            <a:r>
              <a:rPr lang="cs-CZ" sz="2800" b="1" dirty="0" smtClean="0"/>
              <a:t> London in </a:t>
            </a:r>
            <a:r>
              <a:rPr lang="cs-CZ" sz="2800" b="1" dirty="0" err="1" smtClean="0"/>
              <a:t>history</a:t>
            </a:r>
            <a:r>
              <a:rPr lang="cs-CZ" sz="2800" b="1" dirty="0" smtClean="0"/>
              <a:t>?</a:t>
            </a:r>
            <a:endParaRPr lang="cs-CZ" sz="28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1268760"/>
            <a:ext cx="6048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      a </a:t>
            </a:r>
            <a:r>
              <a:rPr lang="cs-CZ" sz="2800" b="1" dirty="0" err="1" smtClean="0">
                <a:solidFill>
                  <a:srgbClr val="FF0000"/>
                </a:solidFill>
              </a:rPr>
              <a:t>royal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palace</a:t>
            </a:r>
            <a:r>
              <a:rPr lang="cs-CZ" sz="2800" b="1" dirty="0" smtClean="0">
                <a:solidFill>
                  <a:srgbClr val="FF0000"/>
                </a:solidFill>
              </a:rPr>
              <a:t>, a </a:t>
            </a:r>
            <a:r>
              <a:rPr lang="cs-CZ" sz="2800" b="1" dirty="0" err="1" smtClean="0">
                <a:solidFill>
                  <a:srgbClr val="FF0000"/>
                </a:solidFill>
              </a:rPr>
              <a:t>prison</a:t>
            </a:r>
            <a:r>
              <a:rPr lang="cs-CZ" sz="2800" b="1" dirty="0" smtClean="0">
                <a:solidFill>
                  <a:srgbClr val="FF0000"/>
                </a:solidFill>
              </a:rPr>
              <a:t>, a </a:t>
            </a:r>
            <a:r>
              <a:rPr lang="cs-CZ" sz="2800" b="1" dirty="0" err="1" smtClean="0">
                <a:solidFill>
                  <a:srgbClr val="FF0000"/>
                </a:solidFill>
              </a:rPr>
              <a:t>royal</a:t>
            </a:r>
            <a:r>
              <a:rPr lang="cs-CZ" sz="2800" b="1" dirty="0" smtClean="0">
                <a:solidFill>
                  <a:srgbClr val="FF0000"/>
                </a:solidFill>
              </a:rPr>
              <a:t> zoo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3568" y="2348880"/>
            <a:ext cx="288649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5) </a:t>
            </a:r>
            <a:r>
              <a:rPr lang="cs-CZ" sz="2800" b="1" dirty="0" err="1" smtClean="0"/>
              <a:t>What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is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it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now</a:t>
            </a:r>
            <a:r>
              <a:rPr lang="cs-CZ" sz="2800" b="1" dirty="0" smtClean="0"/>
              <a:t>?</a:t>
            </a:r>
          </a:p>
          <a:p>
            <a:endParaRPr lang="cs-CZ" sz="2800" b="1" dirty="0"/>
          </a:p>
          <a:p>
            <a:r>
              <a:rPr lang="cs-CZ" sz="2800" b="1" dirty="0" smtClean="0"/>
              <a:t>                        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339752" y="3284984"/>
            <a:ext cx="23086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      a museum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27584" y="3933056"/>
            <a:ext cx="4824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6) </a:t>
            </a:r>
            <a:r>
              <a:rPr lang="cs-CZ" sz="2800" b="1" dirty="0" err="1" smtClean="0"/>
              <a:t>What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can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people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see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there</a:t>
            </a:r>
            <a:r>
              <a:rPr lang="cs-CZ" sz="2800" b="1" dirty="0" smtClean="0"/>
              <a:t>?</a:t>
            </a:r>
            <a:endParaRPr lang="cs-CZ" sz="2800" b="1" dirty="0"/>
          </a:p>
        </p:txBody>
      </p:sp>
      <p:pic>
        <p:nvPicPr>
          <p:cNvPr id="1026" name="Picture 2" descr="http://ts1.mm.bing.net/images/thumbnail.aspx?q=4574557293971456&amp;id=4d0d08f067ea4474ada573657cda5517&amp;url=http%3a%2f%2fwww.travelsinireland.com%2fengland%2flondon%2ftower_of_london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904394"/>
            <a:ext cx="2018407" cy="1607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ts4.mm.bing.net/images/thumbnail.aspx?q=4777902530036067&amp;id=f5a54aada97b2bfb0b560a88c5f32cd4&amp;url=http%3a%2f%2fcdn5.thefirearmsblog.com%2fblog%2fwp-content%2fuploads%2f2010%2f10%2fthe_firearm_blog-tf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3386" y="4905514"/>
            <a:ext cx="1746606" cy="1606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ts1.mm.bing.net/images/thumbnail.aspx?q=4759348258670020&amp;id=65b6c743106498beea36051624908aab&amp;url=http%3a%2f%2frap361.com%2fwp-content%2fuploads%2f2011%2f06%2fcrown-jewels-main-pag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490" y="4456276"/>
            <a:ext cx="2857500" cy="2324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7602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764704"/>
            <a:ext cx="535903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Zdroje:</a:t>
            </a:r>
          </a:p>
          <a:p>
            <a:endParaRPr lang="cs-CZ" sz="2400" dirty="0"/>
          </a:p>
          <a:p>
            <a:r>
              <a:rPr lang="cs-CZ" sz="2400" dirty="0">
                <a:hlinkClick r:id="rId3"/>
              </a:rPr>
              <a:t>http://microsoft.com</a:t>
            </a:r>
            <a:endParaRPr lang="cs-CZ" sz="2400" dirty="0"/>
          </a:p>
          <a:p>
            <a:endParaRPr lang="cs-CZ" sz="2400" dirty="0"/>
          </a:p>
          <a:p>
            <a:r>
              <a:rPr lang="cs-CZ" sz="2400" dirty="0"/>
              <a:t>Text byl sestaven autorkou tohoto </a:t>
            </a:r>
            <a:r>
              <a:rPr lang="cs-CZ" sz="2400" dirty="0" err="1"/>
              <a:t>DUMu</a:t>
            </a:r>
            <a:r>
              <a:rPr lang="cs-CZ" sz="2400" dirty="0"/>
              <a:t>.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6752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183</TotalTime>
  <Words>414</Words>
  <Application>Microsoft Office PowerPoint</Application>
  <PresentationFormat>Předvádění na obrazovce (4:3)</PresentationFormat>
  <Paragraphs>123</Paragraphs>
  <Slides>17</Slides>
  <Notes>17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Milan</dc:creator>
  <cp:lastModifiedBy>dana</cp:lastModifiedBy>
  <cp:revision>24</cp:revision>
  <dcterms:created xsi:type="dcterms:W3CDTF">2012-04-03T15:08:58Z</dcterms:created>
  <dcterms:modified xsi:type="dcterms:W3CDTF">2012-04-05T11:57:26Z</dcterms:modified>
</cp:coreProperties>
</file>