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0" r:id="rId3"/>
    <p:sldId id="269" r:id="rId4"/>
    <p:sldId id="291" r:id="rId5"/>
    <p:sldId id="271" r:id="rId6"/>
    <p:sldId id="292" r:id="rId7"/>
    <p:sldId id="268" r:id="rId8"/>
    <p:sldId id="267" r:id="rId9"/>
    <p:sldId id="258" r:id="rId10"/>
    <p:sldId id="283" r:id="rId11"/>
    <p:sldId id="272" r:id="rId12"/>
    <p:sldId id="259" r:id="rId13"/>
    <p:sldId id="260" r:id="rId14"/>
    <p:sldId id="262" r:id="rId15"/>
    <p:sldId id="287" r:id="rId16"/>
    <p:sldId id="298" r:id="rId17"/>
    <p:sldId id="290" r:id="rId18"/>
    <p:sldId id="263" r:id="rId19"/>
    <p:sldId id="296" r:id="rId20"/>
    <p:sldId id="264" r:id="rId21"/>
    <p:sldId id="26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FBF-BE5D-443C-9EB8-53EBAC49BCB6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78DE0-9967-4B2E-86C6-4FBEB2E742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9979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FBF-BE5D-443C-9EB8-53EBAC49BCB6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78DE0-9967-4B2E-86C6-4FBEB2E742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59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FBF-BE5D-443C-9EB8-53EBAC49BCB6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78DE0-9967-4B2E-86C6-4FBEB2E742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7951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FBF-BE5D-443C-9EB8-53EBAC49BCB6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78DE0-9967-4B2E-86C6-4FBEB2E742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7926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FBF-BE5D-443C-9EB8-53EBAC49BCB6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78DE0-9967-4B2E-86C6-4FBEB2E742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114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FBF-BE5D-443C-9EB8-53EBAC49BCB6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78DE0-9967-4B2E-86C6-4FBEB2E742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3969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FBF-BE5D-443C-9EB8-53EBAC49BCB6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78DE0-9967-4B2E-86C6-4FBEB2E742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5445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FBF-BE5D-443C-9EB8-53EBAC49BCB6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78DE0-9967-4B2E-86C6-4FBEB2E742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874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FBF-BE5D-443C-9EB8-53EBAC49BCB6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78DE0-9967-4B2E-86C6-4FBEB2E742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790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FBF-BE5D-443C-9EB8-53EBAC49BCB6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78DE0-9967-4B2E-86C6-4FBEB2E742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8458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FBF-BE5D-443C-9EB8-53EBAC49BCB6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78DE0-9967-4B2E-86C6-4FBEB2E742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2603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21FFBF-BE5D-443C-9EB8-53EBAC49BCB6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478DE0-9967-4B2E-86C6-4FBEB2E742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196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alergie.zdrave.cz/svetovy-tyden-alergie-2014/" TargetMode="Externa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hyperlink" Target="http://help-p3.slezgymopava.cz/mentalni-anorexie.php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nemoci.vitalion.cz/cukrovka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deprese.com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stry.cz/cviky/index.htm" TargetMode="External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8/Bulimia_1.png" TargetMode="External"/><Relationship Id="rId7" Type="http://schemas.openxmlformats.org/officeDocument/2006/relationships/hyperlink" Target="http://upload.wikimedia.org/wikipedia/commons/1/14/Depressed_(4649749639).jpg" TargetMode="External"/><Relationship Id="rId2" Type="http://schemas.openxmlformats.org/officeDocument/2006/relationships/hyperlink" Target="http://21stoleti.cz/blog/2010/04/17/civilizacni-nemoci-od-a-do-z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f/fe/Offene_Wunde_bei_einem_diabetischen_Fu%C3%9Fsyndrom.jpg" TargetMode="External"/><Relationship Id="rId5" Type="http://schemas.openxmlformats.org/officeDocument/2006/relationships/hyperlink" Target="http://cs.wikipedia.org/wiki/Diabetes_mellitus" TargetMode="External"/><Relationship Id="rId4" Type="http://schemas.openxmlformats.org/officeDocument/2006/relationships/hyperlink" Target="http://upload.wikimedia.org/wikipedia/commons/4/48/Bulimia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oothdecay.png" TargetMode="External"/><Relationship Id="rId3" Type="http://schemas.openxmlformats.org/officeDocument/2006/relationships/hyperlink" Target="http://upload.wikimedia.org/wikipedia/commons/8/8a/Scared_Child_at_Nighttime.jpg" TargetMode="External"/><Relationship Id="rId7" Type="http://schemas.openxmlformats.org/officeDocument/2006/relationships/hyperlink" Target="http://commons.wikimedia.org/wiki/File:Anorexia_case_1900.jpg?uselang=cs" TargetMode="External"/><Relationship Id="rId2" Type="http://schemas.openxmlformats.org/officeDocument/2006/relationships/hyperlink" Target="http://upload.wikimedia.org/wikipedia/commons/5/55/Allergisches_Kontaktekzem_am_Fu%C3%9F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b/b1/Woman_Eating_Croissant.jpg" TargetMode="External"/><Relationship Id="rId5" Type="http://schemas.openxmlformats.org/officeDocument/2006/relationships/hyperlink" Target="http://www.naturell.cz/civiliza&#269;n&#237;-choroby-26" TargetMode="External"/><Relationship Id="rId4" Type="http://schemas.openxmlformats.org/officeDocument/2006/relationships/hyperlink" Target="http://upload.wikimedia.org/wikipedia/commons/6/6f/Obesidade.jpg" TargetMode="External"/><Relationship Id="rId9" Type="http://schemas.openxmlformats.org/officeDocument/2006/relationships/hyperlink" Target="http://commons.wikimedia.org/wiki/File:Scoliosis_patient_in_cheneau_brace_correcting_from_56_to_27_de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14919334"/>
              </p:ext>
            </p:extLst>
          </p:nvPr>
        </p:nvGraphicFramePr>
        <p:xfrm>
          <a:off x="467544" y="1700813"/>
          <a:ext cx="8280920" cy="4560834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6217752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Civilizační nemoci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Květen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Výchova ke zdraví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8. ročníku ZŠ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Žáci se dozví, co jsou civilizační nemoci, jejich příčiny, zdravotní rizika a především jejich prevence, popřípadě lékařská péče.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Žáci by si na základě prezentace měli uvědomit důležitost 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správného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životního stylu a 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dodržování  zdravého způsobu stravování.  Součást prezentace je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diskuze na dané téma.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86171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5609" y="101823"/>
            <a:ext cx="2905219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Civilizační nemoci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5609" y="2159858"/>
            <a:ext cx="5456068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Jsou to nemoci, které jsou způsobeny </a:t>
            </a:r>
            <a:r>
              <a:rPr lang="cs-CZ" sz="2000" b="1" dirty="0" smtClean="0"/>
              <a:t>špatným životním stylem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07503" y="3604954"/>
            <a:ext cx="604867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Nejde jenom o to, co jíme, ale také jakým způsobem !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115609" y="2915652"/>
            <a:ext cx="512076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jde především o </a:t>
            </a:r>
            <a:r>
              <a:rPr lang="cs-CZ" sz="2000" b="1" dirty="0" smtClean="0"/>
              <a:t>nezdravý způsob stravování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115609" y="764704"/>
            <a:ext cx="880203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Civilizační nemoci můžeme označit za nemoci „</a:t>
            </a:r>
            <a:r>
              <a:rPr lang="cs-CZ" sz="2400" b="1" dirty="0" smtClean="0"/>
              <a:t>MODERNÍ DOBY“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115609" y="1342509"/>
            <a:ext cx="8721593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jsou to nemoci, které souvisejí s životem v moderní civilizaci, hlavně ve velkých průmyslových městech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386" b="18404"/>
          <a:stretch/>
        </p:blipFill>
        <p:spPr bwMode="auto">
          <a:xfrm>
            <a:off x="115609" y="4300297"/>
            <a:ext cx="3923936" cy="2441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68287"/>
            <a:ext cx="252028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461" b="16210"/>
          <a:stretch/>
        </p:blipFill>
        <p:spPr bwMode="auto">
          <a:xfrm>
            <a:off x="5868863" y="2132856"/>
            <a:ext cx="3095625" cy="1991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293" r="8107"/>
          <a:stretch/>
        </p:blipFill>
        <p:spPr bwMode="auto">
          <a:xfrm>
            <a:off x="4211960" y="4304651"/>
            <a:ext cx="2051728" cy="2483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8499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/>
      <p:bldP spid="11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4421" y="242201"/>
            <a:ext cx="5460426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Co může způsobit civilizační nemoci?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528" y="1322184"/>
            <a:ext cx="252028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 smtClean="0"/>
              <a:t>tučná jídla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31" r="12975"/>
          <a:stretch/>
        </p:blipFill>
        <p:spPr bwMode="auto">
          <a:xfrm>
            <a:off x="6686934" y="332656"/>
            <a:ext cx="2299854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521" y="4508513"/>
            <a:ext cx="2501335" cy="2180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44393" y="812278"/>
            <a:ext cx="223689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1. Nevhodná strava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323528" y="3550174"/>
            <a:ext cx="508953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 smtClean="0"/>
              <a:t>konzumace průmyslově vyráběných potravin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23528" y="3995772"/>
            <a:ext cx="413901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 smtClean="0"/>
              <a:t>příjem kaloricky bohatých potravin 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323528" y="1767782"/>
            <a:ext cx="252028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 smtClean="0"/>
              <a:t>přeslazená jídla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23528" y="2213380"/>
            <a:ext cx="252028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 smtClean="0"/>
              <a:t>přepálená jídla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23528" y="2658978"/>
            <a:ext cx="252028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 smtClean="0"/>
              <a:t>přesolená jídla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23528" y="3104576"/>
            <a:ext cx="352936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 smtClean="0"/>
              <a:t>příliš mnoho živočišných tuků</a:t>
            </a:r>
            <a:endParaRPr lang="cs-CZ" sz="20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95" r="17329"/>
          <a:stretch/>
        </p:blipFill>
        <p:spPr bwMode="auto">
          <a:xfrm>
            <a:off x="6953673" y="3593626"/>
            <a:ext cx="1999044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615" r="9273"/>
          <a:stretch/>
        </p:blipFill>
        <p:spPr bwMode="auto">
          <a:xfrm>
            <a:off x="4641900" y="4077072"/>
            <a:ext cx="2086179" cy="2604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 descr="burgery,fast foody,fotografie,hamburgery,housky,hranolky,jídla,pomfrity,potraviny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0445"/>
          <a:stretch/>
        </p:blipFill>
        <p:spPr bwMode="auto">
          <a:xfrm>
            <a:off x="3934141" y="920702"/>
            <a:ext cx="2663451" cy="2385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6136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664" y="1628800"/>
            <a:ext cx="241530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příliš velké porce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357385" y="2348880"/>
            <a:ext cx="327814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nadměrná konzumace jídla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358578" y="332656"/>
            <a:ext cx="237289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2. Způsob stravování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374362" y="908720"/>
            <a:ext cx="295593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nepravidelné stravování</a:t>
            </a:r>
            <a:endParaRPr lang="cs-CZ" sz="2000" dirty="0"/>
          </a:p>
        </p:txBody>
      </p:sp>
      <p:pic>
        <p:nvPicPr>
          <p:cNvPr id="8193" name="Picture 1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109" b="17552"/>
          <a:stretch/>
        </p:blipFill>
        <p:spPr bwMode="auto">
          <a:xfrm>
            <a:off x="4645647" y="116632"/>
            <a:ext cx="4462857" cy="3005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6473" y="3356992"/>
            <a:ext cx="3356671" cy="3356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190" y="3240681"/>
            <a:ext cx="5224906" cy="350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59307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3782" y="1764638"/>
            <a:ext cx="3007939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nadměrná konzumace alkoholu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188640"/>
            <a:ext cx="1909433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3. Způsob života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363782" y="764704"/>
            <a:ext cx="253640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nedostatek pohybu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363782" y="1264671"/>
            <a:ext cx="284244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nedostatek odpočinku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363782" y="2596842"/>
            <a:ext cx="131982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kouření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63782" y="3100898"/>
            <a:ext cx="297748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nadměrný a trvalý stres</a:t>
            </a:r>
            <a:endParaRPr lang="cs-CZ" sz="2000" dirty="0"/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227" r="11958"/>
          <a:stretch/>
        </p:blipFill>
        <p:spPr bwMode="auto">
          <a:xfrm>
            <a:off x="6658580" y="837431"/>
            <a:ext cx="2377916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848" b="16210"/>
          <a:stretch/>
        </p:blipFill>
        <p:spPr bwMode="auto">
          <a:xfrm>
            <a:off x="3492599" y="260648"/>
            <a:ext cx="3095625" cy="2010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260" b="14420"/>
          <a:stretch/>
        </p:blipFill>
        <p:spPr bwMode="auto">
          <a:xfrm>
            <a:off x="3419872" y="4874065"/>
            <a:ext cx="3095625" cy="1867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80" r="5244"/>
          <a:stretch/>
        </p:blipFill>
        <p:spPr bwMode="auto">
          <a:xfrm>
            <a:off x="179512" y="3717751"/>
            <a:ext cx="2751228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1882" y="4437112"/>
            <a:ext cx="2252606" cy="22526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848" b="17553"/>
          <a:stretch/>
        </p:blipFill>
        <p:spPr bwMode="auto">
          <a:xfrm>
            <a:off x="3492598" y="2432673"/>
            <a:ext cx="3095625" cy="1968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34478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3" y="1335542"/>
            <a:ext cx="561208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r</a:t>
            </a:r>
            <a:r>
              <a:rPr lang="cs-CZ" dirty="0" smtClean="0"/>
              <a:t>ozvoj techniky – především rozvoj výpočetní techniky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235325" y="260648"/>
            <a:ext cx="3090270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4. Další negativními faktory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179512" y="1803594"/>
            <a:ext cx="330366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z</a:t>
            </a:r>
            <a:r>
              <a:rPr lang="cs-CZ" dirty="0" smtClean="0"/>
              <a:t>nečištěné životního prostředí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836712"/>
            <a:ext cx="702057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rozvoj průmyslu  - neovlivníme, pokud žijeme ve velkém městě</a:t>
            </a:r>
            <a:endParaRPr lang="cs-CZ" sz="2000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24" r="19119"/>
          <a:stretch/>
        </p:blipFill>
        <p:spPr bwMode="auto">
          <a:xfrm>
            <a:off x="179512" y="2927831"/>
            <a:ext cx="1939638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105" b="17553"/>
          <a:stretch/>
        </p:blipFill>
        <p:spPr bwMode="auto">
          <a:xfrm>
            <a:off x="5826617" y="4718604"/>
            <a:ext cx="3095625" cy="2022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2028" b="23370"/>
          <a:stretch/>
        </p:blipFill>
        <p:spPr bwMode="auto">
          <a:xfrm>
            <a:off x="2411760" y="5051114"/>
            <a:ext cx="3095625" cy="1690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553" b="16657"/>
          <a:stretch/>
        </p:blipFill>
        <p:spPr bwMode="auto">
          <a:xfrm>
            <a:off x="2411760" y="2278151"/>
            <a:ext cx="3624528" cy="2384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2" r="19783"/>
          <a:stretch/>
        </p:blipFill>
        <p:spPr bwMode="auto">
          <a:xfrm>
            <a:off x="7002887" y="1370714"/>
            <a:ext cx="1889593" cy="32182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8490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1" y="454580"/>
            <a:ext cx="8784975" cy="95410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Nyní seznámíme  s těmi nejznámějšími a nejčastějšími, které mohou potrápit i vás.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844824"/>
            <a:ext cx="8208912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Diskutujte, zda ve vašem okolí touto chorobou netrpí někdo blízký, nebo známý, </a:t>
            </a:r>
            <a:r>
              <a:rPr lang="cs-CZ" b="1" dirty="0" smtClean="0"/>
              <a:t>nebo </a:t>
            </a:r>
            <a:r>
              <a:rPr lang="cs-CZ" b="1" dirty="0" smtClean="0"/>
              <a:t>zdali sami na sobě nepozorujete příznaky některých potíží.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71025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1617" y="3572147"/>
            <a:ext cx="3090863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582" r="15283"/>
          <a:stretch/>
        </p:blipFill>
        <p:spPr bwMode="auto">
          <a:xfrm>
            <a:off x="3505199" y="3573016"/>
            <a:ext cx="2141283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3363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0982" y="157994"/>
            <a:ext cx="5794087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Mezi civilizační choroby se obvykle zahrnují: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69489" y="4156045"/>
            <a:ext cx="3699124" cy="25853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předčasné porody a potraty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Alzheimerova choroba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toxikomanie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rakovina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nádory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revmatické nemoci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ledvinové onemocnění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vrozené vývojové vady nervového systému </a:t>
            </a:r>
            <a:r>
              <a:rPr lang="cs-CZ" dirty="0" smtClean="0"/>
              <a:t>novorozenců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7029" y="820043"/>
            <a:ext cx="1392198" cy="139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20982" y="836712"/>
            <a:ext cx="128131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Alergie</a:t>
            </a:r>
          </a:p>
        </p:txBody>
      </p:sp>
      <p:sp>
        <p:nvSpPr>
          <p:cNvPr id="7" name="Obdélník 6"/>
          <p:cNvSpPr/>
          <p:nvPr/>
        </p:nvSpPr>
        <p:spPr>
          <a:xfrm>
            <a:off x="161383" y="1828800"/>
            <a:ext cx="310655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Poruchy příjmu potravin</a:t>
            </a:r>
          </a:p>
        </p:txBody>
      </p:sp>
      <p:sp>
        <p:nvSpPr>
          <p:cNvPr id="8" name="Obdélník 7"/>
          <p:cNvSpPr/>
          <p:nvPr/>
        </p:nvSpPr>
        <p:spPr>
          <a:xfrm>
            <a:off x="551961" y="2267580"/>
            <a:ext cx="30609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obezita, bulimie, anorexie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07087" y="1331476"/>
            <a:ext cx="25967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a</a:t>
            </a:r>
            <a:r>
              <a:rPr lang="cs-CZ" dirty="0" smtClean="0"/>
              <a:t>stma, ekzémy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20982" y="3212976"/>
            <a:ext cx="231569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psychické potíže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11560" y="3789040"/>
            <a:ext cx="30609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deprese, úzkosti, únavový </a:t>
            </a:r>
            <a:r>
              <a:rPr lang="cs-CZ" dirty="0"/>
              <a:t>syndrom, syndrom vyhoření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20982" y="4901098"/>
            <a:ext cx="285001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migrény, bolesti hlavy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724128" y="3153742"/>
            <a:ext cx="294564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srdeční </a:t>
            </a:r>
            <a:r>
              <a:rPr lang="cs-CZ" dirty="0" smtClean="0"/>
              <a:t>infarkt, cévní </a:t>
            </a:r>
            <a:r>
              <a:rPr lang="cs-CZ" dirty="0"/>
              <a:t>mozkové </a:t>
            </a:r>
            <a:r>
              <a:rPr lang="cs-CZ" dirty="0" smtClean="0"/>
              <a:t>příhody, vysoký tlak, ateroskleróza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20982" y="2708920"/>
            <a:ext cx="149367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cukrovka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269488" y="2361074"/>
            <a:ext cx="375726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Kardiovaskulární onemocnění </a:t>
            </a:r>
            <a:r>
              <a:rPr lang="cs-CZ" sz="2000" dirty="0" smtClean="0"/>
              <a:t>– </a:t>
            </a:r>
            <a:r>
              <a:rPr lang="cs-CZ" sz="2000" dirty="0"/>
              <a:t>týkají se srdce a cév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436096" y="1012666"/>
            <a:ext cx="224452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žaludeční potíže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5724128" y="1486525"/>
            <a:ext cx="31586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Akutní zánět žaludku a </a:t>
            </a:r>
            <a:r>
              <a:rPr lang="cs-CZ" dirty="0" smtClean="0"/>
              <a:t>střeva, vředová </a:t>
            </a:r>
            <a:r>
              <a:rPr lang="cs-CZ" dirty="0"/>
              <a:t>choroba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20982" y="6269250"/>
            <a:ext cx="196073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kazivost zubů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781770" y="5867980"/>
            <a:ext cx="3732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vadné držení těla , skolióza </a:t>
            </a:r>
            <a:r>
              <a:rPr lang="cs-CZ" dirty="0"/>
              <a:t>páteře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220982" y="5405154"/>
            <a:ext cx="242912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deformace páteře</a:t>
            </a:r>
            <a:endParaRPr lang="cs-CZ" sz="20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539" r="22087"/>
          <a:stretch/>
        </p:blipFill>
        <p:spPr bwMode="auto">
          <a:xfrm>
            <a:off x="3764190" y="2396976"/>
            <a:ext cx="1362366" cy="2184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82997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/>
      <p:bldP spid="13" grpId="0"/>
      <p:bldP spid="17" grpId="0" animBg="1"/>
      <p:bldP spid="18" grpId="0"/>
      <p:bldP spid="19" grpId="0" animBg="1"/>
      <p:bldP spid="21" grpId="0"/>
      <p:bldP spid="16" grpId="0" animBg="1"/>
      <p:bldP spid="24" grpId="0" animBg="1"/>
      <p:bldP spid="22" grpId="0" animBg="1"/>
      <p:bldP spid="25" grpId="0"/>
      <p:bldP spid="26" grpId="0" animBg="1"/>
      <p:bldP spid="27" grpId="0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325667"/>
            <a:ext cx="2834645" cy="224676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pyl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prach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roztoči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peří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/>
              <a:t>s</a:t>
            </a:r>
            <a:r>
              <a:rPr lang="cs-CZ" sz="2000" dirty="0" smtClean="0"/>
              <a:t>rst zvířat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/>
              <a:t>n</a:t>
            </a:r>
            <a:r>
              <a:rPr lang="cs-CZ" sz="2000" dirty="0" smtClean="0"/>
              <a:t>ěkteré potraviny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léky  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3790465" y="5856433"/>
            <a:ext cx="243771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kopřivka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722" r="18382"/>
          <a:stretch/>
        </p:blipFill>
        <p:spPr bwMode="auto">
          <a:xfrm>
            <a:off x="6732240" y="548680"/>
            <a:ext cx="2008909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6076" y="1325109"/>
            <a:ext cx="2761379" cy="1837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507" y="4090097"/>
            <a:ext cx="3332841" cy="2407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93796" y="123565"/>
            <a:ext cx="1152495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Alergie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4584" y="683404"/>
            <a:ext cx="658157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= přecitlivělost organismu na určitou látku, zvanou alergen 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3862473" y="3558487"/>
            <a:ext cx="1998945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Alergické potíže: 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3790465" y="4531681"/>
            <a:ext cx="243771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průduškové astma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90465" y="4090097"/>
            <a:ext cx="135517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dušnost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3790465" y="4973265"/>
            <a:ext cx="180337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senná rýma 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3790465" y="5414849"/>
            <a:ext cx="131548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ekzémy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90465" y="6298019"/>
            <a:ext cx="223073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pálení, slzení očí</a:t>
            </a:r>
            <a:endParaRPr lang="cs-CZ" sz="2000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020" r="11784"/>
          <a:stretch/>
        </p:blipFill>
        <p:spPr bwMode="auto">
          <a:xfrm>
            <a:off x="6732240" y="3847688"/>
            <a:ext cx="2008909" cy="2821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4528203" y="98273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 smtClean="0">
                <a:hlinkClick r:id="rId6"/>
              </a:rPr>
              <a:t>http://alergie.zdrave.cz/svetovy-tyden-alergie-2014/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339607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4198" y="5778414"/>
            <a:ext cx="460828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/>
              <a:t>Prevencí je zdravá životospráva !!!</a:t>
            </a:r>
            <a:endParaRPr lang="cs-CZ" sz="24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972" b="13076"/>
          <a:stretch/>
        </p:blipFill>
        <p:spPr bwMode="auto">
          <a:xfrm>
            <a:off x="5091179" y="2420312"/>
            <a:ext cx="3850374" cy="2808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851920" y="107921"/>
            <a:ext cx="1992790" cy="58477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1. Obezita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1085735"/>
            <a:ext cx="8712968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orientačním ukazatelem nadváhy je také obvod pasu – při obvodu nad 102 cm (muži) a nad 88 cm (ženy)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79512" y="620688"/>
            <a:ext cx="330802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60-65 % Čechů je obézních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07504" y="2452826"/>
            <a:ext cx="89979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Příčiny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152748" y="3316922"/>
            <a:ext cx="307757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/>
              <a:t>n</a:t>
            </a:r>
            <a:r>
              <a:rPr lang="cs-CZ" sz="2000" dirty="0" smtClean="0"/>
              <a:t>evhodné složení stravy 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52748" y="3676962"/>
            <a:ext cx="258647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nedostatek pohybu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152748" y="4037002"/>
            <a:ext cx="249459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nedostatek spánku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2748" y="2956882"/>
            <a:ext cx="478797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nadměrná konzumace jídla – přejídání se</a:t>
            </a:r>
            <a:endParaRPr lang="cs-CZ" sz="2000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81128"/>
            <a:ext cx="3312368" cy="2208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79512" y="1858558"/>
            <a:ext cx="352839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existují další ukazatele - </a:t>
            </a:r>
            <a:r>
              <a:rPr lang="cs-CZ" sz="2000" b="1" dirty="0" smtClean="0"/>
              <a:t>BMI</a:t>
            </a:r>
            <a:endParaRPr lang="cs-CZ" sz="2000" b="1" dirty="0"/>
          </a:p>
        </p:txBody>
      </p:sp>
      <p:sp>
        <p:nvSpPr>
          <p:cNvPr id="15" name="Obdélník 14"/>
          <p:cNvSpPr/>
          <p:nvPr/>
        </p:nvSpPr>
        <p:spPr>
          <a:xfrm>
            <a:off x="152748" y="91724"/>
            <a:ext cx="3271280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Poruchy příjmu potravin</a:t>
            </a:r>
          </a:p>
        </p:txBody>
      </p:sp>
    </p:spTree>
    <p:extLst>
      <p:ext uri="{BB962C8B-B14F-4D97-AF65-F5344CB8AC3E}">
        <p14:creationId xmlns:p14="http://schemas.microsoft.com/office/powerpoint/2010/main" xmlns="" val="1605021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6188" b="25540"/>
          <a:stretch/>
        </p:blipFill>
        <p:spPr bwMode="auto">
          <a:xfrm>
            <a:off x="4054946" y="1926318"/>
            <a:ext cx="2821310" cy="2038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5495" y="1403484"/>
            <a:ext cx="377503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nezvládnutelná chuť k jídlu 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9290" y="81193"/>
            <a:ext cx="3171875" cy="2111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97468"/>
            <a:ext cx="1758815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 Bulimie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6119" y="873250"/>
            <a:ext cx="374441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obecně označovaná jako „žravost“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6119" y="1864358"/>
            <a:ext cx="374441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t</a:t>
            </a:r>
            <a:r>
              <a:rPr lang="cs-CZ" dirty="0" smtClean="0"/>
              <a:t>oto onemocnění trápí hlavně mladé dívky - tzv. </a:t>
            </a:r>
            <a:r>
              <a:rPr lang="cs-CZ" b="1" dirty="0" smtClean="0"/>
              <a:t>mentální bulimie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66119" y="2636912"/>
            <a:ext cx="3810535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onemocnění s opakovaným </a:t>
            </a:r>
            <a:r>
              <a:rPr lang="cs-CZ" b="1" dirty="0" smtClean="0"/>
              <a:t>přejídáním, a následným vynucený zvracením, </a:t>
            </a:r>
            <a:r>
              <a:rPr lang="cs-CZ" dirty="0" smtClean="0"/>
              <a:t>užívání projímadel apod</a:t>
            </a:r>
            <a:r>
              <a:rPr lang="cs-CZ" dirty="0"/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3851756"/>
            <a:ext cx="11887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Opakem je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9512" y="4201924"/>
            <a:ext cx="5028364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3. Anorexie - </a:t>
            </a:r>
            <a:r>
              <a:rPr lang="cs-CZ" sz="2800" b="1" dirty="0"/>
              <a:t>mentální anorexie</a:t>
            </a:r>
            <a:r>
              <a:rPr lang="cs-CZ" sz="2800" dirty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75466" y="5547720"/>
            <a:ext cx="311848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může </a:t>
            </a:r>
            <a:r>
              <a:rPr lang="cs-CZ" dirty="0"/>
              <a:t>to zajít až k podvýživě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5466" y="4797152"/>
            <a:ext cx="6569771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duševní nemoc spočívající v odmítání potravy a zkreslené představě o svém těle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5466" y="6021288"/>
            <a:ext cx="6565725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mentální </a:t>
            </a:r>
            <a:r>
              <a:rPr lang="cs-CZ" dirty="0"/>
              <a:t>anorexie začíná nejčastěji ve věku mezi 14 a 18 lety života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891821" y="2564904"/>
            <a:ext cx="200066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help-p3.slezgymopava.cz/mentalni-anorexie.php</a:t>
            </a:r>
            <a:endParaRPr lang="cs-CZ" sz="1400" dirty="0" smtClean="0"/>
          </a:p>
          <a:p>
            <a:endParaRPr lang="cs-CZ" sz="1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3895" y="3641257"/>
            <a:ext cx="2240432" cy="3113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020272" y="2276872"/>
            <a:ext cx="981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Přečti si: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359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/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3214" y="692696"/>
            <a:ext cx="628099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toto onemocnění u nás </a:t>
            </a:r>
            <a:r>
              <a:rPr lang="cs-CZ" dirty="0" smtClean="0"/>
              <a:t>trápí </a:t>
            </a:r>
            <a:r>
              <a:rPr lang="cs-CZ" dirty="0"/>
              <a:t>přes 800 000 lidí!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9123" y="116632"/>
            <a:ext cx="2375365" cy="276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7877" y="3851380"/>
            <a:ext cx="2856988" cy="2142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5148" y="44624"/>
            <a:ext cx="4133247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Cukrovka</a:t>
            </a:r>
            <a:r>
              <a:rPr lang="cs-CZ" sz="2400" b="1" dirty="0" smtClean="0">
                <a:solidFill>
                  <a:srgbClr val="FF0000"/>
                </a:solidFill>
              </a:rPr>
              <a:t>  - </a:t>
            </a:r>
            <a:r>
              <a:rPr lang="cs-CZ" sz="2400" b="1" dirty="0" smtClean="0"/>
              <a:t>diabetes </a:t>
            </a:r>
            <a:r>
              <a:rPr lang="cs-CZ" sz="2400" b="1" dirty="0" err="1" smtClean="0"/>
              <a:t>mellitus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163214" y="1091447"/>
            <a:ext cx="628099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onemocnění </a:t>
            </a:r>
            <a:r>
              <a:rPr lang="cs-CZ" dirty="0"/>
              <a:t>charakterizované zvýšenou hladinou cukru v </a:t>
            </a:r>
            <a:r>
              <a:rPr lang="cs-CZ" dirty="0" smtClean="0"/>
              <a:t>krvi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63214" y="1490198"/>
            <a:ext cx="628099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množství </a:t>
            </a:r>
            <a:r>
              <a:rPr lang="cs-CZ" dirty="0"/>
              <a:t>cukru v krvi reguluje hormon </a:t>
            </a:r>
            <a:r>
              <a:rPr lang="cs-CZ" dirty="0" smtClean="0"/>
              <a:t>inzulin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63214" y="1888948"/>
            <a:ext cx="628099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je-li </a:t>
            </a:r>
            <a:r>
              <a:rPr lang="cs-CZ" dirty="0"/>
              <a:t>inzulinu v těle nedostatek, </a:t>
            </a:r>
            <a:r>
              <a:rPr lang="cs-CZ" dirty="0" smtClean="0"/>
              <a:t>propuká </a:t>
            </a:r>
            <a:r>
              <a:rPr lang="cs-CZ" dirty="0"/>
              <a:t>cukrovka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240600" y="2330296"/>
            <a:ext cx="520360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/>
              <a:t>1. </a:t>
            </a:r>
            <a:r>
              <a:rPr lang="cs-CZ" dirty="0" smtClean="0"/>
              <a:t>Typ -  </a:t>
            </a:r>
            <a:r>
              <a:rPr lang="cs-CZ" dirty="0"/>
              <a:t>objevuje </a:t>
            </a:r>
            <a:r>
              <a:rPr lang="cs-CZ" dirty="0" smtClean="0"/>
              <a:t>se především </a:t>
            </a:r>
            <a:r>
              <a:rPr lang="cs-CZ" dirty="0"/>
              <a:t>v dětství či </a:t>
            </a:r>
            <a:r>
              <a:rPr lang="cs-CZ" dirty="0" smtClean="0"/>
              <a:t>mládí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240600" y="2699628"/>
            <a:ext cx="520360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/>
              <a:t>2. </a:t>
            </a:r>
            <a:r>
              <a:rPr lang="cs-CZ" dirty="0" smtClean="0"/>
              <a:t>Typu - která </a:t>
            </a:r>
            <a:r>
              <a:rPr lang="cs-CZ" dirty="0"/>
              <a:t>je typická pro starší a obézní lidi.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90917" y="4121785"/>
            <a:ext cx="5893251" cy="132343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 err="1" smtClean="0"/>
              <a:t>Žízen</a:t>
            </a:r>
            <a:r>
              <a:rPr lang="cs-CZ" sz="1600" dirty="0"/>
              <a:t>, časté močení, hubnutí, únava, poruchy vědomí, zvýšení hladiny cukru v </a:t>
            </a:r>
            <a:r>
              <a:rPr lang="cs-CZ" sz="1600" dirty="0" smtClean="0"/>
              <a:t>krvi, glukóza </a:t>
            </a:r>
            <a:r>
              <a:rPr lang="cs-CZ" sz="1600" dirty="0"/>
              <a:t>v moči, pach acetonu z úst, zvýšená chuť k jídlu, svalová slabost, pomalé hojení ran, příbytek tělesné hmotnosti, bolest nohou, ztráta ochlupení, malátnost, svědění kůže, zastřené vidění, mdloby, zvracení, pocit mravenčení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63214" y="3131676"/>
            <a:ext cx="628099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jedná </a:t>
            </a:r>
            <a:r>
              <a:rPr lang="cs-CZ" dirty="0"/>
              <a:t>se tedy o poruchu metabolismu </a:t>
            </a:r>
            <a:r>
              <a:rPr lang="cs-CZ" dirty="0" smtClean="0"/>
              <a:t>cukrů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204473" y="3512825"/>
            <a:ext cx="277281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>
                <a:hlinkClick r:id="rId4"/>
              </a:rPr>
              <a:t>http://nemoci.vitalion.cz/cukrovka</a:t>
            </a:r>
            <a:r>
              <a:rPr lang="cs-CZ" sz="1400" dirty="0" smtClean="0">
                <a:hlinkClick r:id="rId4"/>
              </a:rPr>
              <a:t>/</a:t>
            </a:r>
            <a:endParaRPr lang="cs-CZ" sz="1400" dirty="0" smtClean="0"/>
          </a:p>
        </p:txBody>
      </p:sp>
      <p:sp>
        <p:nvSpPr>
          <p:cNvPr id="18" name="Obdélník 17"/>
          <p:cNvSpPr/>
          <p:nvPr/>
        </p:nvSpPr>
        <p:spPr>
          <a:xfrm>
            <a:off x="131222" y="6325870"/>
            <a:ext cx="8977282" cy="41549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100" b="1" dirty="0" smtClean="0"/>
              <a:t>Dbejte </a:t>
            </a:r>
            <a:r>
              <a:rPr lang="cs-CZ" sz="2100" b="1" dirty="0"/>
              <a:t>na dostatek pohybových aktivit, zdravý životní styl a vyváženou </a:t>
            </a:r>
            <a:r>
              <a:rPr lang="cs-CZ" sz="2100" b="1" dirty="0" smtClean="0"/>
              <a:t>stravu ! </a:t>
            </a:r>
            <a:endParaRPr lang="cs-CZ" sz="21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5661248"/>
            <a:ext cx="144001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Prevence:</a:t>
            </a:r>
            <a:endParaRPr lang="cs-CZ" sz="2400" b="1" dirty="0"/>
          </a:p>
        </p:txBody>
      </p:sp>
      <p:sp>
        <p:nvSpPr>
          <p:cNvPr id="20" name="Obdélník 19"/>
          <p:cNvSpPr/>
          <p:nvPr/>
        </p:nvSpPr>
        <p:spPr>
          <a:xfrm>
            <a:off x="209549" y="3666714"/>
            <a:ext cx="105830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1" dirty="0"/>
              <a:t>Příznaky:</a:t>
            </a:r>
          </a:p>
        </p:txBody>
      </p:sp>
    </p:spTree>
    <p:extLst>
      <p:ext uri="{BB962C8B-B14F-4D97-AF65-F5344CB8AC3E}">
        <p14:creationId xmlns:p14="http://schemas.microsoft.com/office/powerpoint/2010/main" xmlns="" val="1597479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48065" y="5015489"/>
            <a:ext cx="388843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depresemi 4 % mužů a až 10 % žen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46951" y="2693819"/>
            <a:ext cx="3609225" cy="1754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úzkost a osamocenost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pocity bezcennosti nebo viny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malou sebedůvěru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únavu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zhoršené soustředění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má problémy s pozorností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4956" y="2140459"/>
            <a:ext cx="2811540" cy="2811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386" b="19509"/>
          <a:stretch/>
        </p:blipFill>
        <p:spPr bwMode="auto">
          <a:xfrm>
            <a:off x="6012879" y="63683"/>
            <a:ext cx="3095625" cy="1953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98417" y="97468"/>
            <a:ext cx="2679067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Psychické </a:t>
            </a:r>
            <a:r>
              <a:rPr lang="cs-CZ" sz="2800" b="1" dirty="0">
                <a:solidFill>
                  <a:srgbClr val="FF0000"/>
                </a:solidFill>
              </a:rPr>
              <a:t>potíže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078737" y="97468"/>
            <a:ext cx="343747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/>
              <a:t>d</a:t>
            </a:r>
            <a:r>
              <a:rPr lang="cs-CZ" sz="2400" b="1" dirty="0" smtClean="0"/>
              <a:t>eprese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 smtClean="0"/>
              <a:t>úzkosti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 smtClean="0"/>
              <a:t>únavový syndrom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 smtClean="0"/>
              <a:t>syndrom </a:t>
            </a:r>
            <a:r>
              <a:rPr lang="cs-CZ" sz="2400" b="1" dirty="0"/>
              <a:t>vyhoření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242527" y="1205463"/>
            <a:ext cx="1308115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Deprese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1719731"/>
            <a:ext cx="523829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porucha </a:t>
            </a:r>
            <a:r>
              <a:rPr lang="cs-CZ" sz="2000" dirty="0" smtClean="0"/>
              <a:t>nálady, </a:t>
            </a:r>
            <a:r>
              <a:rPr lang="cs-CZ" sz="2000" dirty="0"/>
              <a:t>dlouhodobě </a:t>
            </a:r>
            <a:r>
              <a:rPr lang="cs-CZ" sz="2000" dirty="0" smtClean="0"/>
              <a:t>pokleslá nálada 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79512" y="2186727"/>
            <a:ext cx="523829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ztrácí zájmy a radosti v denních činnostech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148064" y="5517232"/>
            <a:ext cx="288309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pl-PL" dirty="0" smtClean="0"/>
              <a:t>začínají </a:t>
            </a:r>
            <a:r>
              <a:rPr lang="pl-PL" dirty="0"/>
              <a:t>po 20. roku života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47008" y="5147900"/>
            <a:ext cx="324831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/>
              <a:t>s</a:t>
            </a:r>
            <a:r>
              <a:rPr lang="pt-BR" sz="2000" dirty="0" smtClean="0"/>
              <a:t>nažit </a:t>
            </a:r>
            <a:r>
              <a:rPr lang="pt-BR" sz="2000" dirty="0"/>
              <a:t>se žít s optimismem 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323239" y="4582667"/>
            <a:ext cx="150893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/>
              <a:t>Prevence: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47008" y="5611306"/>
            <a:ext cx="324831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/>
              <a:t>m</a:t>
            </a:r>
            <a:r>
              <a:rPr lang="cs-CZ" sz="2000" dirty="0" smtClean="0"/>
              <a:t>ít koníčky, zájmy, přátelé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5148064" y="6074712"/>
            <a:ext cx="392392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Trápí </a:t>
            </a:r>
            <a:r>
              <a:rPr lang="cs-CZ" sz="1400" dirty="0"/>
              <a:t>vás příliš velká úzkost, strach </a:t>
            </a:r>
            <a:r>
              <a:rPr lang="cs-CZ" sz="1400" dirty="0" smtClean="0"/>
              <a:t>nebo </a:t>
            </a:r>
            <a:r>
              <a:rPr lang="cs-CZ" sz="1400" dirty="0"/>
              <a:t>smutek? </a:t>
            </a:r>
          </a:p>
          <a:p>
            <a:r>
              <a:rPr lang="cs-CZ" sz="1400" dirty="0" smtClean="0"/>
              <a:t>Potřebujete </a:t>
            </a:r>
            <a:r>
              <a:rPr lang="cs-CZ" sz="1400" dirty="0"/>
              <a:t>se anonymně poradit s </a:t>
            </a:r>
            <a:r>
              <a:rPr lang="cs-CZ" sz="1400" dirty="0" smtClean="0"/>
              <a:t>odborníkem? </a:t>
            </a:r>
          </a:p>
          <a:p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://www.deprese.com</a:t>
            </a:r>
            <a:r>
              <a:rPr lang="cs-CZ" sz="1400" dirty="0" smtClean="0">
                <a:hlinkClick r:id="rId4"/>
              </a:rPr>
              <a:t>/</a:t>
            </a: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179512" y="2653722"/>
            <a:ext cx="222484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člověk </a:t>
            </a:r>
            <a:r>
              <a:rPr lang="cs-CZ" sz="2000" dirty="0" smtClean="0"/>
              <a:t>pociťuje: </a:t>
            </a:r>
            <a:endParaRPr lang="cs-CZ" sz="2000" dirty="0"/>
          </a:p>
        </p:txBody>
      </p:sp>
      <p:sp>
        <p:nvSpPr>
          <p:cNvPr id="17" name="Obdélník 16"/>
          <p:cNvSpPr/>
          <p:nvPr/>
        </p:nvSpPr>
        <p:spPr>
          <a:xfrm>
            <a:off x="247007" y="6074712"/>
            <a:ext cx="324831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/>
              <a:t>dostatkem relaxace</a:t>
            </a:r>
          </a:p>
        </p:txBody>
      </p:sp>
    </p:spTree>
    <p:extLst>
      <p:ext uri="{BB962C8B-B14F-4D97-AF65-F5344CB8AC3E}">
        <p14:creationId xmlns:p14="http://schemas.microsoft.com/office/powerpoint/2010/main" xmlns="" val="277661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/>
      <p:bldP spid="3" grpId="0" animBg="1"/>
      <p:bldP spid="4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6" grpId="0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4197" y="36913"/>
            <a:ext cx="167430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Zubní kaz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77895"/>
            <a:ext cx="1395077" cy="2911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9512" y="683032"/>
            <a:ext cx="4469803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patří mezi </a:t>
            </a:r>
            <a:r>
              <a:rPr lang="cs-CZ" dirty="0"/>
              <a:t>nejčastější </a:t>
            </a:r>
            <a:r>
              <a:rPr lang="cs-CZ" dirty="0" smtClean="0"/>
              <a:t>onemocnění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19023" y="2915652"/>
            <a:ext cx="112646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/>
              <a:t>Příčiny: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346732" y="3501008"/>
            <a:ext cx="275761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špatnou ústní hygienou </a:t>
            </a:r>
          </a:p>
        </p:txBody>
      </p:sp>
      <p:sp>
        <p:nvSpPr>
          <p:cNvPr id="9" name="Obdélník 8"/>
          <p:cNvSpPr/>
          <p:nvPr/>
        </p:nvSpPr>
        <p:spPr>
          <a:xfrm>
            <a:off x="346732" y="3851756"/>
            <a:ext cx="283122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nevhodným stravováním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1520" y="4407495"/>
            <a:ext cx="309559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/>
              <a:t>Prevence zubního kazu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1520" y="4917966"/>
            <a:ext cx="710744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pravidelné čištění zubů </a:t>
            </a:r>
            <a:r>
              <a:rPr lang="cs-CZ" dirty="0"/>
              <a:t>správnou technikou nejméně dvakrát </a:t>
            </a:r>
            <a:r>
              <a:rPr lang="cs-CZ" dirty="0" smtClean="0"/>
              <a:t>denně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5887346"/>
            <a:ext cx="423930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omezit konzumaci sladkostí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51520" y="6372036"/>
            <a:ext cx="655272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pravidelně </a:t>
            </a:r>
            <a:r>
              <a:rPr lang="cs-CZ" dirty="0" smtClean="0"/>
              <a:t>navštívit </a:t>
            </a:r>
            <a:r>
              <a:rPr lang="cs-CZ" dirty="0"/>
              <a:t>zubního lékaře -</a:t>
            </a:r>
            <a:r>
              <a:rPr lang="cs-CZ" dirty="0" smtClean="0"/>
              <a:t> </a:t>
            </a:r>
            <a:r>
              <a:rPr lang="cs-CZ" dirty="0"/>
              <a:t>alespoň jednou za půl roku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9512" y="1430552"/>
            <a:ext cx="6844867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bakterie se hromadí </a:t>
            </a:r>
            <a:r>
              <a:rPr lang="cs-CZ" dirty="0"/>
              <a:t>v ústech </a:t>
            </a:r>
            <a:r>
              <a:rPr lang="cs-CZ" dirty="0" smtClean="0"/>
              <a:t>uchytávají se </a:t>
            </a:r>
            <a:r>
              <a:rPr lang="cs-CZ" dirty="0"/>
              <a:t>na povrchu </a:t>
            </a:r>
            <a:r>
              <a:rPr lang="cs-CZ" dirty="0" smtClean="0"/>
              <a:t>zubů jako lepkavá vrstva  - </a:t>
            </a:r>
            <a:r>
              <a:rPr lang="cs-CZ" b="1" dirty="0" smtClean="0"/>
              <a:t>zubní plak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79512" y="1056792"/>
            <a:ext cx="4473568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vzniká působením bakterií </a:t>
            </a:r>
            <a:endParaRPr lang="cs-CZ" dirty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60100"/>
            <a:ext cx="2151167" cy="2151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190" b="20253"/>
          <a:stretch/>
        </p:blipFill>
        <p:spPr bwMode="auto">
          <a:xfrm>
            <a:off x="6660232" y="3318476"/>
            <a:ext cx="2295331" cy="14358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79514" y="2081311"/>
            <a:ext cx="6844866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bakterie přeměňují cukr, který je v potravinách  </a:t>
            </a:r>
            <a:r>
              <a:rPr lang="cs-CZ" dirty="0"/>
              <a:t>v agresivní </a:t>
            </a:r>
            <a:r>
              <a:rPr lang="cs-CZ" dirty="0" smtClean="0"/>
              <a:t>kyseliny a ty naruší </a:t>
            </a:r>
            <a:r>
              <a:rPr lang="cs-CZ" dirty="0"/>
              <a:t>zubní sklovinu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51520" y="5402656"/>
            <a:ext cx="423930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důkladné </a:t>
            </a:r>
            <a:r>
              <a:rPr lang="cs-CZ" dirty="0"/>
              <a:t>čištění </a:t>
            </a:r>
            <a:r>
              <a:rPr lang="cs-CZ" dirty="0" smtClean="0"/>
              <a:t>i mezizubních </a:t>
            </a:r>
            <a:r>
              <a:rPr lang="cs-CZ" dirty="0"/>
              <a:t>prostorů </a:t>
            </a:r>
          </a:p>
        </p:txBody>
      </p:sp>
      <p:cxnSp>
        <p:nvCxnSpPr>
          <p:cNvPr id="19" name="Přímá spojnice 18"/>
          <p:cNvCxnSpPr/>
          <p:nvPr/>
        </p:nvCxnSpPr>
        <p:spPr>
          <a:xfrm>
            <a:off x="6660232" y="3146484"/>
            <a:ext cx="2295331" cy="17226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6660232" y="3146484"/>
            <a:ext cx="2160240" cy="16078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82181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8803" y="2125183"/>
            <a:ext cx="540060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</a:t>
            </a:r>
            <a:r>
              <a:rPr lang="cs-CZ" sz="2000" dirty="0" smtClean="0"/>
              <a:t>o </a:t>
            </a:r>
            <a:r>
              <a:rPr lang="cs-CZ" sz="2000" dirty="0"/>
              <a:t>odeznění nemoci, vymizí i bolest </a:t>
            </a:r>
            <a:r>
              <a:rPr lang="cs-CZ" sz="2000" dirty="0" smtClean="0"/>
              <a:t>hlavy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07340"/>
            <a:ext cx="180773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Bolesti hlavy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92969" y="1165394"/>
            <a:ext cx="498097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/>
              <a:t>1. bolest hlavy může být varování nějaké nemoci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792969" y="1619508"/>
            <a:ext cx="498097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/>
              <a:t>2. bolest hlavy je už průvodním projevem nemoci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248803" y="3645024"/>
            <a:ext cx="495347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spousta </a:t>
            </a:r>
            <a:r>
              <a:rPr lang="cs-CZ" sz="2000" dirty="0"/>
              <a:t>nemocí je provázená bolestí </a:t>
            </a:r>
            <a:r>
              <a:rPr lang="cs-CZ" sz="2000" dirty="0" smtClean="0"/>
              <a:t>hlavy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792968" y="4390072"/>
            <a:ext cx="3923047" cy="163121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rýma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zánětech nervů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/>
              <a:t>z</a:t>
            </a:r>
            <a:r>
              <a:rPr lang="cs-CZ" sz="2000" b="1" dirty="0" smtClean="0"/>
              <a:t>ánět zubů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zánět </a:t>
            </a:r>
            <a:r>
              <a:rPr lang="cs-CZ" sz="2000" b="1" dirty="0"/>
              <a:t>mozkových blan </a:t>
            </a:r>
            <a:endParaRPr lang="cs-CZ" sz="20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/>
              <a:t>o</a:t>
            </a:r>
            <a:r>
              <a:rPr lang="cs-CZ" sz="2000" b="1" dirty="0" smtClean="0"/>
              <a:t>nemocnění páteře </a:t>
            </a:r>
            <a:r>
              <a:rPr lang="cs-CZ" sz="2000" b="1" dirty="0"/>
              <a:t>a </a:t>
            </a:r>
            <a:r>
              <a:rPr lang="cs-CZ" sz="2000" b="1" dirty="0" smtClean="0"/>
              <a:t>kloubů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248803" y="2636912"/>
            <a:ext cx="5475325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bolestí hlavy může organismus reagovat na únavu, stres, úlek, pokles </a:t>
            </a:r>
            <a:r>
              <a:rPr lang="cs-CZ" sz="2000" dirty="0" smtClean="0"/>
              <a:t>energie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8803" y="661338"/>
            <a:ext cx="261706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m</a:t>
            </a:r>
            <a:r>
              <a:rPr lang="cs-CZ" sz="2000" dirty="0" smtClean="0"/>
              <a:t>ůže mít více příčin</a:t>
            </a:r>
            <a:endParaRPr lang="cs-CZ" sz="20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41415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831" r="15408"/>
          <a:stretch/>
        </p:blipFill>
        <p:spPr bwMode="auto">
          <a:xfrm>
            <a:off x="6339925" y="338172"/>
            <a:ext cx="2515983" cy="3306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55435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96" y="620688"/>
            <a:ext cx="6947033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velmi </a:t>
            </a:r>
            <a:r>
              <a:rPr lang="cs-CZ" sz="2000" dirty="0"/>
              <a:t>intenzivní bolest hlavy</a:t>
            </a:r>
          </a:p>
        </p:txBody>
      </p:sp>
      <p:sp>
        <p:nvSpPr>
          <p:cNvPr id="3" name="Obdélník 2"/>
          <p:cNvSpPr/>
          <p:nvPr/>
        </p:nvSpPr>
        <p:spPr>
          <a:xfrm>
            <a:off x="35496" y="1208946"/>
            <a:ext cx="6947033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m</a:t>
            </a:r>
            <a:r>
              <a:rPr lang="cs-CZ" sz="2000" dirty="0" smtClean="0"/>
              <a:t>ohou souviset s problémy krční páteře, </a:t>
            </a:r>
            <a:r>
              <a:rPr lang="cs-CZ" sz="2000" dirty="0"/>
              <a:t>blokády a ztuhlost ramen</a:t>
            </a:r>
          </a:p>
        </p:txBody>
      </p:sp>
      <p:sp>
        <p:nvSpPr>
          <p:cNvPr id="4" name="Obdélník 3"/>
          <p:cNvSpPr/>
          <p:nvPr/>
        </p:nvSpPr>
        <p:spPr>
          <a:xfrm>
            <a:off x="35497" y="2073042"/>
            <a:ext cx="581439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člověk může dostat migrénu i </a:t>
            </a:r>
            <a:r>
              <a:rPr lang="cs-CZ" sz="2000" dirty="0"/>
              <a:t>po požití určitých potravin </a:t>
            </a:r>
            <a:r>
              <a:rPr lang="cs-CZ" sz="2000" dirty="0" smtClean="0"/>
              <a:t>či nápojů, </a:t>
            </a:r>
            <a:r>
              <a:rPr lang="cs-CZ" sz="2000" dirty="0" err="1" smtClean="0"/>
              <a:t>např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91333" y="4149080"/>
            <a:ext cx="575855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záchvat migrény </a:t>
            </a:r>
            <a:r>
              <a:rPr lang="cs-CZ" sz="2000" dirty="0"/>
              <a:t>může vyvolat </a:t>
            </a:r>
            <a:r>
              <a:rPr lang="cs-CZ" sz="2000" dirty="0" smtClean="0"/>
              <a:t> také </a:t>
            </a:r>
            <a:r>
              <a:rPr lang="cs-CZ" sz="2000" dirty="0"/>
              <a:t>časté a nadměrné požívání </a:t>
            </a:r>
            <a:r>
              <a:rPr lang="cs-CZ" sz="2000" dirty="0" smtClean="0"/>
              <a:t>léků, především od </a:t>
            </a:r>
            <a:r>
              <a:rPr lang="cs-CZ" sz="2000" dirty="0"/>
              <a:t>bolesti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07504" y="5157192"/>
            <a:ext cx="268886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 </a:t>
            </a:r>
            <a:r>
              <a:rPr lang="cs-CZ" b="1" dirty="0" smtClean="0"/>
              <a:t>vnější faktory: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107504" y="116632"/>
            <a:ext cx="1076257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/>
              <a:t>Migréna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5904" y="2852936"/>
            <a:ext cx="2506857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čokolády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kořenících </a:t>
            </a:r>
            <a:r>
              <a:rPr lang="cs-CZ" dirty="0"/>
              <a:t>přípravků 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slaných arašídů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0176" y="5661248"/>
            <a:ext cx="3597728" cy="95410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hluk</a:t>
            </a:r>
            <a:r>
              <a:rPr lang="cs-CZ" dirty="0" smtClean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blýskavé </a:t>
            </a:r>
            <a:r>
              <a:rPr lang="cs-CZ" dirty="0"/>
              <a:t>a skákavé </a:t>
            </a:r>
            <a:r>
              <a:rPr lang="cs-CZ" dirty="0" smtClean="0"/>
              <a:t>světlo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míhající </a:t>
            </a:r>
            <a:r>
              <a:rPr lang="cs-CZ" dirty="0"/>
              <a:t>se </a:t>
            </a:r>
            <a:r>
              <a:rPr lang="cs-CZ" dirty="0" smtClean="0"/>
              <a:t>předměty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514589" y="5489937"/>
            <a:ext cx="3477678" cy="13234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přetížení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nesprávná </a:t>
            </a:r>
            <a:r>
              <a:rPr lang="cs-CZ" sz="2000" dirty="0"/>
              <a:t>délka </a:t>
            </a:r>
            <a:r>
              <a:rPr lang="cs-CZ" sz="2000" dirty="0" smtClean="0"/>
              <a:t>spánku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strach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úzkost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4990225"/>
            <a:ext cx="227177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n</a:t>
            </a:r>
            <a:r>
              <a:rPr lang="cs-CZ" b="1" dirty="0" smtClean="0"/>
              <a:t>ejčastější faktory:</a:t>
            </a:r>
            <a:endParaRPr lang="cs-CZ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511" r="11340"/>
          <a:stretch/>
        </p:blipFill>
        <p:spPr bwMode="auto">
          <a:xfrm>
            <a:off x="7103434" y="116632"/>
            <a:ext cx="1888833" cy="2448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5821" y="2657423"/>
            <a:ext cx="2695258" cy="1815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563888" y="2852936"/>
            <a:ext cx="2286000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rajčat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citrusových </a:t>
            </a:r>
            <a:r>
              <a:rPr lang="cs-CZ" dirty="0" smtClean="0"/>
              <a:t>plodů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kávy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alkoholu apod.</a:t>
            </a:r>
          </a:p>
        </p:txBody>
      </p:sp>
    </p:spTree>
    <p:extLst>
      <p:ext uri="{BB962C8B-B14F-4D97-AF65-F5344CB8AC3E}">
        <p14:creationId xmlns:p14="http://schemas.microsoft.com/office/powerpoint/2010/main" xmlns="" val="3460112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701988"/>
            <a:ext cx="4615549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pl-PL" sz="2000" dirty="0" smtClean="0"/>
              <a:t>skolióza </a:t>
            </a:r>
            <a:r>
              <a:rPr lang="pl-PL" sz="2000" dirty="0"/>
              <a:t>je jedna z deformací </a:t>
            </a:r>
            <a:r>
              <a:rPr lang="pl-PL" sz="2000" dirty="0" smtClean="0"/>
              <a:t>páteře</a:t>
            </a:r>
            <a:endParaRPr lang="cs-CZ" sz="20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4000"/>
          <a:stretch/>
        </p:blipFill>
        <p:spPr bwMode="auto">
          <a:xfrm>
            <a:off x="5508172" y="81611"/>
            <a:ext cx="3528324" cy="3307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4670" y="158555"/>
            <a:ext cx="212083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Skolioza</a:t>
            </a:r>
            <a:r>
              <a:rPr lang="cs-CZ" sz="2400" b="1" dirty="0" smtClean="0">
                <a:solidFill>
                  <a:srgbClr val="FF0000"/>
                </a:solidFill>
              </a:rPr>
              <a:t> páteře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68911" y="2228781"/>
            <a:ext cx="408882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ochablé </a:t>
            </a:r>
            <a:r>
              <a:rPr lang="cs-CZ" b="1" dirty="0"/>
              <a:t>zádové svalstvo </a:t>
            </a:r>
            <a:endParaRPr lang="cs-CZ" b="1" dirty="0" smtClean="0"/>
          </a:p>
        </p:txBody>
      </p:sp>
      <p:sp>
        <p:nvSpPr>
          <p:cNvPr id="9" name="Obdélník 8"/>
          <p:cNvSpPr/>
          <p:nvPr/>
        </p:nvSpPr>
        <p:spPr>
          <a:xfrm>
            <a:off x="179512" y="3142709"/>
            <a:ext cx="522738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 v dospělosti </a:t>
            </a:r>
            <a:r>
              <a:rPr lang="cs-CZ" sz="2000" dirty="0" smtClean="0"/>
              <a:t>může člověk </a:t>
            </a:r>
            <a:r>
              <a:rPr lang="cs-CZ" sz="2000" dirty="0"/>
              <a:t>trpět velkými bolestmi zad a jejich špatnou </a:t>
            </a:r>
            <a:r>
              <a:rPr lang="cs-CZ" sz="2000" dirty="0" smtClean="0"/>
              <a:t>pohyblivostí 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5198124" y="6453336"/>
            <a:ext cx="308334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>
                <a:hlinkClick r:id="rId3"/>
              </a:rPr>
              <a:t>http://</a:t>
            </a:r>
            <a:r>
              <a:rPr lang="cs-CZ" sz="1400" b="1" dirty="0" smtClean="0">
                <a:hlinkClick r:id="rId3"/>
              </a:rPr>
              <a:t>www.dostry.cz/cviky/index.htm</a:t>
            </a:r>
            <a:endParaRPr lang="cs-CZ" sz="1400" b="1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1290896" y="1774613"/>
            <a:ext cx="4066835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vadné </a:t>
            </a:r>
            <a:r>
              <a:rPr lang="cs-CZ" b="1" dirty="0"/>
              <a:t>držení </a:t>
            </a:r>
            <a:r>
              <a:rPr lang="cs-CZ" b="1" dirty="0" smtClean="0"/>
              <a:t>těla – až 1/3 dětí 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1276507" y="2699628"/>
            <a:ext cx="408122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vychýlená </a:t>
            </a:r>
            <a:r>
              <a:rPr lang="cs-CZ" b="1" dirty="0"/>
              <a:t>páteř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9512" y="3995772"/>
            <a:ext cx="104150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/>
              <a:t>Příčiny</a:t>
            </a:r>
            <a:endParaRPr lang="cs-CZ" sz="2400" b="1" dirty="0"/>
          </a:p>
        </p:txBody>
      </p:sp>
      <p:sp>
        <p:nvSpPr>
          <p:cNvPr id="16" name="Obdélník 15"/>
          <p:cNvSpPr/>
          <p:nvPr/>
        </p:nvSpPr>
        <p:spPr>
          <a:xfrm>
            <a:off x="179512" y="4566027"/>
            <a:ext cx="4299752" cy="224676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dlouhé </a:t>
            </a:r>
            <a:r>
              <a:rPr lang="cs-CZ" sz="2000" dirty="0"/>
              <a:t>sezení </a:t>
            </a:r>
            <a:r>
              <a:rPr lang="cs-CZ" sz="2000" dirty="0" smtClean="0"/>
              <a:t>ve </a:t>
            </a:r>
            <a:r>
              <a:rPr lang="cs-CZ" sz="2000" dirty="0"/>
              <a:t>špatné </a:t>
            </a:r>
            <a:r>
              <a:rPr lang="cs-CZ" sz="2000" dirty="0" smtClean="0"/>
              <a:t>poloze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povalování </a:t>
            </a:r>
            <a:r>
              <a:rPr lang="cs-CZ" sz="2000" dirty="0"/>
              <a:t>u </a:t>
            </a:r>
            <a:r>
              <a:rPr lang="cs-CZ" sz="2000" dirty="0" smtClean="0"/>
              <a:t>televize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nedostatek pohybu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únava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jednostranný pohyb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/>
              <a:t>š</a:t>
            </a:r>
            <a:r>
              <a:rPr lang="cs-CZ" sz="2000" dirty="0" smtClean="0"/>
              <a:t>patná obuv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ploché nohy</a:t>
            </a:r>
            <a:endParaRPr lang="cs-CZ" sz="2000" dirty="0"/>
          </a:p>
        </p:txBody>
      </p:sp>
      <p:sp>
        <p:nvSpPr>
          <p:cNvPr id="17" name="Obdélník 16"/>
          <p:cNvSpPr/>
          <p:nvPr/>
        </p:nvSpPr>
        <p:spPr>
          <a:xfrm>
            <a:off x="5164508" y="4047455"/>
            <a:ext cx="135505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/>
              <a:t>Prevence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164508" y="4613066"/>
            <a:ext cx="2460866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/>
              <a:t>je včasná diagnóza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164508" y="5050631"/>
            <a:ext cx="3914771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sportovní aktivita </a:t>
            </a:r>
            <a:r>
              <a:rPr lang="cs-CZ" sz="2000" dirty="0"/>
              <a:t>která posiluje svaly </a:t>
            </a:r>
            <a:r>
              <a:rPr lang="cs-CZ" sz="2000" dirty="0" smtClean="0"/>
              <a:t>zad</a:t>
            </a:r>
            <a:r>
              <a:rPr lang="cs-CZ" sz="2000" dirty="0"/>
              <a:t> </a:t>
            </a:r>
            <a:r>
              <a:rPr lang="cs-CZ" sz="2000" dirty="0" smtClean="0"/>
              <a:t>– např. </a:t>
            </a:r>
            <a:r>
              <a:rPr lang="cs-CZ" sz="2000" b="1" dirty="0" smtClean="0"/>
              <a:t>plavá</a:t>
            </a:r>
            <a:r>
              <a:rPr lang="cs-CZ" sz="2000" dirty="0" smtClean="0"/>
              <a:t>ní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64508" y="5795972"/>
            <a:ext cx="2598660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rehabilitační cvičení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9512" y="1187460"/>
            <a:ext cx="330594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nejčastější potíže u dětí: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64455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9947" y="260648"/>
            <a:ext cx="3916521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Akutní </a:t>
            </a:r>
            <a:r>
              <a:rPr lang="cs-CZ" sz="2400" b="1" dirty="0">
                <a:solidFill>
                  <a:srgbClr val="FF0000"/>
                </a:solidFill>
              </a:rPr>
              <a:t>zánět žaludku a střeva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4066" y="827420"/>
            <a:ext cx="835239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způsoben </a:t>
            </a:r>
            <a:r>
              <a:rPr lang="cs-CZ" sz="2000" dirty="0"/>
              <a:t>infekcí nebo dietní chybou </a:t>
            </a:r>
            <a:r>
              <a:rPr lang="cs-CZ" sz="2000" dirty="0" smtClean="0"/>
              <a:t>- složení, úprava, </a:t>
            </a:r>
            <a:r>
              <a:rPr lang="cs-CZ" sz="2000" dirty="0"/>
              <a:t>množství </a:t>
            </a:r>
            <a:r>
              <a:rPr lang="cs-CZ" sz="2000" dirty="0" smtClean="0"/>
              <a:t>potravy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24066" y="1185429"/>
            <a:ext cx="524967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příznaky</a:t>
            </a:r>
            <a:r>
              <a:rPr lang="cs-CZ" sz="2000" dirty="0"/>
              <a:t>: zvracení a průjmy po několik dní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407279" y="1780989"/>
            <a:ext cx="1301831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/>
              <a:t>Prevence</a:t>
            </a:r>
            <a:r>
              <a:rPr lang="cs-CZ" sz="2000" b="1" dirty="0" smtClean="0"/>
              <a:t>:.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323528" y="3039343"/>
            <a:ext cx="2426755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Vředová choroba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8820" y="3629903"/>
            <a:ext cx="43627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chronické onemocnění ve sliznici žaludku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5536" y="5807005"/>
            <a:ext cx="338437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stres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léky - zejména </a:t>
            </a:r>
            <a:r>
              <a:rPr lang="cs-CZ" dirty="0"/>
              <a:t>proti </a:t>
            </a:r>
            <a:r>
              <a:rPr lang="cs-CZ" dirty="0" smtClean="0"/>
              <a:t>bolestem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7279" y="4469050"/>
            <a:ext cx="970330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Příčiny: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395536" y="5445224"/>
            <a:ext cx="183582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psychické vlivy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5075892"/>
            <a:ext cx="159279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d</a:t>
            </a:r>
            <a:r>
              <a:rPr lang="cs-CZ" dirty="0" smtClean="0"/>
              <a:t>ědičnost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45948" y="2339588"/>
            <a:ext cx="236564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pečlivý výběr  stravy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644277" y="4509120"/>
            <a:ext cx="4392219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dostatek </a:t>
            </a:r>
            <a:r>
              <a:rPr lang="cs-CZ" sz="2000" dirty="0"/>
              <a:t>duševního a fyzického </a:t>
            </a:r>
            <a:r>
              <a:rPr lang="cs-CZ" sz="2000" dirty="0" smtClean="0"/>
              <a:t>klidu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nekouřit !!!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35242" y="4005064"/>
            <a:ext cx="1232902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Prevence:</a:t>
            </a:r>
            <a:endParaRPr lang="cs-CZ" sz="2000" b="1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20" r="11631"/>
          <a:stretch/>
        </p:blipFill>
        <p:spPr bwMode="auto">
          <a:xfrm>
            <a:off x="6448526" y="1328875"/>
            <a:ext cx="2299937" cy="3036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229200"/>
            <a:ext cx="1601998" cy="1601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29" r="17640"/>
          <a:stretch/>
        </p:blipFill>
        <p:spPr bwMode="auto">
          <a:xfrm>
            <a:off x="4716016" y="1700808"/>
            <a:ext cx="1381183" cy="2123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70737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/>
      <p:bldP spid="10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332656"/>
            <a:ext cx="4522007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Prevence civilizačních chorob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0"/>
            <a:ext cx="62442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Zamyslete se </a:t>
            </a:r>
            <a:r>
              <a:rPr lang="cs-CZ" sz="2800" b="1" dirty="0"/>
              <a:t>nad svým životním </a:t>
            </a:r>
            <a:r>
              <a:rPr lang="cs-CZ" sz="2800" b="1" dirty="0" smtClean="0"/>
              <a:t>stylem !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467544" y="2285092"/>
            <a:ext cx="518457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nestačí jen užívat potravinové doplňky či vitamíny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7544" y="2713638"/>
            <a:ext cx="347306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měli </a:t>
            </a:r>
            <a:r>
              <a:rPr lang="cs-CZ" dirty="0"/>
              <a:t>bychom jíst pestřejší stravu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3142184"/>
            <a:ext cx="352776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věnovat se aspoň trochu pohybu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7544" y="3570730"/>
            <a:ext cx="229030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naučit se odpočívat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7544" y="3999276"/>
            <a:ext cx="217469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méně se stresovat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3528" y="1588730"/>
            <a:ext cx="8568952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/>
              <a:t>Snažíte se svým životním stylem předcházet civilizačním chorobám?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67544" y="4427820"/>
            <a:ext cx="366241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nekonzumovat nadměrně alkohol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23528" y="5405154"/>
            <a:ext cx="8565420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/>
              <a:t>Jedině tak je možné těmto chorobám předejít a užívat si lepší a zdravější život.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013" b="17735"/>
          <a:stretch/>
        </p:blipFill>
        <p:spPr bwMode="auto">
          <a:xfrm>
            <a:off x="5004048" y="2819077"/>
            <a:ext cx="3810317" cy="2410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81708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1580" y="2657161"/>
            <a:ext cx="815684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2"/>
              </a:rPr>
              <a:t>http://21stoleti.cz/blog/2010/04/17/civilizacni-nemoci-od-a-do-z/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31580" y="1936298"/>
            <a:ext cx="83728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MYRIAM SANCHEZ FOSECA. http://commons.wikimedia.org [online]. [cit. 8.5.2014]. Dostupný na WWW: </a:t>
            </a:r>
            <a:r>
              <a:rPr lang="cs-CZ" sz="1600" dirty="0" smtClean="0">
                <a:hlinkClick r:id="rId3"/>
              </a:rPr>
              <a:t>http://upload.wikimedia.org/wikipedia/commons/5/58/Bulimia_1.png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31580" y="3131803"/>
            <a:ext cx="87329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MYRIAM SANCHEZ FOSECA. http://upload.wikimedia.org [online]. [cit. 8.5.2014]. Dostupný na WWW: </a:t>
            </a:r>
            <a:r>
              <a:rPr lang="cs-CZ" sz="1600" dirty="0" smtClean="0">
                <a:hlinkClick r:id="rId4"/>
              </a:rPr>
              <a:t>http://upload.wikimedia.org/wikipedia/commons/4/48/Bulimia.jpg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31580" y="3852666"/>
            <a:ext cx="836834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PDREIJNDERS. http://upload.wikimedia.org [online]. [cit. 8.5.2014]. Dostupný na WWW: hhttp://upload.wikimedia.org/wikipedia/commons/e/e1/Levocetirizine.png?uselang=cs 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6019" y="116632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1580" y="512372"/>
            <a:ext cx="25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www. office.microsoft.com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1580" y="987014"/>
            <a:ext cx="29665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(</a:t>
            </a:r>
            <a:r>
              <a:rPr lang="cs-CZ" sz="1600" dirty="0" err="1" smtClean="0"/>
              <a:t>jpg</a:t>
            </a:r>
            <a:r>
              <a:rPr lang="cs-CZ" sz="1600" dirty="0" smtClean="0"/>
              <a:t>.)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1580" y="1461656"/>
            <a:ext cx="29776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studijní materiály</a:t>
            </a: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231580" y="4573529"/>
            <a:ext cx="856895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5"/>
              </a:rPr>
              <a:t>http://cs.wikipedia.org/wiki/Diabetes_mellitus#mediaviewer/Soubor:Insulin_Application.jpg</a:t>
            </a:r>
            <a:endParaRPr lang="cs-CZ" sz="16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231580" y="5769034"/>
            <a:ext cx="85689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PFLEGEWIKI-USER APOPFLEGER. http://upload.wikimedia.org [online]. [cit. 8.5.2014]. Dostupný na WWW: </a:t>
            </a:r>
            <a:r>
              <a:rPr lang="cs-CZ" sz="1600" dirty="0" smtClean="0">
                <a:hlinkClick r:id="rId6"/>
              </a:rPr>
              <a:t>http://upload.wikimedia.org/wikipedia/commons/f/fe/Offene_Wunde_bei_einem_diabetischen_Fu%C3%9Fsyndrom.jpg</a:t>
            </a:r>
            <a:endParaRPr lang="cs-CZ" sz="16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231580" y="5048171"/>
            <a:ext cx="82089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sz="1600" dirty="0" smtClean="0"/>
              <a:t>SANDER VAN DER WEL. http://upload.wikimedia.org [online]. [cit. 8.5.2014]. Dostupný na WWW: </a:t>
            </a:r>
            <a:r>
              <a:rPr lang="nl-NL" sz="1600" dirty="0" smtClean="0">
                <a:hlinkClick r:id="rId7"/>
              </a:rPr>
              <a:t>http://upload.wikimedia.org/wikipedia/commons/1/14/Depressed_%284649749639%29.jpg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2970566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3876" y="420882"/>
            <a:ext cx="85689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http://upload.wikimedia.org/wikipedia/commons/5/55/Allergisches_Kontaktekzem_am_Fu%C3%9F.JPG?uselang=cs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13876" y="1170049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D SHARON PRUITT. http://upload.wikimedia.org [online]. [cit. 8.5.2014]. Dostupný na WWW: </a:t>
            </a:r>
            <a:r>
              <a:rPr lang="cs-CZ" sz="1600" dirty="0" smtClean="0">
                <a:hlinkClick r:id="rId3"/>
              </a:rPr>
              <a:t>http://upload.wikimedia.org/wikipedia/commons/8/8a/Scared_Child_at_Nighttime.jpg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113876" y="1919216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LUIS MIGUEL BUGALLO SÁNCHEZ (LMBUGA). http://upload.wikimedia.org [online]. [cit. 8.5.2014]. Dostupný na WWW: </a:t>
            </a:r>
            <a:r>
              <a:rPr lang="cs-CZ" sz="1600" dirty="0" smtClean="0">
                <a:hlinkClick r:id="rId4"/>
              </a:rPr>
              <a:t>http://upload.wikimedia.org/wikipedia/commons/6/6f/Obesidade.jpg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113876" y="3756105"/>
            <a:ext cx="4442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5"/>
              </a:rPr>
              <a:t>http://www.naturell.cz/civilizační-choroby-26</a:t>
            </a:r>
            <a:endParaRPr lang="cs-CZ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113876" y="2668383"/>
            <a:ext cx="841016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ALBERTO VARELA. http://commons.wikimedia.org [online]. [cit. 9.5.2014].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upload.wikimedia.org/wikipedia/commons/b/b1/Woman_Eating_Croissant.jpg</a:t>
            </a:r>
            <a:endParaRPr lang="cs-CZ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113876" y="5038996"/>
            <a:ext cx="871499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GEORGES GASNE. http://commons.wikimedia.org [online]. [cit. 9.5.2014]. Dostupný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commons.wikimedia.org/wiki/File:Anorexia_case_1900.jpg?uselang=cs</a:t>
            </a:r>
            <a:endParaRPr lang="cs-CZ" sz="16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113876" y="4289829"/>
            <a:ext cx="84969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DOZENIST. </a:t>
            </a:r>
            <a:r>
              <a:rPr lang="cs-CZ" sz="1600" dirty="0" smtClean="0"/>
              <a:t>http</a:t>
            </a:r>
            <a:r>
              <a:rPr lang="cs-CZ" sz="1600" dirty="0"/>
              <a:t>://commons.wikimedia.org [online]. [cit. 9.5.2014]. Dostupný na WWW: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commons.wikimedia.org/wiki/File:Toothdecay.png</a:t>
            </a:r>
            <a:endParaRPr lang="cs-CZ" sz="16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113876" y="5788160"/>
            <a:ext cx="856895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WEISS HR. http://commons.wikimedia.org [online]. [cit. 9.5.2014]. Dostupný na WWW: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commons.wikimedia.org/wiki/File:Scoliosis_patient_in_cheneau_brace_correcting_from_56_to_27_deg.png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2356341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947</TotalTime>
  <Words>1486</Words>
  <Application>Microsoft Office PowerPoint</Application>
  <PresentationFormat>Předvádění na obrazovce (4:3)</PresentationFormat>
  <Paragraphs>262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57</cp:revision>
  <dcterms:created xsi:type="dcterms:W3CDTF">2014-05-08T12:55:42Z</dcterms:created>
  <dcterms:modified xsi:type="dcterms:W3CDTF">2014-05-12T06:52:25Z</dcterms:modified>
</cp:coreProperties>
</file>