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6" r:id="rId3"/>
    <p:sldId id="257" r:id="rId4"/>
    <p:sldId id="258" r:id="rId5"/>
    <p:sldId id="260" r:id="rId6"/>
    <p:sldId id="262" r:id="rId7"/>
    <p:sldId id="275" r:id="rId8"/>
    <p:sldId id="267" r:id="rId9"/>
    <p:sldId id="263" r:id="rId10"/>
    <p:sldId id="278" r:id="rId11"/>
    <p:sldId id="271" r:id="rId12"/>
    <p:sldId id="264" r:id="rId13"/>
    <p:sldId id="268" r:id="rId14"/>
    <p:sldId id="273" r:id="rId15"/>
    <p:sldId id="272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  <a:srgbClr val="33CC33"/>
    <a:srgbClr val="006600"/>
    <a:srgbClr val="66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4524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618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06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5998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4108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2742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2934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1856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8271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207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8114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923501-1E77-49CB-8F93-0F88AE9ACFA5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452B09-E267-43A1-AB60-FE3883661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0495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12.gif"/><Relationship Id="rId4" Type="http://schemas.openxmlformats.org/officeDocument/2006/relationships/hyperlink" Target="http://cs.wikipedia.org/wiki/Chr%C3%A1n%C4%9Bn%C3%A1_krajinn%C3%A1_oblast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gif"/><Relationship Id="rId4" Type="http://schemas.openxmlformats.org/officeDocument/2006/relationships/hyperlink" Target="http://cs.wikipedia.org/wiki/Seznam_n%C3%A1rodn%C3%ADch_p%C5%99%C3%ADrodn%C3%ADch_rezervac%C3%AD_v_%C4%8Cesku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results?search_query=n%C3%A1rodn%C3%AD+parky+v+%C4%8Dr" TargetMode="External"/><Relationship Id="rId3" Type="http://schemas.openxmlformats.org/officeDocument/2006/relationships/image" Target="../media/image3.gif"/><Relationship Id="rId7" Type="http://schemas.openxmlformats.org/officeDocument/2006/relationships/hyperlink" Target="http://www.cittadella.cz/europarc/index.php?p=zvlaste_chranena&amp;site=zakladni_udaje_cz" TargetMode="External"/><Relationship Id="rId2" Type="http://schemas.openxmlformats.org/officeDocument/2006/relationships/hyperlink" Target="http://www.vscht.cz/uchop/velebudice/zivpro/chko/chranena_uzemi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drusop.nature.cz/" TargetMode="External"/><Relationship Id="rId5" Type="http://schemas.openxmlformats.org/officeDocument/2006/relationships/hyperlink" Target="http://www.cspop.cz/index.htm" TargetMode="External"/><Relationship Id="rId4" Type="http://schemas.openxmlformats.org/officeDocument/2006/relationships/hyperlink" Target="http://www.cspop.cz/ochrpr/obchruz/obchruz.htm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PP_Vosek,_cedule_u_d%C3%A1lnice.jpg" TargetMode="External"/><Relationship Id="rId7" Type="http://schemas.openxmlformats.org/officeDocument/2006/relationships/hyperlink" Target="http://commons.wikimedia.org/wiki/File:Podyj%C3%AD,_mezi_Popicemi_a_Sealsfieldov%C3%BDm_k%C3%A1menem_(6).JPG" TargetMode="External"/><Relationship Id="rId2" Type="http://schemas.openxmlformats.org/officeDocument/2006/relationships/hyperlink" Target="http://cs.wikipedia.org/wiki/P%C5%99%C3%ADrodn%C3%AD_rezervac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odyj%C3%AD,_mezi_Popicemi_a_Sealsfieldov%C3%BDm_k%C3%A1menem_(3).JPG" TargetMode="External"/><Relationship Id="rId5" Type="http://schemas.openxmlformats.org/officeDocument/2006/relationships/hyperlink" Target="http://commons.wikimedia.org/wiki/File:GuentherZ_2010-04-07_0051_Narodny_Park_Podyji_Tafel.jpg" TargetMode="External"/><Relationship Id="rId4" Type="http://schemas.openxmlformats.org/officeDocument/2006/relationships/hyperlink" Target="http://commons.wikimedia.org/wiki/File:Cedule_pamatny_strom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%C5%99%C3%ADrodn%C3%AD_pam%C3%A1tka" TargetMode="External"/><Relationship Id="rId3" Type="http://schemas.openxmlformats.org/officeDocument/2006/relationships/hyperlink" Target="http://cs.wikipedia.org/wiki/Chr%C3%A1n%C4%9Bn%C3%A1_%C3%BAzem%C3%AD_v_%C4%8Cesku" TargetMode="External"/><Relationship Id="rId7" Type="http://schemas.openxmlformats.org/officeDocument/2006/relationships/hyperlink" Target="http://commons.wikimedia.org/wiki/File:Cedule_PR_Ka%C5%88on_Labe_u_Belved%C3%A9ru.jpg" TargetMode="External"/><Relationship Id="rId2" Type="http://schemas.openxmlformats.org/officeDocument/2006/relationships/hyperlink" Target="http://www.mzp.cz/cz/chranene_krajinne_oblasti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Chr%C3%A1n%C4%9Bn%C3%A1_krajinn%C3%A1_oblast" TargetMode="External"/><Relationship Id="rId5" Type="http://schemas.openxmlformats.org/officeDocument/2006/relationships/hyperlink" Target="http://commons.wikimedia.org/wiki/File:Czech_Republic_location_map.svg" TargetMode="External"/><Relationship Id="rId4" Type="http://schemas.openxmlformats.org/officeDocument/2006/relationships/hyperlink" Target="http://commons.wikimedia.org/wiki/File:%C3%9Adol%C3%AD_Kohoutovick%C3%A9ho_potoka,_hranice.jpg" TargetMode="External"/><Relationship Id="rId9" Type="http://schemas.openxmlformats.org/officeDocument/2006/relationships/hyperlink" Target="http://www.kct-tabor.cz/gymta/ChranenaUzemiCR/ChranenaUzemi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15837201"/>
              </p:ext>
            </p:extLst>
          </p:nvPr>
        </p:nvGraphicFramePr>
        <p:xfrm>
          <a:off x="467544" y="1700813"/>
          <a:ext cx="8280920" cy="4560834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VY_32_INOVACE_215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Zvláště chráněná území v ČR</a:t>
                      </a:r>
                      <a:endParaRPr lang="cs-CZ" dirty="0"/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Květen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Globální výchova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8.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 Žáci se seznámí s charakteristikou zvláště chráněného území v ČR, kategoriemi chráněných území a jejich specifiky.  Součástí prezentace je  mapa těchto chráněných území v ČR, podmínky a pravidla , které musíme v těchto oblastech dodržovat. 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025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97468"/>
            <a:ext cx="4137608" cy="523220"/>
          </a:xfrm>
          <a:prstGeom prst="rect">
            <a:avLst/>
          </a:prstGeom>
          <a:solidFill>
            <a:srgbClr val="00B05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Zvláště chráněná území ČR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4100879"/>
            <a:ext cx="8219468" cy="1200329"/>
          </a:xfrm>
          <a:prstGeom prst="rect">
            <a:avLst/>
          </a:prstGeom>
          <a:solidFill>
            <a:srgbClr val="CCFF66"/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b="1" dirty="0" smtClean="0"/>
              <a:t>s unikátní biologickou rozmanitostí -  úrovni druhů, populací i společenstev </a:t>
            </a:r>
          </a:p>
          <a:p>
            <a:pPr marL="285750" indent="-285750">
              <a:buBlip>
                <a:blip r:embed="rId2"/>
              </a:buBlip>
            </a:pPr>
            <a:r>
              <a:rPr lang="cs-CZ" b="1" dirty="0" smtClean="0"/>
              <a:t>dále území s jedinečnou geologickou stavbou</a:t>
            </a:r>
          </a:p>
          <a:p>
            <a:pPr marL="285750" indent="-285750">
              <a:buBlip>
                <a:blip r:embed="rId2"/>
              </a:buBlip>
            </a:pPr>
            <a:r>
              <a:rPr lang="cs-CZ" b="1" dirty="0" smtClean="0"/>
              <a:t>území reprezentující charakteristické prvky krajinného rázu kulturní krajiny</a:t>
            </a:r>
          </a:p>
          <a:p>
            <a:pPr marL="285750" indent="-285750">
              <a:buBlip>
                <a:blip r:embed="rId2"/>
              </a:buBlip>
            </a:pPr>
            <a:r>
              <a:rPr lang="cs-CZ" b="1" dirty="0" smtClean="0"/>
              <a:t>území významná z hlediska vědeckého výzkumu.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9512" y="694437"/>
            <a:ext cx="8795532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dirty="0" smtClean="0"/>
              <a:t>jedná se o </a:t>
            </a:r>
            <a:r>
              <a:rPr lang="cs-CZ" b="1" dirty="0" smtClean="0"/>
              <a:t>ochranu veškeré flóry i fauny </a:t>
            </a:r>
            <a:r>
              <a:rPr lang="cs-CZ" dirty="0" smtClean="0"/>
              <a:t>před jejím zbytečným svévolným ničením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9512" y="1266519"/>
            <a:ext cx="8795532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dirty="0"/>
              <a:t>j</a:t>
            </a:r>
            <a:r>
              <a:rPr lang="cs-CZ" dirty="0" smtClean="0"/>
              <a:t>e to jeden z nejvýznamnějších nástrojů ochrany přírody a krajiny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9512" y="2410683"/>
            <a:ext cx="8795532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dirty="0" smtClean="0"/>
              <a:t>vyhlašují se na přírodovědecky či esteticky významných nebo jedinečných územích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79512" y="2982765"/>
            <a:ext cx="5488875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pl-PL" dirty="0" smtClean="0"/>
              <a:t>vyhlašují se podle </a:t>
            </a:r>
            <a:r>
              <a:rPr lang="pl-PL" b="1" dirty="0" smtClean="0"/>
              <a:t>zákona o ochraně přírody a krajiny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179512" y="5446965"/>
            <a:ext cx="8795532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dirty="0"/>
              <a:t>c</a:t>
            </a:r>
            <a:r>
              <a:rPr lang="cs-CZ" dirty="0" smtClean="0"/>
              <a:t>ílem ochrany nejčastěji bývá udržení nebo zlepšení dochovaného stavu území nebo ponechání území či jeho části samovolnému vývoji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79512" y="6300028"/>
            <a:ext cx="8630893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dirty="0" smtClean="0"/>
              <a:t> každé zvláště chráněné území má stanovené základní ochranné podmínky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79512" y="1838601"/>
            <a:ext cx="8924593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dirty="0" smtClean="0"/>
              <a:t>na obzvlášť cenné části přírody České republiky se vztahuje zvláštní, přísnější ochrana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79512" y="3563724"/>
            <a:ext cx="4777846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dirty="0" smtClean="0"/>
              <a:t>Za taková území se považují nejčastěji lokality:</a:t>
            </a:r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850" b="30903"/>
          <a:stretch/>
        </p:blipFill>
        <p:spPr bwMode="auto">
          <a:xfrm>
            <a:off x="5699188" y="2841189"/>
            <a:ext cx="3275856" cy="1160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64006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97468"/>
            <a:ext cx="4372031" cy="523220"/>
          </a:xfrm>
          <a:prstGeom prst="rect">
            <a:avLst/>
          </a:prstGeom>
          <a:solidFill>
            <a:srgbClr val="33CC33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Kategorie chráněných území</a:t>
            </a:r>
            <a:endParaRPr lang="cs-CZ" sz="28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988840"/>
            <a:ext cx="4572000" cy="400110"/>
          </a:xfrm>
          <a:prstGeom prst="rect">
            <a:avLst/>
          </a:prstGeom>
          <a:solidFill>
            <a:srgbClr val="CCFF66"/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národní parky (NP)</a:t>
            </a:r>
          </a:p>
        </p:txBody>
      </p:sp>
      <p:sp>
        <p:nvSpPr>
          <p:cNvPr id="4" name="Obdélník 3"/>
          <p:cNvSpPr/>
          <p:nvPr/>
        </p:nvSpPr>
        <p:spPr>
          <a:xfrm>
            <a:off x="5759722" y="260648"/>
            <a:ext cx="31992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Vyznačení hranice prostoru chráněného území v terénu</a:t>
            </a:r>
            <a:endParaRPr lang="cs-CZ" i="1" dirty="0"/>
          </a:p>
        </p:txBody>
      </p:sp>
      <p:sp>
        <p:nvSpPr>
          <p:cNvPr id="5" name="Obdélník 4"/>
          <p:cNvSpPr/>
          <p:nvPr/>
        </p:nvSpPr>
        <p:spPr>
          <a:xfrm>
            <a:off x="251520" y="2420888"/>
            <a:ext cx="4572000" cy="400110"/>
          </a:xfrm>
          <a:prstGeom prst="rect">
            <a:avLst/>
          </a:prstGeom>
          <a:solidFill>
            <a:srgbClr val="CCFF66"/>
          </a:solidFill>
        </p:spPr>
        <p:txBody>
          <a:bodyPr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chráněné krajinné oblasti (CHKO)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3429000"/>
            <a:ext cx="4572000" cy="400110"/>
          </a:xfrm>
          <a:prstGeom prst="rect">
            <a:avLst/>
          </a:prstGeom>
          <a:solidFill>
            <a:srgbClr val="CCFF66"/>
          </a:solidFill>
        </p:spPr>
        <p:txBody>
          <a:bodyPr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národní přírodní rezervace (NPR)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3933056"/>
            <a:ext cx="4572000" cy="400110"/>
          </a:xfrm>
          <a:prstGeom prst="rect">
            <a:avLst/>
          </a:prstGeom>
          <a:solidFill>
            <a:srgbClr val="CCFF66"/>
          </a:solidFill>
        </p:spPr>
        <p:txBody>
          <a:bodyPr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přírodní rezervace (PR)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437112"/>
            <a:ext cx="4572000" cy="400110"/>
          </a:xfrm>
          <a:prstGeom prst="rect">
            <a:avLst/>
          </a:prstGeom>
          <a:solidFill>
            <a:srgbClr val="CCFF66"/>
          </a:solidFill>
        </p:spPr>
        <p:txBody>
          <a:bodyPr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národní přírodní památky (NPP)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4869160"/>
            <a:ext cx="2808076" cy="400110"/>
          </a:xfrm>
          <a:prstGeom prst="rect">
            <a:avLst/>
          </a:prstGeom>
          <a:solidFill>
            <a:srgbClr val="CCFF66"/>
          </a:solidFill>
        </p:spPr>
        <p:txBody>
          <a:bodyPr wrap="non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přírodní památky (PP)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556792"/>
            <a:ext cx="1339662" cy="369332"/>
          </a:xfrm>
          <a:prstGeom prst="rect">
            <a:avLst/>
          </a:prstGeom>
          <a:solidFill>
            <a:srgbClr val="33CC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Velkoplošná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4016" y="692696"/>
            <a:ext cx="4572000" cy="707886"/>
          </a:xfrm>
          <a:prstGeom prst="rect">
            <a:avLst/>
          </a:prstGeom>
          <a:ln>
            <a:solidFill>
              <a:srgbClr val="33CC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000" dirty="0" smtClean="0"/>
              <a:t>Zvláště chráněná území v České republice jsou rozdělena do následujících kategorií: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179512" y="2924944"/>
            <a:ext cx="1311578" cy="369332"/>
          </a:xfrm>
          <a:prstGeom prst="rect">
            <a:avLst/>
          </a:prstGeom>
          <a:solidFill>
            <a:srgbClr val="33CC33"/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Maloplošná</a:t>
            </a:r>
            <a:endParaRPr lang="cs-CZ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5923077" y="1069381"/>
            <a:ext cx="3257435" cy="5527971"/>
            <a:chOff x="5923077" y="1069381"/>
            <a:chExt cx="3257435" cy="5527971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3882" t="19561" r="-856" b="860"/>
            <a:stretch/>
          </p:blipFill>
          <p:spPr bwMode="auto">
            <a:xfrm>
              <a:off x="5923077" y="1069381"/>
              <a:ext cx="2969403" cy="55279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Šipka doprava 12"/>
            <p:cNvSpPr/>
            <p:nvPr/>
          </p:nvSpPr>
          <p:spPr>
            <a:xfrm>
              <a:off x="7631831" y="2420888"/>
              <a:ext cx="1434628" cy="857420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703840" y="2636912"/>
              <a:ext cx="14766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</a:rPr>
                <a:t>Mimo </a:t>
              </a:r>
              <a:r>
                <a:rPr lang="cs-CZ" b="1" dirty="0" err="1" smtClean="0">
                  <a:solidFill>
                    <a:srgbClr val="FFFF00"/>
                  </a:solidFill>
                </a:rPr>
                <a:t>CHú</a:t>
              </a:r>
              <a:endParaRPr lang="cs-CZ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004045" y="2492896"/>
            <a:ext cx="1728195" cy="842030"/>
            <a:chOff x="4932040" y="2492896"/>
            <a:chExt cx="1728195" cy="842030"/>
          </a:xfrm>
        </p:grpSpPr>
        <p:sp>
          <p:nvSpPr>
            <p:cNvPr id="18" name="Šipka doprava 17"/>
            <p:cNvSpPr/>
            <p:nvPr/>
          </p:nvSpPr>
          <p:spPr>
            <a:xfrm flipH="1">
              <a:off x="4932040" y="2492896"/>
              <a:ext cx="1406017" cy="842030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183563" y="2699048"/>
              <a:ext cx="14766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</a:rPr>
                <a:t>Uvnitř </a:t>
              </a:r>
              <a:r>
                <a:rPr lang="cs-CZ" b="1" dirty="0" err="1" smtClean="0">
                  <a:solidFill>
                    <a:srgbClr val="FFFF00"/>
                  </a:solidFill>
                </a:rPr>
                <a:t>CHú</a:t>
              </a:r>
              <a:endParaRPr lang="cs-CZ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19" name="Obdélník 18"/>
          <p:cNvSpPr/>
          <p:nvPr/>
        </p:nvSpPr>
        <p:spPr>
          <a:xfrm>
            <a:off x="179512" y="5408056"/>
            <a:ext cx="558021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Blip>
                <a:blip r:embed="rId4"/>
              </a:buBlip>
            </a:pPr>
            <a:r>
              <a:rPr lang="cs-CZ" u="sng" dirty="0" smtClean="0"/>
              <a:t>Volný vstup do NPR a NPP je zakázán</a:t>
            </a:r>
            <a:r>
              <a:rPr lang="cs-CZ" dirty="0" smtClean="0"/>
              <a:t>. Na jejich území lze vstoupit pouze po značených turistických stezkách. </a:t>
            </a:r>
          </a:p>
          <a:p>
            <a:pPr marL="285750" indent="-285750">
              <a:buBlip>
                <a:blip r:embed="rId4"/>
              </a:buBlip>
            </a:pPr>
            <a:r>
              <a:rPr lang="cs-CZ" u="sng" dirty="0" smtClean="0"/>
              <a:t>Do PR a PP je vstup naopak povolen</a:t>
            </a:r>
            <a:r>
              <a:rPr lang="cs-CZ" dirty="0" smtClean="0"/>
              <a:t>, ovšem s tím omezením, že nesmíme ohrozit předmět ochrany tohoto chráněného území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3606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15950"/>
            <a:ext cx="3003451" cy="523220"/>
          </a:xfrm>
          <a:prstGeom prst="rect">
            <a:avLst/>
          </a:prstGeom>
          <a:solidFill>
            <a:srgbClr val="33CC33"/>
          </a:solidFill>
        </p:spPr>
        <p:txBody>
          <a:bodyPr wrap="none">
            <a:spAutoFit/>
          </a:bodyPr>
          <a:lstStyle/>
          <a:p>
            <a:r>
              <a:rPr lang="pl-PL" sz="2800" b="1" dirty="0" smtClean="0">
                <a:solidFill>
                  <a:schemeClr val="bg1"/>
                </a:solidFill>
              </a:rPr>
              <a:t>CHKO a NP v Česku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2052" name="Picture 4" descr="http://upload.wikimedia.org/wikipedia/commons/e/ee/CHKO%2BNP_Czech_ma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6512" y="908720"/>
            <a:ext cx="9150441" cy="5918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082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4624"/>
            <a:ext cx="2844497" cy="523220"/>
          </a:xfrm>
          <a:prstGeom prst="rect">
            <a:avLst/>
          </a:prstGeom>
          <a:solidFill>
            <a:srgbClr val="00B05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Národní park - NP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620688"/>
            <a:ext cx="5832648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jsou to velkoplošná, zvláště chráněná území v Česku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2158" y="1763524"/>
            <a:ext cx="5749487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v České republice se nachází čtyři národní parky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1198190" y="2272556"/>
            <a:ext cx="7334250" cy="4468812"/>
            <a:chOff x="1004422" y="2107926"/>
            <a:chExt cx="7334250" cy="4468812"/>
          </a:xfrm>
        </p:grpSpPr>
        <p:pic>
          <p:nvPicPr>
            <p:cNvPr id="409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4422" y="2107926"/>
              <a:ext cx="7334250" cy="44688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Ovál 5"/>
            <p:cNvSpPr/>
            <p:nvPr/>
          </p:nvSpPr>
          <p:spPr>
            <a:xfrm>
              <a:off x="3419872" y="2708920"/>
              <a:ext cx="216024" cy="216024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2933643" y="5764177"/>
              <a:ext cx="216024" cy="216024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5076056" y="5661248"/>
              <a:ext cx="216024" cy="216024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4860032" y="2924944"/>
              <a:ext cx="216024" cy="216024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2" name="Přímá spojnice se šipkou 11"/>
          <p:cNvCxnSpPr/>
          <p:nvPr/>
        </p:nvCxnSpPr>
        <p:spPr>
          <a:xfrm>
            <a:off x="2267744" y="2992636"/>
            <a:ext cx="129093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5508104" y="6021288"/>
            <a:ext cx="1152127" cy="21602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339752" y="6016972"/>
            <a:ext cx="71977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292080" y="2200548"/>
            <a:ext cx="1239131" cy="91693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6012160" y="1831216"/>
            <a:ext cx="2577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Krkonošský NP - nejstarší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107504" y="5863664"/>
            <a:ext cx="21860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NP Šumava - největší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32240" y="6109964"/>
            <a:ext cx="1104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NP Podyjí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9512" y="2776612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NP České Švýcarsko</a:t>
            </a:r>
            <a:endParaRPr lang="cs-CZ" b="1" dirty="0"/>
          </a:p>
        </p:txBody>
      </p:sp>
      <p:sp>
        <p:nvSpPr>
          <p:cNvPr id="4100" name="Obdélník 4099"/>
          <p:cNvSpPr/>
          <p:nvPr/>
        </p:nvSpPr>
        <p:spPr>
          <a:xfrm>
            <a:off x="179512" y="1054477"/>
            <a:ext cx="8784976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území NP je vnitřně rozděleno do tří zón podle úrovně ochrany -v první zóně platí nepřísnější pravidla ochrany přírody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5351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1" grpId="0"/>
      <p:bldP spid="22" grpId="0"/>
      <p:bldP spid="23" grpId="0"/>
      <p:bldP spid="24" grpId="0"/>
      <p:bldP spid="410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35896359"/>
              </p:ext>
            </p:extLst>
          </p:nvPr>
        </p:nvGraphicFramePr>
        <p:xfrm>
          <a:off x="122070" y="836712"/>
          <a:ext cx="8266353" cy="2664294"/>
        </p:xfrm>
        <a:graphic>
          <a:graphicData uri="http://schemas.openxmlformats.org/drawingml/2006/table">
            <a:tbl>
              <a:tblPr/>
              <a:tblGrid>
                <a:gridCol w="3831871"/>
                <a:gridCol w="2175407"/>
                <a:gridCol w="2259075"/>
              </a:tblGrid>
              <a:tr h="444049">
                <a:tc>
                  <a:txBody>
                    <a:bodyPr/>
                    <a:lstStyle/>
                    <a:p>
                      <a:r>
                        <a:rPr lang="cs-CZ" dirty="0"/>
                        <a:t>Národní park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Rok vyhlášení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Rozloha v ha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44049">
                <a:tc>
                  <a:txBody>
                    <a:bodyPr/>
                    <a:lstStyle/>
                    <a:p>
                      <a:r>
                        <a:rPr lang="cs-CZ" b="1" dirty="0"/>
                        <a:t>Krkonošský národní park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</a:rPr>
                        <a:t>1963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36 300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049">
                <a:tc>
                  <a:txBody>
                    <a:bodyPr/>
                    <a:lstStyle/>
                    <a:p>
                      <a:r>
                        <a:rPr lang="cs-CZ" b="1" dirty="0"/>
                        <a:t>Národní park Podyjí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1991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6 300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049">
                <a:tc>
                  <a:txBody>
                    <a:bodyPr/>
                    <a:lstStyle/>
                    <a:p>
                      <a:r>
                        <a:rPr lang="cs-CZ" b="1" dirty="0"/>
                        <a:t>Národní park Šumava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1991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</a:rPr>
                        <a:t>69 000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049">
                <a:tc>
                  <a:txBody>
                    <a:bodyPr/>
                    <a:lstStyle/>
                    <a:p>
                      <a:r>
                        <a:rPr lang="cs-CZ" b="1" dirty="0"/>
                        <a:t>Národní park České Švýcarsko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2000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7 900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049">
                <a:tc>
                  <a:txBody>
                    <a:bodyPr/>
                    <a:lstStyle/>
                    <a:p>
                      <a:r>
                        <a:rPr lang="cs-CZ" b="1" dirty="0"/>
                        <a:t>Rozloha celkem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/>
                        <a:t>119 500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07504" y="188640"/>
            <a:ext cx="2232248" cy="369332"/>
          </a:xfrm>
          <a:prstGeom prst="rect">
            <a:avLst/>
          </a:prstGeom>
          <a:solidFill>
            <a:srgbClr val="00B050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  <a:cs typeface="Arial" charset="0"/>
              </a:rPr>
              <a:t>Přehled a rozlohy: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637159"/>
            <a:ext cx="2047015" cy="3104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74816"/>
            <a:ext cx="4005607" cy="2949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780670"/>
            <a:ext cx="1974550" cy="3032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64281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96" y="620688"/>
            <a:ext cx="9036496" cy="5647700"/>
          </a:xfrm>
          <a:prstGeom prst="rect">
            <a:avLst/>
          </a:prstGeom>
          <a:ln w="38100">
            <a:solidFill>
              <a:srgbClr val="33CC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Zákaz odchytu živočichů a sběru rostlin s výjimkou sběru lesních plodů ve 3. a 2. zónách.</a:t>
            </a:r>
          </a:p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Zákaz táboření, rozdělávání ohňů a zneškodňování odpadů mimo místa vyhrazená orgánem ochrany přírody. To znamená, že uvedenou činnost nelze provádět mimo veřejná tábořiště a prostory kempů. </a:t>
            </a:r>
          </a:p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Zákaz pořádání a organizování hromadných sportovních, turistických a jiných veřejných akcí a provozování vodních sportů mimo místa vyhrazená se souhlasem orgánu ochrany přírody.</a:t>
            </a:r>
          </a:p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Zákaz provozování horolezectví a létání na padácích a závěsných kluzácích, jízdy na kolech mimo silnice a místní komunikace a místa vyhrazená se souhlasem orgánu ochrany přírody.</a:t>
            </a:r>
          </a:p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Zákaz pořádat a organizovat hromadné veřejné akce a provozovat vodní sporty mimo vyhrazená místa</a:t>
            </a:r>
          </a:p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Na území I. zóny odstupňované ochrany přírody je zakázáno vstupovat mimo cesty vyznačené se souhlasem orgánu ochrany přírody, kromě vlastníků a nájemců pozemků.</a:t>
            </a:r>
          </a:p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Zákaz vyhlídkových letů motorovými vzdušnými dopravními prostředky</a:t>
            </a:r>
          </a:p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Zákaz záměrného rozšiřování geograficky nepůvodních druhů</a:t>
            </a:r>
          </a:p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Zákaz zavádění intenzivních chovů zvěře</a:t>
            </a:r>
          </a:p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Zákaz chemických posypů cest</a:t>
            </a:r>
          </a:p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Zákaz stavby nových dálnic, silnic, železnic, průmyslových staveb, sídelních útvarů</a:t>
            </a:r>
            <a:endParaRPr lang="cs-CZ" sz="1900" dirty="0"/>
          </a:p>
        </p:txBody>
      </p:sp>
      <p:sp>
        <p:nvSpPr>
          <p:cNvPr id="3" name="Obdélník 2"/>
          <p:cNvSpPr/>
          <p:nvPr/>
        </p:nvSpPr>
        <p:spPr>
          <a:xfrm>
            <a:off x="107504" y="107340"/>
            <a:ext cx="4899290" cy="400110"/>
          </a:xfrm>
          <a:prstGeom prst="rect">
            <a:avLst/>
          </a:prstGeom>
          <a:solidFill>
            <a:srgbClr val="33CC33"/>
          </a:solidFill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V národních parcích platí následující zákazy: 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6372036"/>
            <a:ext cx="8784976" cy="369332"/>
          </a:xfrm>
          <a:prstGeom prst="rect">
            <a:avLst/>
          </a:prstGeom>
          <a:solidFill>
            <a:srgbClr val="CCFF66"/>
          </a:solidFill>
        </p:spPr>
        <p:txBody>
          <a:bodyPr wrap="square">
            <a:spAutoFit/>
          </a:bodyPr>
          <a:lstStyle/>
          <a:p>
            <a:r>
              <a:rPr lang="cs-CZ" b="1" dirty="0" smtClean="0"/>
              <a:t>Vydat rozhodnutí o udělení výjimky má právo příslušná správa NP nebo Ministerstvo ŽP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60492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5015797" cy="523220"/>
          </a:xfrm>
          <a:prstGeom prst="rect">
            <a:avLst/>
          </a:prstGeom>
          <a:solidFill>
            <a:srgbClr val="33CC33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Chráněná krajinná oblast - CHKO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5040560" cy="646331"/>
          </a:xfrm>
          <a:prstGeom prst="rect">
            <a:avLst/>
          </a:prstGeom>
          <a:solidFill>
            <a:srgbClr val="CCFF66"/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b="1" dirty="0" smtClean="0"/>
              <a:t>velkoplošné chráněné území nižšího stupně ochrany, než jaký platí pro národní parky.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2097" y="1709517"/>
            <a:ext cx="3127038" cy="4167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1484784"/>
            <a:ext cx="5040560" cy="369332"/>
          </a:xfrm>
          <a:prstGeom prst="rect">
            <a:avLst/>
          </a:prstGeom>
          <a:solidFill>
            <a:srgbClr val="CCFF66"/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b="1" dirty="0" smtClean="0"/>
              <a:t>Na území České republiky je vyhlášeno 25 CHKO 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5471593" y="188640"/>
            <a:ext cx="363691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hlinkClick r:id="rId4"/>
              </a:rPr>
              <a:t>http://cs.wikipedia.org/wiki/Chr%C3%A1n%C4%9Bn%C3%A1_krajinn%C3%A1_oblast</a:t>
            </a:r>
            <a:endParaRPr lang="cs-CZ" sz="1400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51520" y="2340163"/>
            <a:ext cx="228600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Blip>
                <a:blip r:embed="rId5"/>
              </a:buBlip>
            </a:pPr>
            <a:r>
              <a:rPr lang="cs-CZ" sz="2000" b="1" dirty="0" smtClean="0"/>
              <a:t>Beskydy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Bílé Karpaty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Blaník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Blanský les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Brdy (v návrhu)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Broumovsko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České středohoří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Český kras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Český les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Český ráj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Jeseníky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Jizerské hory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Kokořínsko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Křivoklátsko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27784" y="2647940"/>
            <a:ext cx="3312367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Labské pískovce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Litovelské Pomoraví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Lužické hory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Máchův kraj (v přípravě)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Moravský kras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Orlické hory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Pálava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Poodří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Slavkovský les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Šumava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Třeboňsko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Žďárské vrchy </a:t>
            </a:r>
          </a:p>
          <a:p>
            <a:pPr marL="342900" indent="-342900">
              <a:buBlip>
                <a:blip r:embed="rId5"/>
              </a:buBlip>
            </a:pPr>
            <a:r>
              <a:rPr lang="cs-CZ" sz="2000" dirty="0" smtClean="0"/>
              <a:t>Železné hory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04506" y="692696"/>
            <a:ext cx="3431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Otevřením </a:t>
            </a:r>
            <a:r>
              <a:rPr lang="cs-CZ" sz="1600" i="1" dirty="0" err="1" smtClean="0"/>
              <a:t>OpenStreetMap</a:t>
            </a:r>
            <a:r>
              <a:rPr lang="cs-CZ" sz="1600" i="1" dirty="0" smtClean="0"/>
              <a:t> zjistíte přesnější lokalitu</a:t>
            </a:r>
            <a:endParaRPr lang="cs-CZ" sz="1600" i="1" dirty="0"/>
          </a:p>
        </p:txBody>
      </p:sp>
      <p:sp>
        <p:nvSpPr>
          <p:cNvPr id="9" name="Tlačítko akce: Informace 8">
            <a:hlinkClick r:id="rId6" action="ppaction://hlinksldjump" highlightClick="1"/>
          </p:cNvPr>
          <p:cNvSpPr/>
          <p:nvPr/>
        </p:nvSpPr>
        <p:spPr>
          <a:xfrm>
            <a:off x="8172400" y="6247189"/>
            <a:ext cx="778128" cy="494179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338697" y="6403745"/>
            <a:ext cx="18074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Přejít zpět na mapu</a:t>
            </a:r>
            <a:endParaRPr lang="cs-CZ" sz="1600" i="1" dirty="0"/>
          </a:p>
        </p:txBody>
      </p:sp>
      <p:sp>
        <p:nvSpPr>
          <p:cNvPr id="11" name="Obdélník 10"/>
          <p:cNvSpPr/>
          <p:nvPr/>
        </p:nvSpPr>
        <p:spPr>
          <a:xfrm>
            <a:off x="5710458" y="1412776"/>
            <a:ext cx="339804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smtClean="0"/>
              <a:t>Cedule používaná pro označení CHKO </a:t>
            </a:r>
            <a:endParaRPr lang="cs-CZ" sz="1600" b="1" dirty="0"/>
          </a:p>
        </p:txBody>
      </p:sp>
      <p:sp>
        <p:nvSpPr>
          <p:cNvPr id="12" name="Obdélník 11"/>
          <p:cNvSpPr/>
          <p:nvPr/>
        </p:nvSpPr>
        <p:spPr>
          <a:xfrm>
            <a:off x="179512" y="1916832"/>
            <a:ext cx="3164200" cy="369332"/>
          </a:xfrm>
          <a:prstGeom prst="rect">
            <a:avLst/>
          </a:prstGeom>
          <a:solidFill>
            <a:srgbClr val="CCFF66"/>
          </a:solidFill>
        </p:spPr>
        <p:txBody>
          <a:bodyPr wrap="non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b="1" dirty="0" smtClean="0"/>
              <a:t>pokrývají 13,78% rozlohy ČR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6718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7" grpId="0"/>
      <p:bldP spid="8" grpId="0"/>
      <p:bldP spid="11" grpId="0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84668" y="44624"/>
            <a:ext cx="5079211" cy="523220"/>
          </a:xfrm>
          <a:prstGeom prst="rect">
            <a:avLst/>
          </a:prstGeom>
          <a:solidFill>
            <a:srgbClr val="33CC33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Národní přírodní rezervace - NPR</a:t>
            </a:r>
            <a:endParaRPr lang="cs-CZ" sz="2800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7503" y="1317830"/>
            <a:ext cx="8794021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poskytuje ochranu v mezinárodním unikátním přírodním ekosystémům s vzácnými a ohroženými organismy i anorganickými fenomény</a:t>
            </a:r>
            <a:endParaRPr lang="cs-CZ" sz="2000" dirty="0"/>
          </a:p>
        </p:txBody>
      </p:sp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4879" y="3541658"/>
            <a:ext cx="2356646" cy="3140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107503" y="692696"/>
            <a:ext cx="8875595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jedná se o menší území mimořádných přírodních hodnot</a:t>
            </a:r>
            <a:endParaRPr lang="cs-CZ" sz="2000" dirty="0"/>
          </a:p>
        </p:txBody>
      </p:sp>
      <p:sp>
        <p:nvSpPr>
          <p:cNvPr id="17" name="Obdélník 16"/>
          <p:cNvSpPr/>
          <p:nvPr/>
        </p:nvSpPr>
        <p:spPr>
          <a:xfrm>
            <a:off x="107503" y="6351711"/>
            <a:ext cx="62646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hlinkClick r:id="rId4"/>
              </a:rPr>
              <a:t>http://cs.wikipedia.org/wiki/Seznam_n%C3%A1rodn%C3%ADch_p%C5%99%C3%ADrodn%C3%ADch_rezervac%C3%AD_v_%C4%8Cesku</a:t>
            </a:r>
            <a:endParaRPr lang="cs-CZ" sz="1200" dirty="0" smtClean="0"/>
          </a:p>
        </p:txBody>
      </p:sp>
      <p:sp>
        <p:nvSpPr>
          <p:cNvPr id="18" name="Obdélník 17"/>
          <p:cNvSpPr/>
          <p:nvPr/>
        </p:nvSpPr>
        <p:spPr>
          <a:xfrm>
            <a:off x="107503" y="2250740"/>
            <a:ext cx="6408712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/>
              <a:t>v</a:t>
            </a:r>
            <a:r>
              <a:rPr lang="cs-CZ" sz="2000" dirty="0" smtClean="0"/>
              <a:t> současné době je v této kategorii vyhlášeno 110 území</a:t>
            </a:r>
            <a:endParaRPr lang="cs-CZ" sz="2000" dirty="0"/>
          </a:p>
        </p:txBody>
      </p:sp>
      <p:sp>
        <p:nvSpPr>
          <p:cNvPr id="29" name="Obdélník 28"/>
          <p:cNvSpPr/>
          <p:nvPr/>
        </p:nvSpPr>
        <p:spPr>
          <a:xfrm>
            <a:off x="107503" y="2875874"/>
            <a:ext cx="8803589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/>
              <a:t>n</a:t>
            </a:r>
            <a:r>
              <a:rPr lang="cs-CZ" sz="2000" dirty="0" smtClean="0"/>
              <a:t>árodní přírodní rezervace zřizuje vyhláškou Ministerstvo životního prostředí</a:t>
            </a:r>
            <a:endParaRPr lang="cs-CZ" sz="2000" dirty="0"/>
          </a:p>
        </p:txBody>
      </p:sp>
      <p:sp>
        <p:nvSpPr>
          <p:cNvPr id="30" name="Obdélník 29"/>
          <p:cNvSpPr/>
          <p:nvPr/>
        </p:nvSpPr>
        <p:spPr>
          <a:xfrm>
            <a:off x="896830" y="4096479"/>
            <a:ext cx="4107217" cy="224676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5"/>
              </a:buBlip>
            </a:pPr>
            <a:r>
              <a:rPr lang="cs-CZ" sz="2000" dirty="0" smtClean="0"/>
              <a:t>Černé a Čertovo jezero</a:t>
            </a:r>
          </a:p>
          <a:p>
            <a:pPr marL="285750" indent="-285750">
              <a:buBlip>
                <a:blip r:embed="rId5"/>
              </a:buBlip>
            </a:pPr>
            <a:r>
              <a:rPr lang="cs-CZ" sz="2000" dirty="0" smtClean="0"/>
              <a:t>Boubínský prales</a:t>
            </a:r>
          </a:p>
          <a:p>
            <a:pPr marL="285750" indent="-285750">
              <a:buBlip>
                <a:blip r:embed="rId5"/>
              </a:buBlip>
            </a:pPr>
            <a:r>
              <a:rPr lang="cs-CZ" sz="2000" dirty="0" smtClean="0"/>
              <a:t>Praděd</a:t>
            </a:r>
          </a:p>
          <a:p>
            <a:pPr marL="285750" indent="-285750">
              <a:buBlip>
                <a:blip r:embed="rId5"/>
              </a:buBlip>
            </a:pPr>
            <a:r>
              <a:rPr lang="cs-CZ" sz="2000" dirty="0" smtClean="0"/>
              <a:t>Králický Sněžník</a:t>
            </a:r>
          </a:p>
          <a:p>
            <a:pPr marL="285750" indent="-285750">
              <a:buBlip>
                <a:blip r:embed="rId5"/>
              </a:buBlip>
            </a:pPr>
            <a:r>
              <a:rPr lang="cs-CZ" sz="2000" dirty="0" err="1" smtClean="0"/>
              <a:t>Čertoryje</a:t>
            </a:r>
            <a:endParaRPr lang="cs-CZ" sz="2000" dirty="0" smtClean="0"/>
          </a:p>
          <a:p>
            <a:pPr marL="285750" indent="-285750">
              <a:buBlip>
                <a:blip r:embed="rId5"/>
              </a:buBlip>
            </a:pPr>
            <a:r>
              <a:rPr lang="cs-CZ" sz="2000" dirty="0" smtClean="0"/>
              <a:t>Vývěry Punkvy </a:t>
            </a:r>
            <a:endParaRPr lang="cs-CZ" sz="2000" dirty="0"/>
          </a:p>
          <a:p>
            <a:pPr marL="285750" indent="-285750">
              <a:buBlip>
                <a:blip r:embed="rId5"/>
              </a:buBlip>
            </a:pPr>
            <a:r>
              <a:rPr lang="cs-CZ" sz="2000" dirty="0" err="1" smtClean="0"/>
              <a:t>Mohelenská</a:t>
            </a:r>
            <a:r>
              <a:rPr lang="cs-CZ" sz="2000" dirty="0" smtClean="0"/>
              <a:t> hadcová step.</a:t>
            </a:r>
            <a:endParaRPr lang="cs-CZ" sz="2000" dirty="0"/>
          </a:p>
        </p:txBody>
      </p:sp>
      <p:sp>
        <p:nvSpPr>
          <p:cNvPr id="31" name="Obdélník 30"/>
          <p:cNvSpPr/>
          <p:nvPr/>
        </p:nvSpPr>
        <p:spPr>
          <a:xfrm>
            <a:off x="107503" y="3501008"/>
            <a:ext cx="453098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nejznámější a nejcennější jsou to např.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61909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5" grpId="0" animBg="1"/>
      <p:bldP spid="18" grpId="0" animBg="1"/>
      <p:bldP spid="29" grpId="0" animBg="1"/>
      <p:bldP spid="30" grpId="0" animBg="1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2502" y="3879046"/>
            <a:ext cx="8909374" cy="2862322"/>
          </a:xfrm>
          <a:prstGeom prst="rect">
            <a:avLst/>
          </a:prstGeom>
          <a:ln w="38100">
            <a:solidFill>
              <a:srgbClr val="33CC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Odchytávat živočichy a sbírat rostliny včetně sběru lesních plodů.</a:t>
            </a:r>
          </a:p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Vstupovat a vjíždět mezi cesty vyznačené se souhlasem orgánu ochrany přírody a krajiny, kromě vlastníků a nájemců pozemků.</a:t>
            </a:r>
          </a:p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Provozovat horolezectví, létání na padácích a závěsných kluzácích a jezdit na kolech mimo silnice, místní komunikace na místa vyhrazená orgánem ochrany přírody.</a:t>
            </a:r>
          </a:p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Vjíždět motorovými vozidly, kromě vozidel orgánů státní správy...</a:t>
            </a:r>
          </a:p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Tábořit a rozdělávat oheň mimo místa vyhrazená orgánem ochrany přírody.</a:t>
            </a:r>
          </a:p>
          <a:p>
            <a:pPr marL="285750" indent="-285750">
              <a:buBlip>
                <a:blip r:embed="rId2"/>
              </a:buBlip>
            </a:pPr>
            <a:r>
              <a:rPr lang="cs-CZ" sz="2000" b="1" dirty="0" smtClean="0"/>
              <a:t>Sbírat jakékoli plody (tedy včetně hub a lesních plodů)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162502" y="3419708"/>
            <a:ext cx="491355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b="1" dirty="0" smtClean="0"/>
              <a:t>v národních parcích platí  i následující zákazy: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237896" y="116632"/>
            <a:ext cx="4009752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pl-PL" sz="2000" b="1" dirty="0" smtClean="0"/>
              <a:t> na těchto územích je vyloučeno: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107504" y="692696"/>
            <a:ext cx="8906104" cy="2308324"/>
          </a:xfrm>
          <a:prstGeom prst="rect">
            <a:avLst/>
          </a:prstGeom>
          <a:ln>
            <a:solidFill>
              <a:srgbClr val="33CC33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Blip>
                <a:blip r:embed="rId4"/>
              </a:buBlip>
            </a:pPr>
            <a:r>
              <a:rPr lang="cs-CZ" dirty="0" smtClean="0"/>
              <a:t>hospodářské využívání s výjimkou činností, kterými udržuje nebo podporuje stabilita jednotlivých ekosystémů</a:t>
            </a:r>
          </a:p>
          <a:p>
            <a:pPr marL="285750" indent="-285750">
              <a:buBlip>
                <a:blip r:embed="rId4"/>
              </a:buBlip>
            </a:pPr>
            <a:r>
              <a:rPr lang="cs-CZ" dirty="0" smtClean="0"/>
              <a:t>těžba veškerých surovin</a:t>
            </a:r>
          </a:p>
          <a:p>
            <a:pPr marL="285750" indent="-285750">
              <a:buBlip>
                <a:blip r:embed="rId4"/>
              </a:buBlip>
            </a:pPr>
            <a:r>
              <a:rPr lang="cs-CZ" dirty="0" smtClean="0"/>
              <a:t>jakákoliv výstavba</a:t>
            </a:r>
          </a:p>
          <a:p>
            <a:pPr marL="285750" indent="-285750">
              <a:buBlip>
                <a:blip r:embed="rId4"/>
              </a:buBlip>
            </a:pPr>
            <a:r>
              <a:rPr lang="cs-CZ" dirty="0" smtClean="0"/>
              <a:t>chovy zvěře</a:t>
            </a:r>
          </a:p>
          <a:p>
            <a:pPr marL="285750" indent="-285750">
              <a:buBlip>
                <a:blip r:embed="rId4"/>
              </a:buBlip>
            </a:pPr>
            <a:r>
              <a:rPr lang="cs-CZ" dirty="0" smtClean="0"/>
              <a:t>pořádání hromadných sportovních či společenských akcí</a:t>
            </a:r>
          </a:p>
          <a:p>
            <a:pPr marL="285750" indent="-285750">
              <a:buBlip>
                <a:blip r:embed="rId4"/>
              </a:buBlip>
            </a:pPr>
            <a:r>
              <a:rPr lang="cs-CZ" dirty="0" smtClean="0"/>
              <a:t>všechny další aktivity a zásahy, mající za následek změnu dochovaných přírodních složek - vegetačního krytu, fauny, vodního režimu a půdy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0378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3443700" cy="523220"/>
          </a:xfrm>
          <a:prstGeom prst="rect">
            <a:avLst/>
          </a:prstGeom>
          <a:solidFill>
            <a:srgbClr val="33CC33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Přírodní rezervace PR 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908720"/>
            <a:ext cx="8543087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je obdobou národní přírodní rezervace, avšak pouze s regionálním významem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79511" y="1391144"/>
            <a:ext cx="8543087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PR je vyhlašována primárně pro ochranu menších území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79512" y="1873568"/>
            <a:ext cx="8543086" cy="10156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 jde o ochranu </a:t>
            </a:r>
            <a:r>
              <a:rPr lang="cs-CZ" sz="2000" b="1" dirty="0" smtClean="0"/>
              <a:t>vzácného a regionálně významného biotopu </a:t>
            </a:r>
            <a:r>
              <a:rPr lang="cs-CZ" sz="2000" dirty="0" smtClean="0"/>
              <a:t>(např. rašeliniště), případně o </a:t>
            </a:r>
            <a:r>
              <a:rPr lang="cs-CZ" sz="2000" b="1" dirty="0" smtClean="0"/>
              <a:t>ochranu většího počtu vzácných druhů rostlin nebo živočichů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53258" y="3133417"/>
            <a:ext cx="6002918" cy="10156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přírodní rezervaci vyhlašují vyhláškou </a:t>
            </a:r>
            <a:r>
              <a:rPr lang="cs-CZ" sz="2000" b="1" dirty="0" smtClean="0"/>
              <a:t>krajské úřady</a:t>
            </a:r>
            <a:r>
              <a:rPr lang="cs-CZ" sz="2000" dirty="0" smtClean="0"/>
              <a:t>, </a:t>
            </a:r>
            <a:r>
              <a:rPr lang="cs-CZ" sz="2000" b="1" dirty="0" smtClean="0"/>
              <a:t>správa chráněné krajinné oblasti</a:t>
            </a:r>
            <a:r>
              <a:rPr lang="cs-CZ" sz="2000" dirty="0" smtClean="0"/>
              <a:t>, </a:t>
            </a:r>
            <a:r>
              <a:rPr lang="cs-CZ" sz="2000" b="1" dirty="0" smtClean="0"/>
              <a:t>správa národního parku</a:t>
            </a:r>
            <a:r>
              <a:rPr lang="cs-CZ" sz="2000" dirty="0" smtClean="0"/>
              <a:t> nebo </a:t>
            </a:r>
            <a:r>
              <a:rPr lang="cs-CZ" sz="2000" b="1" dirty="0" smtClean="0"/>
              <a:t>statutární město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153258" y="4285545"/>
            <a:ext cx="6002918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b="1" dirty="0"/>
              <a:t>s</a:t>
            </a:r>
            <a:r>
              <a:rPr lang="cs-CZ" sz="2000" b="1" dirty="0" smtClean="0"/>
              <a:t>tatus přírodní rezervace k prosinci 2013 má již 809 území</a:t>
            </a:r>
            <a:endParaRPr lang="cs-CZ" sz="20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4380" y="3031053"/>
            <a:ext cx="2742116" cy="3656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181812" y="5930733"/>
            <a:ext cx="50463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Blip>
                <a:blip r:embed="rId4"/>
              </a:buBlip>
            </a:pPr>
            <a:r>
              <a:rPr lang="cs-CZ" b="1" dirty="0"/>
              <a:t>z</a:t>
            </a:r>
            <a:r>
              <a:rPr lang="cs-CZ" b="1" dirty="0" smtClean="0"/>
              <a:t>ákaz odchytu živočichů a sběru rostlin s výjimkou sběru lesních plodů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79512" y="5405154"/>
            <a:ext cx="4877938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 přírodních rezervacích platí mimo jiné i: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7339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8640"/>
            <a:ext cx="4951612" cy="523220"/>
          </a:xfrm>
          <a:prstGeom prst="rect">
            <a:avLst/>
          </a:prstGeom>
          <a:solidFill>
            <a:srgbClr val="33CC33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Národní přírodní památka  -NPP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1548" y="985186"/>
            <a:ext cx="5571777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Je to přírodní útvar menší rozlohy</a:t>
            </a:r>
          </a:p>
        </p:txBody>
      </p:sp>
      <p:sp>
        <p:nvSpPr>
          <p:cNvPr id="4" name="Obdélník 3"/>
          <p:cNvSpPr/>
          <p:nvPr/>
        </p:nvSpPr>
        <p:spPr>
          <a:xfrm>
            <a:off x="281548" y="4426230"/>
            <a:ext cx="5509949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NPP je vyhlášena Ministerstvem životního prostředí ČR</a:t>
            </a:r>
            <a:endParaRPr lang="cs-CZ" sz="2000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000" t="25636" r="29000" b="26121"/>
          <a:stretch/>
        </p:blipFill>
        <p:spPr bwMode="auto">
          <a:xfrm>
            <a:off x="5919889" y="2780928"/>
            <a:ext cx="3116607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81549" y="6300642"/>
            <a:ext cx="5472608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je již vyhlášeno </a:t>
            </a:r>
            <a:r>
              <a:rPr lang="cs-CZ" sz="2000" b="1" dirty="0" smtClean="0"/>
              <a:t>113 území jako NPP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281548" y="1614615"/>
            <a:ext cx="8762024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jedná se zejména </a:t>
            </a:r>
            <a:r>
              <a:rPr lang="cs-CZ" sz="2000" b="1" dirty="0" smtClean="0"/>
              <a:t>geologický či geomorfologický útvar - naleziště vzácných nerostů nebo ohrožených druhů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281548" y="2551820"/>
            <a:ext cx="5472608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NPP má většinou národní nebo mezinárodní </a:t>
            </a:r>
            <a:r>
              <a:rPr lang="cs-CZ" sz="2000" b="1" dirty="0" smtClean="0"/>
              <a:t>ekologický, vědecký či estetický význam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81548" y="3489025"/>
            <a:ext cx="5472608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může to být i takový, který formoval svou činností člověk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281548" y="5363435"/>
            <a:ext cx="5544616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platí zde totožné podmínky ochrany jako v rámci </a:t>
            </a:r>
            <a:r>
              <a:rPr lang="cs-CZ" sz="2000" b="1" dirty="0" smtClean="0"/>
              <a:t>národní přírodní rezervace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17655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6" grpId="0" animBg="1"/>
      <p:bldP spid="10" grpId="0" animBg="1"/>
      <p:bldP spid="11" grpId="0" animBg="1"/>
      <p:bldP spid="12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47990"/>
            <a:ext cx="3426707" cy="523220"/>
          </a:xfrm>
          <a:prstGeom prst="rect">
            <a:avLst/>
          </a:prstGeom>
          <a:solidFill>
            <a:srgbClr val="33CC33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Přírodní památka - PP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858"/>
          <a:stretch/>
        </p:blipFill>
        <p:spPr bwMode="auto">
          <a:xfrm>
            <a:off x="6444208" y="3308875"/>
            <a:ext cx="2592288" cy="3288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02464" y="4877123"/>
            <a:ext cx="5761680" cy="6771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1900" b="1" dirty="0"/>
              <a:t>v</a:t>
            </a:r>
            <a:r>
              <a:rPr lang="cs-CZ" sz="1900" b="1" dirty="0" smtClean="0"/>
              <a:t> rámci přírodní památky platí totožné podmínky ochrany jako v rámci přírodní rezervace</a:t>
            </a:r>
            <a:endParaRPr lang="cs-CZ" sz="1900" b="1" dirty="0"/>
          </a:p>
        </p:txBody>
      </p:sp>
      <p:sp>
        <p:nvSpPr>
          <p:cNvPr id="7" name="Obdélník 6"/>
          <p:cNvSpPr/>
          <p:nvPr/>
        </p:nvSpPr>
        <p:spPr>
          <a:xfrm>
            <a:off x="202464" y="1248890"/>
            <a:ext cx="8762024" cy="6771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1900" dirty="0" smtClean="0"/>
              <a:t>přírodní památka je obdobou národní přírodní památky, avšak pouze s regionálním významem </a:t>
            </a:r>
            <a:endParaRPr lang="cs-CZ" sz="1900" dirty="0"/>
          </a:p>
        </p:txBody>
      </p:sp>
      <p:sp>
        <p:nvSpPr>
          <p:cNvPr id="8" name="Obdélník 7"/>
          <p:cNvSpPr/>
          <p:nvPr/>
        </p:nvSpPr>
        <p:spPr>
          <a:xfrm>
            <a:off x="202464" y="5661248"/>
            <a:ext cx="5818344" cy="6771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1900" dirty="0" smtClean="0"/>
              <a:t>status přírodní památky má k prosinci </a:t>
            </a:r>
            <a:r>
              <a:rPr lang="cs-CZ" sz="1900" dirty="0" smtClean="0"/>
              <a:t>2013 již </a:t>
            </a:r>
            <a:r>
              <a:rPr lang="cs-CZ" sz="1900" b="1" dirty="0" smtClean="0"/>
              <a:t>1357 </a:t>
            </a:r>
            <a:r>
              <a:rPr lang="cs-CZ" sz="1900" b="1" dirty="0" smtClean="0"/>
              <a:t>úze</a:t>
            </a:r>
            <a:r>
              <a:rPr lang="cs-CZ" sz="1900" dirty="0" smtClean="0"/>
              <a:t>mí</a:t>
            </a:r>
            <a:endParaRPr lang="cs-CZ" sz="1900" dirty="0"/>
          </a:p>
        </p:txBody>
      </p:sp>
      <p:sp>
        <p:nvSpPr>
          <p:cNvPr id="9" name="Obdélník 8"/>
          <p:cNvSpPr/>
          <p:nvPr/>
        </p:nvSpPr>
        <p:spPr>
          <a:xfrm>
            <a:off x="202464" y="2524751"/>
            <a:ext cx="8762024" cy="6771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1900" dirty="0" smtClean="0"/>
              <a:t>jedná se zejména </a:t>
            </a:r>
            <a:r>
              <a:rPr lang="cs-CZ" sz="1900" b="1" dirty="0" smtClean="0"/>
              <a:t>geologický či geomorfologický útvar - naleziště vzácných nerostů nebo ohrožených druhů</a:t>
            </a:r>
            <a:endParaRPr lang="cs-CZ" sz="1900" b="1" dirty="0"/>
          </a:p>
        </p:txBody>
      </p:sp>
      <p:sp>
        <p:nvSpPr>
          <p:cNvPr id="10" name="Obdélník 9"/>
          <p:cNvSpPr/>
          <p:nvPr/>
        </p:nvSpPr>
        <p:spPr>
          <a:xfrm>
            <a:off x="202464" y="2033014"/>
            <a:ext cx="8762024" cy="38472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1900" dirty="0" smtClean="0"/>
              <a:t>její ochranu zřizuje svým nařízením místně příslušný krajský úřad. </a:t>
            </a:r>
            <a:endParaRPr lang="cs-CZ" sz="1900" dirty="0"/>
          </a:p>
        </p:txBody>
      </p:sp>
      <p:sp>
        <p:nvSpPr>
          <p:cNvPr id="11" name="Obdélník 10"/>
          <p:cNvSpPr/>
          <p:nvPr/>
        </p:nvSpPr>
        <p:spPr>
          <a:xfrm>
            <a:off x="202464" y="3308875"/>
            <a:ext cx="5736715" cy="6771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1900" dirty="0" smtClean="0"/>
              <a:t>PP má většinou regionálním </a:t>
            </a:r>
            <a:r>
              <a:rPr lang="cs-CZ" sz="1900" b="1" dirty="0" smtClean="0"/>
              <a:t>ekologický, vědecký či estetický význam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02464" y="757153"/>
            <a:ext cx="3320204" cy="38472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1900" dirty="0" smtClean="0"/>
              <a:t>přírodní útvar menší rozlohy</a:t>
            </a:r>
            <a:endParaRPr lang="cs-CZ" sz="1900" dirty="0"/>
          </a:p>
        </p:txBody>
      </p:sp>
      <p:sp>
        <p:nvSpPr>
          <p:cNvPr id="13" name="Obdélník 12"/>
          <p:cNvSpPr/>
          <p:nvPr/>
        </p:nvSpPr>
        <p:spPr>
          <a:xfrm>
            <a:off x="202464" y="4092999"/>
            <a:ext cx="5818344" cy="6771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1900" dirty="0" smtClean="0"/>
              <a:t>může to být i takový, který formoval svou činností člověk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xmlns="" val="180225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24744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http://www.vscht.cz/uchop/velebudice/zivpro/chko/chranena_uzemi.htm</a:t>
            </a: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43680" y="526583"/>
            <a:ext cx="5501506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2000" b="1" dirty="0" smtClean="0"/>
              <a:t>Seznamte se s jednotlivým chráněným územím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2420888"/>
            <a:ext cx="66209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http://www.cspop.cz/ochrpr/obchruz/obchruz.htm</a:t>
            </a: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343680" y="1844824"/>
            <a:ext cx="1311385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2000" b="1" dirty="0" smtClean="0"/>
              <a:t>Odkazy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251520" y="2924944"/>
            <a:ext cx="31952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5"/>
              </a:rPr>
              <a:t>http://www.cspop.cz/index.htm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51520" y="3356992"/>
            <a:ext cx="2492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6"/>
              </a:rPr>
              <a:t>http://drusop.nature.cz/</a:t>
            </a:r>
            <a:endParaRPr lang="cs-CZ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51520" y="3789040"/>
            <a:ext cx="78881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7"/>
              </a:rPr>
              <a:t>http://www.cittadella.cz/europarc/index.php?p=zvlaste_chranena&amp;site=zakladni_udaje_cz</a:t>
            </a:r>
            <a:endParaRPr lang="cs-CZ" dirty="0" smtClean="0"/>
          </a:p>
        </p:txBody>
      </p:sp>
      <p:sp>
        <p:nvSpPr>
          <p:cNvPr id="9" name="Obdélník 8"/>
          <p:cNvSpPr/>
          <p:nvPr/>
        </p:nvSpPr>
        <p:spPr>
          <a:xfrm>
            <a:off x="251520" y="537321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8"/>
              </a:rPr>
              <a:t>https://www.youtube.com/results?search_query=n%C3%A1rodn%C3%AD+parky+v+%C4%8Dr</a:t>
            </a:r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43680" y="4869160"/>
            <a:ext cx="4178580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cs-CZ" sz="2000" b="1" dirty="0" smtClean="0"/>
              <a:t>Videopořady – Národní parky v ČR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663926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0604" y="1895796"/>
            <a:ext cx="849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2"/>
              </a:rPr>
              <a:t>http://cs.wikipedia.org/wiki/P%C5%99%C3%ADrodn%C3%AD_rezervace#mediaviewer/Soubor:Prirodni_rezervace.jpg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20604" y="2571419"/>
            <a:ext cx="82809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1600" dirty="0" smtClean="0"/>
              <a:t>JUANDEV. http://commons.wikimedia.org [online]. [cit. 9.5.2014]. Dostupný na WWW: </a:t>
            </a:r>
            <a:r>
              <a:rPr lang="it-IT" sz="1600" dirty="0" smtClean="0">
                <a:hlinkClick r:id="rId3"/>
              </a:rPr>
              <a:t>http://commons.wikimedia.org/wiki/File:NPP_Vosek,_cedule_u_d%C3%A1lnice.jpg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20604" y="3247042"/>
            <a:ext cx="811651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SLIMEJS. http://commons.wikimedia.org [online]. [cit. 9.5.2014]. Dostupný na WWW: </a:t>
            </a:r>
            <a:r>
              <a:rPr lang="cs-CZ" sz="1600" dirty="0" smtClean="0">
                <a:hlinkClick r:id="rId4"/>
              </a:rPr>
              <a:t>http://commons.wikimedia.org/wiki/File:Cedule_pamatny_strom.jpg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20604" y="4844510"/>
            <a:ext cx="835013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GUENTHERZ. http://commons.wikimedia.org [online]. [cit. 9.5.2014]. Dostupný na WWW: </a:t>
            </a:r>
            <a:r>
              <a:rPr lang="cs-CZ" sz="1600" dirty="0" smtClean="0">
                <a:hlinkClick r:id="rId5"/>
              </a:rPr>
              <a:t>http://commons.wikimedia.org/wiki/File:GuentherZ_2010-04-07_0051_Narodny_Park_Podyji_Tafel.jpg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20604" y="5766355"/>
            <a:ext cx="85056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600" dirty="0" smtClean="0"/>
              <a:t>PODZEMNIK. http://commons.wikimedia.org [online]. [cit. 9.5.2014]. Dostupný na WWW: </a:t>
            </a:r>
            <a:r>
              <a:rPr lang="pl-PL" sz="1600" dirty="0" smtClean="0">
                <a:hlinkClick r:id="rId6"/>
              </a:rPr>
              <a:t>http://commons.wikimedia.org/wiki/File:Podyj%C3%AD,_mezi_Popicemi_a_Sealsfieldov%C3%BDm_k%C3%A1menem_(3).JPG</a:t>
            </a:r>
            <a:endParaRPr lang="pl-PL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20604" y="3922665"/>
            <a:ext cx="811651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600" dirty="0" smtClean="0"/>
              <a:t>PODZEMNIK. http://commons.wikimedia.org [online]. [cit. 9.5.2014]. Dostupný na WWW: </a:t>
            </a:r>
            <a:r>
              <a:rPr lang="pl-PL" sz="1600" dirty="0" smtClean="0">
                <a:hlinkClick r:id="rId7"/>
              </a:rPr>
              <a:t>http://commons.wikimedia.org/wiki/File:Podyj%C3%AD,_mezi_Popicemi_a_Sealsfieldov%C3%BDm_k%C3%A1menem_(6).JPG</a:t>
            </a:r>
            <a:endParaRPr lang="pl-PL" sz="1600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220604" y="116632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0604" y="607590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0604" y="1036992"/>
            <a:ext cx="29665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(</a:t>
            </a:r>
            <a:r>
              <a:rPr lang="cs-CZ" sz="1600" dirty="0" err="1" smtClean="0"/>
              <a:t>jpg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0604" y="1466394"/>
            <a:ext cx="39993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vlastní foto, studijní materiály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549145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050" y="5670102"/>
            <a:ext cx="59584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2"/>
              </a:rPr>
              <a:t>http://www.mzp.cz/cz/chranene_krajinne_oblasti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8050" y="2332764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3"/>
              </a:rPr>
              <a:t>http://cs.wikipedia.org/wiki/Chr%C3%A1n%C4%9Bn%C3%A1_%C3%BAzem%C3%AD_v_%C4%8Cesku#mediaviewer/Soubor:CHKO%2BNP_Czech_map.png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28050" y="3105543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MAGAIRLIN. http://commons.wikimedia.org [online]. [cit. 9.5.2014]. Dostupný na WWW: </a:t>
            </a:r>
            <a:r>
              <a:rPr lang="cs-CZ" sz="1600" dirty="0" smtClean="0">
                <a:hlinkClick r:id="rId4"/>
              </a:rPr>
              <a:t>http://commons.wikimedia.org/wiki/File:%C3%9Adol%C3%AD_Kohoutovick%C3%A9ho_potoka,_hranice.jpg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28050" y="4124544"/>
            <a:ext cx="864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LENCER. http://commons.wikimedia.org [online]. [cit. 9.5.2014]. Dostupný na WWW: </a:t>
            </a:r>
            <a:r>
              <a:rPr lang="cs-CZ" sz="1600" dirty="0" smtClean="0">
                <a:hlinkClick r:id="rId5"/>
              </a:rPr>
              <a:t>http://commons.wikimedia.org/wiki/File:Czech_Republic_location_map.svg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28050" y="4897323"/>
            <a:ext cx="82089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6"/>
              </a:rPr>
              <a:t>http://cs.wikipedia.org/wiki/Chr%C3%A1n%C4%9Bn%C3%A1_krajinn%C3%A1_oblast#mediaviewer/Soubor:CHKO_%28Moravsk%C3%BD_kras%29.JPG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28050" y="1559985"/>
            <a:ext cx="82809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JITKA ERBENOVÁ. http://commons.wikimedia.org [online]. [cit. 9.5.2014]. Dostupný na WWW: </a:t>
            </a:r>
            <a:r>
              <a:rPr lang="cs-CZ" sz="1600" dirty="0" smtClean="0">
                <a:hlinkClick r:id="rId7"/>
              </a:rPr>
              <a:t>http://commons.wikimedia.org/wiki/File:Cedule_PR_Ka%C5%88on_Labe_u_Belved%C3%A9ru.jpg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128050" y="260648"/>
            <a:ext cx="826617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8"/>
              </a:rPr>
              <a:t>http://cs.wikipedia.org/wiki/P%C5%99%C3%ADrodn%C3%AD_pam%C3%A1tka#mediaviewer/Soubor:Prirodni_pamatka.jpg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28050" y="6196662"/>
            <a:ext cx="826052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3"/>
              </a:rPr>
              <a:t>http://cs.wikipedia.org/wiki/Chr%C3%A1n%C4%9Bn%C3%A1_%C3%BAzem%C3%AD_v_%C4%8Cesku#N.C3.A1rodn.C3.AD_p.C5.99.C3.ADrodn.C3.AD_rezervace</a:t>
            </a:r>
            <a:endParaRPr lang="cs-CZ" sz="16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128050" y="1033427"/>
            <a:ext cx="88879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9"/>
              </a:rPr>
              <a:t>http://www.kct-tabor.cz/gymta/ChranenaUzemiCR/ChranenaUzemi.htm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249154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1472</Words>
  <Application>Microsoft Office PowerPoint</Application>
  <PresentationFormat>Předvádění na obrazovce (4:3)</PresentationFormat>
  <Paragraphs>202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35</cp:revision>
  <dcterms:created xsi:type="dcterms:W3CDTF">2014-05-09T14:50:11Z</dcterms:created>
  <dcterms:modified xsi:type="dcterms:W3CDTF">2014-05-12T06:56:27Z</dcterms:modified>
</cp:coreProperties>
</file>