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68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6.5.2014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6.5.2014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6.5.2014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6.5.2014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6.5.2014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6.5.2014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79712" y="0"/>
            <a:ext cx="5768165" cy="1008112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71904830"/>
              </p:ext>
            </p:extLst>
          </p:nvPr>
        </p:nvGraphicFramePr>
        <p:xfrm>
          <a:off x="1619672" y="1700808"/>
          <a:ext cx="6336703" cy="5067170"/>
        </p:xfrm>
        <a:graphic>
          <a:graphicData uri="http://schemas.openxmlformats.org/drawingml/2006/table">
            <a:tbl>
              <a:tblPr/>
              <a:tblGrid>
                <a:gridCol w="2328001"/>
                <a:gridCol w="4008702"/>
              </a:tblGrid>
              <a:tr h="240131">
                <a:tc>
                  <a:txBody>
                    <a:bodyPr/>
                    <a:lstStyle/>
                    <a:p>
                      <a:pPr rtl="0"/>
                      <a:r>
                        <a:rPr lang="cs-CZ" sz="1400" b="1" dirty="0">
                          <a:effectLst/>
                          <a:latin typeface="Times New Roman, serif"/>
                        </a:rPr>
                        <a:t>Název</a:t>
                      </a:r>
                      <a:endParaRPr lang="cs-CZ" sz="1400" dirty="0">
                        <a:effectLst/>
                      </a:endParaRPr>
                    </a:p>
                  </a:txBody>
                  <a:tcPr marL="18921" marR="18921" marT="18921" marB="1892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400">
                          <a:effectLst/>
                          <a:latin typeface="Times New Roman, serif"/>
                        </a:rPr>
                        <a:t>Numbers</a:t>
                      </a:r>
                      <a:endParaRPr lang="cs-CZ" sz="1400">
                        <a:effectLst/>
                      </a:endParaRPr>
                    </a:p>
                  </a:txBody>
                  <a:tcPr marL="18921" marR="18921" marT="18921" marB="1892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638054">
                <a:tc>
                  <a:txBody>
                    <a:bodyPr/>
                    <a:lstStyle/>
                    <a:p>
                      <a:pPr rtl="0"/>
                      <a:r>
                        <a:rPr lang="cs-CZ" sz="1400" b="1">
                          <a:effectLst/>
                          <a:latin typeface="Times New Roman, serif"/>
                        </a:rPr>
                        <a:t>Anotace</a:t>
                      </a:r>
                      <a:endParaRPr lang="cs-CZ" sz="1400">
                        <a:effectLst/>
                      </a:endParaRPr>
                    </a:p>
                    <a:p>
                      <a:pPr rtl="0"/>
                      <a:r>
                        <a:rPr lang="cs-CZ" sz="1400">
                          <a:effectLst/>
                        </a:rPr>
                        <a:t/>
                      </a:r>
                      <a:br>
                        <a:rPr lang="cs-CZ" sz="1400">
                          <a:effectLst/>
                        </a:rPr>
                      </a:br>
                      <a:endParaRPr lang="cs-CZ" sz="1400">
                        <a:effectLst/>
                      </a:endParaRPr>
                    </a:p>
                  </a:txBody>
                  <a:tcPr marL="18921" marR="18921" marT="18921" marB="1892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400">
                          <a:effectLst/>
                          <a:latin typeface="Times New Roman, serif"/>
                        </a:rPr>
                        <a:t>Materiál slouží k procvičení již známého učiva</a:t>
                      </a:r>
                      <a:endParaRPr lang="cs-CZ" sz="1400">
                        <a:effectLst/>
                      </a:endParaRPr>
                    </a:p>
                  </a:txBody>
                  <a:tcPr marL="18921" marR="18921" marT="18921" marB="1892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40131">
                <a:tc>
                  <a:txBody>
                    <a:bodyPr/>
                    <a:lstStyle/>
                    <a:p>
                      <a:pPr rtl="0"/>
                      <a:r>
                        <a:rPr lang="cs-CZ" sz="1400" b="1">
                          <a:effectLst/>
                          <a:latin typeface="Times New Roman, serif"/>
                        </a:rPr>
                        <a:t>Autor</a:t>
                      </a:r>
                      <a:endParaRPr lang="cs-CZ" sz="1400">
                        <a:effectLst/>
                      </a:endParaRPr>
                    </a:p>
                  </a:txBody>
                  <a:tcPr marL="18921" marR="18921" marT="18921" marB="1892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400" dirty="0">
                          <a:effectLst/>
                          <a:latin typeface="Times New Roman, serif"/>
                        </a:rPr>
                        <a:t>Mgr. Zuzana Šmerdová</a:t>
                      </a:r>
                      <a:endParaRPr lang="cs-CZ" sz="1400" dirty="0">
                        <a:effectLst/>
                      </a:endParaRPr>
                    </a:p>
                  </a:txBody>
                  <a:tcPr marL="18921" marR="18921" marT="18921" marB="1892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436403">
                <a:tc>
                  <a:txBody>
                    <a:bodyPr/>
                    <a:lstStyle/>
                    <a:p>
                      <a:pPr rtl="0"/>
                      <a:r>
                        <a:rPr lang="cs-CZ" sz="1400" b="1">
                          <a:effectLst/>
                          <a:latin typeface="Times New Roman, serif"/>
                        </a:rPr>
                        <a:t>Očekávaný výstup</a:t>
                      </a:r>
                      <a:endParaRPr lang="cs-CZ" sz="1400">
                        <a:effectLst/>
                      </a:endParaRPr>
                    </a:p>
                  </a:txBody>
                  <a:tcPr marL="18921" marR="18921" marT="18921" marB="1892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400">
                          <a:effectLst/>
                          <a:latin typeface="Times New Roman, serif"/>
                        </a:rPr>
                        <a:t>Žák ovládá slovní zásobu daného okruhu</a:t>
                      </a:r>
                      <a:endParaRPr lang="cs-CZ" sz="1400">
                        <a:effectLst/>
                      </a:endParaRPr>
                    </a:p>
                  </a:txBody>
                  <a:tcPr marL="18921" marR="18921" marT="18921" marB="1892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634020">
                <a:tc>
                  <a:txBody>
                    <a:bodyPr/>
                    <a:lstStyle/>
                    <a:p>
                      <a:pPr rtl="0"/>
                      <a:r>
                        <a:rPr lang="cs-CZ" sz="1400" b="1">
                          <a:effectLst/>
                          <a:latin typeface="Times New Roman, serif"/>
                        </a:rPr>
                        <a:t>Speciální vzdělávací potřeby</a:t>
                      </a:r>
                      <a:endParaRPr lang="cs-CZ" sz="1400">
                        <a:effectLst/>
                      </a:endParaRPr>
                    </a:p>
                  </a:txBody>
                  <a:tcPr marL="18921" marR="18921" marT="18921" marB="1892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400">
                          <a:effectLst/>
                          <a:latin typeface="Times New Roman, serif"/>
                        </a:rPr>
                        <a:t>Ne</a:t>
                      </a:r>
                      <a:endParaRPr lang="cs-CZ" sz="1400">
                        <a:effectLst/>
                      </a:endParaRPr>
                    </a:p>
                  </a:txBody>
                  <a:tcPr marL="18921" marR="18921" marT="18921" marB="1892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436403">
                <a:tc>
                  <a:txBody>
                    <a:bodyPr/>
                    <a:lstStyle/>
                    <a:p>
                      <a:pPr rtl="0"/>
                      <a:r>
                        <a:rPr lang="cs-CZ" sz="1400" b="1">
                          <a:effectLst/>
                          <a:latin typeface="Times New Roman, serif"/>
                        </a:rPr>
                        <a:t>Klíčová slova, pojmy</a:t>
                      </a:r>
                      <a:endParaRPr lang="cs-CZ" sz="1400">
                        <a:effectLst/>
                      </a:endParaRPr>
                    </a:p>
                  </a:txBody>
                  <a:tcPr marL="18921" marR="18921" marT="18921" marB="1892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400">
                          <a:effectLst/>
                          <a:latin typeface="Times New Roman, serif"/>
                        </a:rPr>
                        <a:t>One, two, three...</a:t>
                      </a:r>
                      <a:endParaRPr lang="cs-CZ" sz="1400">
                        <a:effectLst/>
                      </a:endParaRPr>
                    </a:p>
                  </a:txBody>
                  <a:tcPr marL="18921" marR="18921" marT="18921" marB="1892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40131">
                <a:tc>
                  <a:txBody>
                    <a:bodyPr/>
                    <a:lstStyle/>
                    <a:p>
                      <a:pPr rtl="0"/>
                      <a:r>
                        <a:rPr lang="cs-CZ" sz="1400" b="1">
                          <a:effectLst/>
                          <a:latin typeface="Times New Roman, serif"/>
                        </a:rPr>
                        <a:t>Vzdělávací oblast</a:t>
                      </a:r>
                      <a:endParaRPr lang="cs-CZ" sz="1400">
                        <a:effectLst/>
                      </a:endParaRPr>
                    </a:p>
                  </a:txBody>
                  <a:tcPr marL="18921" marR="18921" marT="18921" marB="1892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400">
                          <a:effectLst/>
                          <a:latin typeface="Times New Roman, serif"/>
                        </a:rPr>
                        <a:t>Jazyk a jazyková komunikace</a:t>
                      </a:r>
                      <a:endParaRPr lang="cs-CZ" sz="1400">
                        <a:effectLst/>
                      </a:endParaRPr>
                    </a:p>
                  </a:txBody>
                  <a:tcPr marL="18921" marR="18921" marT="18921" marB="1892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436403">
                <a:tc>
                  <a:txBody>
                    <a:bodyPr/>
                    <a:lstStyle/>
                    <a:p>
                      <a:pPr rtl="0"/>
                      <a:r>
                        <a:rPr lang="cs-CZ" sz="1400" b="1">
                          <a:effectLst/>
                          <a:latin typeface="Times New Roman, serif"/>
                        </a:rPr>
                        <a:t>Druh učebního materiálu</a:t>
                      </a:r>
                      <a:endParaRPr lang="cs-CZ" sz="1400">
                        <a:effectLst/>
                      </a:endParaRPr>
                    </a:p>
                  </a:txBody>
                  <a:tcPr marL="18921" marR="18921" marT="18921" marB="1892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400">
                          <a:effectLst/>
                          <a:latin typeface="Times New Roman, serif"/>
                        </a:rPr>
                        <a:t>DUM</a:t>
                      </a:r>
                      <a:endParaRPr lang="cs-CZ" sz="1400">
                        <a:effectLst/>
                      </a:endParaRPr>
                    </a:p>
                  </a:txBody>
                  <a:tcPr marL="18921" marR="18921" marT="18921" marB="1892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40131">
                <a:tc>
                  <a:txBody>
                    <a:bodyPr/>
                    <a:lstStyle/>
                    <a:p>
                      <a:pPr rtl="0"/>
                      <a:r>
                        <a:rPr lang="cs-CZ" sz="1400" b="1">
                          <a:effectLst/>
                          <a:latin typeface="Times New Roman, serif"/>
                        </a:rPr>
                        <a:t>Cílová skupina</a:t>
                      </a:r>
                      <a:endParaRPr lang="cs-CZ" sz="1400">
                        <a:effectLst/>
                      </a:endParaRPr>
                    </a:p>
                  </a:txBody>
                  <a:tcPr marL="18921" marR="18921" marT="18921" marB="1892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400">
                          <a:effectLst/>
                          <a:latin typeface="Times New Roman, serif"/>
                        </a:rPr>
                        <a:t>Žáci</a:t>
                      </a:r>
                      <a:endParaRPr lang="cs-CZ" sz="1400">
                        <a:effectLst/>
                      </a:endParaRPr>
                    </a:p>
                  </a:txBody>
                  <a:tcPr marL="18921" marR="18921" marT="18921" marB="1892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436403">
                <a:tc>
                  <a:txBody>
                    <a:bodyPr/>
                    <a:lstStyle/>
                    <a:p>
                      <a:pPr rtl="0"/>
                      <a:r>
                        <a:rPr lang="cs-CZ" sz="1400" b="1">
                          <a:effectLst/>
                          <a:latin typeface="Times New Roman, serif"/>
                        </a:rPr>
                        <a:t>Stupeň a typ vzdělávání</a:t>
                      </a:r>
                      <a:endParaRPr lang="cs-CZ" sz="1400">
                        <a:effectLst/>
                      </a:endParaRPr>
                    </a:p>
                  </a:txBody>
                  <a:tcPr marL="18921" marR="18921" marT="18921" marB="1892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400" dirty="0">
                          <a:effectLst/>
                          <a:latin typeface="Times New Roman, serif"/>
                        </a:rPr>
                        <a:t>I. stupeň, základní vzdělávání</a:t>
                      </a:r>
                      <a:endParaRPr lang="cs-CZ" sz="1400" dirty="0">
                        <a:effectLst/>
                      </a:endParaRPr>
                    </a:p>
                  </a:txBody>
                  <a:tcPr marL="18921" marR="18921" marT="18921" marB="1892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40131">
                <a:tc>
                  <a:txBody>
                    <a:bodyPr/>
                    <a:lstStyle/>
                    <a:p>
                      <a:pPr rtl="0"/>
                      <a:r>
                        <a:rPr lang="cs-CZ" sz="1400" b="1">
                          <a:effectLst/>
                          <a:latin typeface="Times New Roman, serif"/>
                        </a:rPr>
                        <a:t>Ověřeno dne</a:t>
                      </a:r>
                      <a:endParaRPr lang="cs-CZ" sz="1400">
                        <a:effectLst/>
                      </a:endParaRPr>
                    </a:p>
                  </a:txBody>
                  <a:tcPr marL="18921" marR="18921" marT="18921" marB="1892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400" dirty="0">
                          <a:effectLst/>
                          <a:latin typeface="Times New Roman, serif"/>
                        </a:rPr>
                        <a:t>28.4.2014</a:t>
                      </a:r>
                      <a:endParaRPr lang="cs-CZ" sz="1400" dirty="0">
                        <a:effectLst/>
                      </a:endParaRPr>
                    </a:p>
                  </a:txBody>
                  <a:tcPr marL="18921" marR="18921" marT="18921" marB="1892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40131">
                <a:tc>
                  <a:txBody>
                    <a:bodyPr/>
                    <a:lstStyle/>
                    <a:p>
                      <a:pPr rtl="0"/>
                      <a:r>
                        <a:rPr lang="cs-CZ" sz="1400" b="1">
                          <a:effectLst/>
                          <a:latin typeface="Times New Roman, serif"/>
                        </a:rPr>
                        <a:t>Třída</a:t>
                      </a:r>
                      <a:endParaRPr lang="cs-CZ" sz="1400">
                        <a:effectLst/>
                      </a:endParaRPr>
                    </a:p>
                  </a:txBody>
                  <a:tcPr marL="18921" marR="18921" marT="18921" marB="1892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400">
                          <a:effectLst/>
                          <a:latin typeface="Times New Roman, serif"/>
                        </a:rPr>
                        <a:t>3.ročník</a:t>
                      </a:r>
                      <a:endParaRPr lang="cs-CZ" sz="1400">
                        <a:effectLst/>
                      </a:endParaRPr>
                    </a:p>
                  </a:txBody>
                  <a:tcPr marL="18921" marR="18921" marT="18921" marB="1892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40131">
                <a:tc>
                  <a:txBody>
                    <a:bodyPr/>
                    <a:lstStyle/>
                    <a:p>
                      <a:pPr rtl="0"/>
                      <a:r>
                        <a:rPr lang="cs-CZ" sz="1400" b="1">
                          <a:effectLst/>
                          <a:latin typeface="Times New Roman, serif"/>
                        </a:rPr>
                        <a:t>Předmět</a:t>
                      </a:r>
                      <a:endParaRPr lang="cs-CZ" sz="1400">
                        <a:effectLst/>
                      </a:endParaRPr>
                    </a:p>
                  </a:txBody>
                  <a:tcPr marL="18921" marR="18921" marT="18921" marB="1892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400">
                          <a:effectLst/>
                          <a:latin typeface="Times New Roman, serif"/>
                        </a:rPr>
                        <a:t>Anglický jazyk</a:t>
                      </a:r>
                      <a:endParaRPr lang="cs-CZ" sz="1400">
                        <a:effectLst/>
                      </a:endParaRPr>
                    </a:p>
                  </a:txBody>
                  <a:tcPr marL="18921" marR="18921" marT="18921" marB="1892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40131">
                <a:tc>
                  <a:txBody>
                    <a:bodyPr/>
                    <a:lstStyle/>
                    <a:p>
                      <a:pPr rtl="0"/>
                      <a:r>
                        <a:rPr lang="cs-CZ" sz="1400" b="1">
                          <a:effectLst/>
                          <a:latin typeface="Times New Roman, serif"/>
                        </a:rPr>
                        <a:t>Učitel</a:t>
                      </a:r>
                      <a:endParaRPr lang="cs-CZ" sz="1400">
                        <a:effectLst/>
                      </a:endParaRPr>
                    </a:p>
                  </a:txBody>
                  <a:tcPr marL="18921" marR="18921" marT="18921" marB="1892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400" dirty="0">
                          <a:effectLst/>
                          <a:latin typeface="Times New Roman, serif"/>
                        </a:rPr>
                        <a:t>Mgr. Zuzana Šmerdová</a:t>
                      </a:r>
                      <a:endParaRPr lang="cs-CZ" sz="1400" dirty="0">
                        <a:effectLst/>
                      </a:endParaRPr>
                    </a:p>
                  </a:txBody>
                  <a:tcPr marL="18921" marR="18921" marT="18921" marB="1892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1475656" y="1196752"/>
            <a:ext cx="349332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latin typeface="Times New Roman, serif"/>
              </a:rPr>
              <a:t>VZDĚLÁVACÍ MATERIÁL kód: </a:t>
            </a:r>
            <a:endParaRPr lang="cs-CZ" dirty="0">
              <a:effectLst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260648"/>
            <a:ext cx="28029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Spočítej obrázky :</a:t>
            </a:r>
            <a:endParaRPr lang="cs-CZ" sz="2800" b="1" dirty="0"/>
          </a:p>
        </p:txBody>
      </p:sp>
      <p:pic>
        <p:nvPicPr>
          <p:cNvPr id="2050" name="Picture 2" descr="Zobrazit podrobnosti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177" y="1306131"/>
            <a:ext cx="1008112" cy="1324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7594" y="4509120"/>
            <a:ext cx="1828800" cy="18288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4106" y="1378740"/>
            <a:ext cx="1005927" cy="132294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19060" y="1378741"/>
            <a:ext cx="1005927" cy="132294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48807" y="1304886"/>
            <a:ext cx="1005927" cy="1322947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91382" y="1304886"/>
            <a:ext cx="1005927" cy="132294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8953" y="1345418"/>
            <a:ext cx="1005927" cy="1322947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04106" y="4508960"/>
            <a:ext cx="1828959" cy="182895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04580" y="4508961"/>
            <a:ext cx="1828959" cy="1828959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7596336" y="1686270"/>
            <a:ext cx="84510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SIX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243675" y="5229200"/>
            <a:ext cx="155042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THREE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7097" y="3057045"/>
            <a:ext cx="1506591" cy="1524083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553" y="260649"/>
            <a:ext cx="936103" cy="1152127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5696" y="5157351"/>
            <a:ext cx="1223976" cy="156952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83103" y="260649"/>
            <a:ext cx="932769" cy="115224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01466" y="317439"/>
            <a:ext cx="932769" cy="115224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68697" y="317439"/>
            <a:ext cx="932769" cy="115224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5928" y="320512"/>
            <a:ext cx="932769" cy="115224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54291" y="260649"/>
            <a:ext cx="932769" cy="1152244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6457" y="317439"/>
            <a:ext cx="932769" cy="1152244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19672" y="260649"/>
            <a:ext cx="932769" cy="115224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4078" y="1457769"/>
            <a:ext cx="932769" cy="1152244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52441" y="1457769"/>
            <a:ext cx="932769" cy="1152244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35743" y="1457769"/>
            <a:ext cx="932769" cy="1152244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6976" y="1469683"/>
            <a:ext cx="932769" cy="115224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18825" y="3113835"/>
            <a:ext cx="1505843" cy="1524132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14393" y="3113835"/>
            <a:ext cx="1505843" cy="1524132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11793" y="3057045"/>
            <a:ext cx="1505843" cy="1524132"/>
          </a:xfrm>
          <a:prstGeom prst="rect">
            <a:avLst/>
          </a:prstGeom>
        </p:spPr>
      </p:pic>
      <p:sp>
        <p:nvSpPr>
          <p:cNvPr id="21" name="TextovéPole 20"/>
          <p:cNvSpPr txBox="1"/>
          <p:nvPr/>
        </p:nvSpPr>
        <p:spPr>
          <a:xfrm>
            <a:off x="5601577" y="1810774"/>
            <a:ext cx="17130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TWELVE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782986" y="3552735"/>
            <a:ext cx="126650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FOUR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24" name="Obrázek 23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63568" y="5106206"/>
            <a:ext cx="1225402" cy="156680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92936" y="5126309"/>
            <a:ext cx="1225402" cy="1566808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032787" y="5106206"/>
            <a:ext cx="1225402" cy="1566808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52013" y="5157351"/>
            <a:ext cx="1225402" cy="1566808"/>
          </a:xfrm>
          <a:prstGeom prst="rect">
            <a:avLst/>
          </a:prstGeom>
        </p:spPr>
      </p:pic>
      <p:sp>
        <p:nvSpPr>
          <p:cNvPr id="29" name="TextovéPole 28"/>
          <p:cNvSpPr txBox="1"/>
          <p:nvPr/>
        </p:nvSpPr>
        <p:spPr>
          <a:xfrm>
            <a:off x="7499247" y="5758162"/>
            <a:ext cx="101662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FIVE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332656"/>
            <a:ext cx="28444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Spočítej příklady :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1412776"/>
            <a:ext cx="2904834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SIX + TWO =</a:t>
            </a:r>
          </a:p>
          <a:p>
            <a:endParaRPr lang="cs-CZ" sz="2800" b="1" dirty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</a:rPr>
              <a:t>EIGHT + SEVEN =</a:t>
            </a:r>
          </a:p>
          <a:p>
            <a:endParaRPr lang="cs-CZ" sz="2800" b="1" dirty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</a:rPr>
              <a:t>ONE + TEN =</a:t>
            </a:r>
          </a:p>
          <a:p>
            <a:endParaRPr lang="cs-CZ" sz="2800" b="1" dirty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</a:rPr>
              <a:t>ELEVEN + SIX =</a:t>
            </a:r>
          </a:p>
          <a:p>
            <a:endParaRPr lang="cs-CZ" sz="2800" b="1" dirty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</a:rPr>
              <a:t>TWELVE + TWO = </a:t>
            </a:r>
          </a:p>
          <a:p>
            <a:endParaRPr lang="cs-CZ" sz="2800" b="1" dirty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</a:rPr>
              <a:t>THREE + TWELVE =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984756" y="1439198"/>
            <a:ext cx="10887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EIGHT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993587" y="2332050"/>
            <a:ext cx="13756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FIFTEEN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26449" y="3138634"/>
            <a:ext cx="13099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ELEVEN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932374" y="3981479"/>
            <a:ext cx="191751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SEVENTEEN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44103" y="4866826"/>
            <a:ext cx="17863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FOURTEEN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083008" y="5702166"/>
            <a:ext cx="14638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TWENTY</a:t>
            </a:r>
            <a:endParaRPr lang="cs-CZ" sz="28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92696"/>
            <a:ext cx="266130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 :</a:t>
            </a:r>
          </a:p>
          <a:p>
            <a:endParaRPr lang="cs-CZ" dirty="0"/>
          </a:p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6289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</TotalTime>
  <Words>122</Words>
  <Application>Microsoft Office PowerPoint</Application>
  <PresentationFormat>Předvádění na obrazovce (4:3)</PresentationFormat>
  <Paragraphs>57</Paragraphs>
  <Slides>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9" baseType="lpstr">
      <vt:lpstr>Arial</vt:lpstr>
      <vt:lpstr>Calibri</vt:lpstr>
      <vt:lpstr>Times New Roman, serif</vt:lpstr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MMU</cp:lastModifiedBy>
  <cp:revision>4</cp:revision>
  <dcterms:created xsi:type="dcterms:W3CDTF">2014-04-06T14:27:59Z</dcterms:created>
  <dcterms:modified xsi:type="dcterms:W3CDTF">2014-05-06T13:09:54Z</dcterms:modified>
</cp:coreProperties>
</file>