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319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6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13" Type="http://schemas.openxmlformats.org/officeDocument/2006/relationships/image" Target="../media/image27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12" Type="http://schemas.openxmlformats.org/officeDocument/2006/relationships/image" Target="../media/image26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11" Type="http://schemas.openxmlformats.org/officeDocument/2006/relationships/image" Target="../media/image25.wmf"/><Relationship Id="rId5" Type="http://schemas.openxmlformats.org/officeDocument/2006/relationships/image" Target="../media/image19.wmf"/><Relationship Id="rId10" Type="http://schemas.openxmlformats.org/officeDocument/2006/relationships/image" Target="../media/image24.wmf"/><Relationship Id="rId4" Type="http://schemas.openxmlformats.org/officeDocument/2006/relationships/image" Target="../media/image18.wmf"/><Relationship Id="rId9" Type="http://schemas.openxmlformats.org/officeDocument/2006/relationships/image" Target="../media/image23.wmf"/><Relationship Id="rId14" Type="http://schemas.openxmlformats.org/officeDocument/2006/relationships/image" Target="../media/image2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7001938"/>
              </p:ext>
            </p:extLst>
          </p:nvPr>
        </p:nvGraphicFramePr>
        <p:xfrm>
          <a:off x="1357291" y="1451610"/>
          <a:ext cx="6500858" cy="5049220"/>
        </p:xfrm>
        <a:graphic>
          <a:graphicData uri="http://schemas.openxmlformats.org/drawingml/2006/table">
            <a:tbl>
              <a:tblPr/>
              <a:tblGrid>
                <a:gridCol w="2404743"/>
                <a:gridCol w="4096115"/>
              </a:tblGrid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The Alphabet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Seznámení žáků s anglickou abecedou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09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Žák ovládá správnou </a:t>
                      </a: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výslovnost jednotlivých hlásek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The Alphabet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19.5.2014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Anglický jazyk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357290" y="107154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533591">
            <a:off x="379479" y="1419773"/>
            <a:ext cx="8346709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i="1" dirty="0" smtClean="0">
                <a:solidFill>
                  <a:srgbClr val="BD3198"/>
                </a:solidFill>
              </a:rPr>
              <a:t>The Alphabet</a:t>
            </a:r>
            <a:endParaRPr lang="cs-CZ" sz="11500" b="1" i="1" dirty="0">
              <a:solidFill>
                <a:srgbClr val="BD3198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890839">
            <a:off x="2041685" y="3728612"/>
            <a:ext cx="2035470" cy="19536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2357430"/>
            <a:ext cx="3714478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BD3198"/>
                </a:solidFill>
              </a:rPr>
              <a:t>a b c č d ď e</a:t>
            </a:r>
          </a:p>
          <a:p>
            <a:r>
              <a:rPr lang="cs-CZ" sz="5400" b="1" dirty="0" smtClean="0">
                <a:solidFill>
                  <a:srgbClr val="BD3198"/>
                </a:solidFill>
              </a:rPr>
              <a:t>f g h ch i j k l</a:t>
            </a:r>
          </a:p>
          <a:p>
            <a:r>
              <a:rPr lang="cs-CZ" sz="5400" b="1" dirty="0" smtClean="0">
                <a:solidFill>
                  <a:srgbClr val="BD3198"/>
                </a:solidFill>
              </a:rPr>
              <a:t>m n ň o p q </a:t>
            </a:r>
          </a:p>
          <a:p>
            <a:r>
              <a:rPr lang="cs-CZ" sz="5400" b="1" dirty="0" smtClean="0">
                <a:solidFill>
                  <a:srgbClr val="BD3198"/>
                </a:solidFill>
              </a:rPr>
              <a:t>r ř s š t ť u </a:t>
            </a:r>
          </a:p>
          <a:p>
            <a:r>
              <a:rPr lang="cs-CZ" sz="5400" b="1" dirty="0" smtClean="0">
                <a:solidFill>
                  <a:srgbClr val="BD3198"/>
                </a:solidFill>
              </a:rPr>
              <a:t>v w x y z ž</a:t>
            </a:r>
            <a:endParaRPr lang="cs-CZ" sz="5400" b="1" dirty="0">
              <a:solidFill>
                <a:srgbClr val="BD3198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72066" y="2428868"/>
            <a:ext cx="385765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a b c d e f g</a:t>
            </a:r>
          </a:p>
          <a:p>
            <a:r>
              <a:rPr lang="cs-CZ" sz="5400" b="1" dirty="0" smtClean="0">
                <a:solidFill>
                  <a:srgbClr val="00B050"/>
                </a:solidFill>
              </a:rPr>
              <a:t>h i j k l m n </a:t>
            </a:r>
          </a:p>
          <a:p>
            <a:r>
              <a:rPr lang="cs-CZ" sz="5400" b="1" dirty="0" smtClean="0">
                <a:solidFill>
                  <a:srgbClr val="00B050"/>
                </a:solidFill>
              </a:rPr>
              <a:t>o p q r s t u</a:t>
            </a:r>
          </a:p>
          <a:p>
            <a:r>
              <a:rPr lang="cs-CZ" sz="5400" b="1" dirty="0" smtClean="0">
                <a:solidFill>
                  <a:srgbClr val="00B050"/>
                </a:solidFill>
              </a:rPr>
              <a:t>v w x y z 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00100" y="714356"/>
            <a:ext cx="27746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BD3198"/>
                </a:solidFill>
              </a:rPr>
              <a:t>CZECH ALPHABET</a:t>
            </a:r>
            <a:endParaRPr lang="cs-CZ" sz="2800" b="1" dirty="0">
              <a:solidFill>
                <a:srgbClr val="BD3198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57818" y="714356"/>
            <a:ext cx="31117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ENGLISH ALPHABET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71670" y="1428736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34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43702" y="1428736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26</a:t>
            </a:r>
            <a:endParaRPr lang="cs-CZ" sz="24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688" y="500042"/>
            <a:ext cx="857259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[ei]  b [bi:]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Monotype Corsiva" pitchFamily="66" charset="0"/>
                <a:cs typeface="Arial" pitchFamily="34" charset="0"/>
              </a:rPr>
              <a:t>  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 [si:]  d [di:]  e [i:]</a:t>
            </a:r>
          </a:p>
          <a:p>
            <a:pPr>
              <a:lnSpc>
                <a:spcPct val="150000"/>
              </a:lnSpc>
            </a:pP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f [ef]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latin typeface="Monotype Corsiva" pitchFamily="66" charset="0"/>
                <a:cs typeface="Arial" pitchFamily="34" charset="0"/>
              </a:rPr>
              <a:t>  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g [dži:] 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latin typeface="Monotype Corsiva" pitchFamily="66" charset="0"/>
                <a:cs typeface="Arial" pitchFamily="34" charset="0"/>
              </a:rPr>
              <a:t> 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h [eič]  i [ai]  j [džei]</a:t>
            </a:r>
          </a:p>
          <a:p>
            <a:pPr>
              <a:lnSpc>
                <a:spcPct val="150000"/>
              </a:lnSpc>
            </a:pP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 [kei]  l [el]  m [em]  n [en]</a:t>
            </a:r>
            <a:r>
              <a:rPr lang="cs-CZ" sz="4000" b="1" dirty="0" smtClean="0">
                <a:solidFill>
                  <a:srgbClr val="00B050"/>
                </a:solidFill>
                <a:latin typeface="Monotype Corsiva" pitchFamily="66" charset="0"/>
                <a:cs typeface="Arial" pitchFamily="34" charset="0"/>
              </a:rPr>
              <a:t>  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 [əu] </a:t>
            </a:r>
          </a:p>
          <a:p>
            <a:pPr>
              <a:lnSpc>
                <a:spcPct val="150000"/>
              </a:lnSpc>
            </a:pP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 [pi:]  q [kju:]  r [a:]  s [es]  t [ti:]</a:t>
            </a:r>
            <a:r>
              <a:rPr lang="cs-CZ" sz="4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BD3198"/>
                </a:solidFill>
                <a:latin typeface="Arial" pitchFamily="34" charset="0"/>
                <a:cs typeface="Arial" pitchFamily="34" charset="0"/>
              </a:rPr>
              <a:t>u [ju:]  v [vi:]  w [dablju:]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BD3198"/>
                </a:solidFill>
                <a:latin typeface="Monotype Corsiva" pitchFamily="66" charset="0"/>
                <a:cs typeface="Arial" pitchFamily="34" charset="0"/>
              </a:rPr>
              <a:t>  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BD3198"/>
                </a:solidFill>
                <a:latin typeface="Arial" pitchFamily="34" charset="0"/>
                <a:cs typeface="Arial" pitchFamily="34" charset="0"/>
              </a:rPr>
              <a:t>x [eks]</a:t>
            </a:r>
          </a:p>
          <a:p>
            <a:pPr>
              <a:lnSpc>
                <a:spcPct val="150000"/>
              </a:lnSpc>
            </a:pP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y [wai]  z [zed] </a:t>
            </a:r>
            <a:endParaRPr lang="cs-CZ" sz="4000" b="1" dirty="0">
              <a:ln>
                <a:solidFill>
                  <a:schemeClr val="tx1"/>
                </a:solidFill>
              </a:ln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357166"/>
            <a:ext cx="1991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BD3198"/>
                </a:solidFill>
              </a:rPr>
              <a:t>Look and say :</a:t>
            </a:r>
            <a:endParaRPr lang="cs-CZ" sz="2400" b="1" i="1" u="sng" dirty="0">
              <a:solidFill>
                <a:srgbClr val="BD3198"/>
              </a:solidFill>
            </a:endParaRPr>
          </a:p>
        </p:txBody>
      </p:sp>
      <p:pic>
        <p:nvPicPr>
          <p:cNvPr id="4" name="Picture 2" descr="C:\Documents and Settings\Jana\Local Settings\Temporary Internet Files\Content.IE5\Q3BLZAFO\MC9002833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08" y="1214422"/>
            <a:ext cx="1484050" cy="1466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Documents and Settings\Jana\Local Settings\Temporary Internet Files\Content.IE5\0DB6Y9N4\MC900283385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20" y="1214422"/>
            <a:ext cx="1484051" cy="1466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Documents and Settings\Jana\Local Settings\Temporary Internet Files\Content.IE5\Q3BLZAFO\MC9002833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9058" y="1214422"/>
            <a:ext cx="1480570" cy="1463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Documents and Settings\Jana\Local Settings\Temporary Internet Files\Content.IE5\Q3BLZAFO\MC9002833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8" y="1214422"/>
            <a:ext cx="1474884" cy="1457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Documents and Settings\Jana\Local Settings\Temporary Internet Files\Content.IE5\0DB6Y9N4\MC9002833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520" y="1285860"/>
            <a:ext cx="1474883" cy="1457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Documents and Settings\Jana\Local Settings\Temporary Internet Files\Content.IE5\0DB6Y9N4\MC90028339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00" y="3071810"/>
            <a:ext cx="1466224" cy="1448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Documents and Settings\Jana\Local Settings\Temporary Internet Files\Content.IE5\Q3BLZAFO\MC90028339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488" y="3071810"/>
            <a:ext cx="1465482" cy="1448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Documents and Settings\Jana\Local Settings\Temporary Internet Files\Content.IE5\Q3BLZAFO\MC90028339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6314" y="3071810"/>
            <a:ext cx="1509256" cy="1491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8" descr="C:\Documents and Settings\Jana\Local Settings\Temporary Internet Files\Content.IE5\0DB6Y9N4\MC90028340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578" y="3071810"/>
            <a:ext cx="1543009" cy="1525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6" descr="C:\Documents and Settings\Jana\Local Settings\Temporary Internet Files\Content.IE5\9TI078QG\MC9002834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00" y="4929198"/>
            <a:ext cx="1543008" cy="1525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0" descr="C:\Documents and Settings\Jana\Local Settings\Temporary Internet Files\Content.IE5\R0AB093A\MC90028340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926" y="4929198"/>
            <a:ext cx="1543009" cy="1525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9" descr="C:\Documents and Settings\Jana\Local Settings\Temporary Internet Files\Content.IE5\Q3BLZAFO\MC90028340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2" y="4929198"/>
            <a:ext cx="1509937" cy="1537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2" descr="C:\Documents and Settings\Jana\Local Settings\Temporary Internet Files\Content.IE5\R0AB093A\MC90028340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578" y="4929198"/>
            <a:ext cx="1543009" cy="1525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0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1" descr="C:\Documents and Settings\Jana\Local Settings\Temporary Internet Files\Content.IE5\9TI078QG\MC900283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767" y="580069"/>
            <a:ext cx="1566417" cy="154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Documents and Settings\Jana\Local Settings\Temporary Internet Files\Content.IE5\9TI078QG\MC900283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9700" y="580068"/>
            <a:ext cx="1564842" cy="154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5" descr="C:\Documents and Settings\Jana\Local Settings\Temporary Internet Files\Content.IE5\Q3BLZAFO\MC9002834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0292" y="580069"/>
            <a:ext cx="1571607" cy="1553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7" descr="C:\Documents and Settings\Jana\Local Settings\Temporary Internet Files\Content.IE5\R0AB093A\MC9002834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3365" y="575231"/>
            <a:ext cx="1536501" cy="1518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Jana\Local Settings\Temporary Internet Files\Content.IE5\R0AB093A\MC9002834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725" y="2503452"/>
            <a:ext cx="1520246" cy="1502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4" descr="C:\Documents and Settings\Jana\Local Settings\Temporary Internet Files\Content.IE5\9TI078QG\MC90028342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5" y="2503453"/>
            <a:ext cx="1520246" cy="1502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Documents and Settings\Jana\Local Settings\Temporary Internet Files\Content.IE5\Q3BLZAFO\MC90028342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492897"/>
            <a:ext cx="1530925" cy="1513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C:\Documents and Settings\Jana\Local Settings\Temporary Internet Files\Content.IE5\R0AB093A\MC90028342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503453"/>
            <a:ext cx="1521015" cy="1502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Documents and Settings\Jana\Local Settings\Temporary Internet Files\Content.IE5\9TI078QG\MC90028342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9279" y="2504177"/>
            <a:ext cx="1527074" cy="1508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C:\Documents and Settings\Jana\Local Settings\Temporary Internet Files\Content.IE5\0DB6Y9N4\MC90028342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867" y="4559002"/>
            <a:ext cx="1648318" cy="1629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Documents and Settings\Jana\Local Settings\Temporary Internet Files\Content.IE5\R0AB093A\MC90028343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4480" y="4556624"/>
            <a:ext cx="1680062" cy="1660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 descr="C:\Documents and Settings\Jana\Local Settings\Temporary Internet Files\Content.IE5\R0AB093A\MC90028343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0292" y="4528052"/>
            <a:ext cx="1680477" cy="1660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C:\Documents and Settings\Jana\Local Settings\Temporary Internet Files\Content.IE5\Q3BLZAFO\MC900283435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6712" y="4523796"/>
            <a:ext cx="1629506" cy="1664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0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714356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254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Arial</vt:lpstr>
      <vt:lpstr>Calibri</vt:lpstr>
      <vt:lpstr>Monotype Corsiva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MMU</cp:lastModifiedBy>
  <cp:revision>6</cp:revision>
  <dcterms:created xsi:type="dcterms:W3CDTF">2014-05-11T15:15:04Z</dcterms:created>
  <dcterms:modified xsi:type="dcterms:W3CDTF">2014-05-12T11:28:02Z</dcterms:modified>
</cp:coreProperties>
</file>