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3" r:id="rId2"/>
    <p:sldId id="262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E6E9"/>
    <a:srgbClr val="C7E7F1"/>
    <a:srgbClr val="CBE9ED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14A11A-DDC1-404E-9D99-12987DD9AF23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ECCAC2-FA0E-4890-81D3-2B59E4C26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B40F0-E1AB-4999-B3CB-22DF532C3613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E14E2-18FC-4860-9389-54B18D702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FE4E6-95F9-47B7-A913-C7AFDFB6E992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45B18-2B86-42EA-A2D6-0FBC2D87F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280EF-28CA-4982-B8E9-6A7B4DE35454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BD7F7-34C9-4397-8872-4DFD3E1AD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36396-53FC-416C-9746-FFA51D4481C3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18744-F17E-4095-B1BD-06968B785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3C111-9C7A-4FA0-A49A-AD82BEF8B6D1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884DF-40A8-451A-8BC9-41889BB0E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59615-2D53-4C03-BD68-9F1DF20B56AF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ECE7B-A63B-4E3C-88F2-4DEEE6E9F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CC5C1-4FE4-480D-B763-23BEB838486A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7BEBE-1408-44DC-8E3E-73F81645F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B472-BA3F-482E-829C-A14D98568655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5D3BA-5493-446F-AFD9-4E5D0FC565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04558-F9CF-4106-9C3E-99F4EC80A804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E8CEA-DE16-488A-BF19-BDC52827B0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559A5-9970-45CE-9CF6-4CFD417B70D5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167A2-DDBF-4CD9-A3DE-41E7AC12A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27046-6568-47A6-8D6E-973D955ADE7A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05CD0-3D1F-4902-BA21-32BD40F1C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A73F52-7C56-4037-82F6-B24B2B7002DC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75F81A-152F-4865-94A4-517EAAD26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771525"/>
            <a:ext cx="61436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5" y="2852738"/>
            <a:ext cx="7161213" cy="3455987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školy : </a:t>
            </a:r>
            <a:r>
              <a:rPr lang="cs-CZ" sz="2200" smtClean="0">
                <a:solidFill>
                  <a:srgbClr val="000000"/>
                </a:solidFill>
              </a:rPr>
              <a:t>ZŠ Pardubice-Spořilov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Autor : </a:t>
            </a:r>
            <a:r>
              <a:rPr lang="cs-CZ" sz="2200" smtClean="0">
                <a:solidFill>
                  <a:srgbClr val="000000"/>
                </a:solidFill>
              </a:rPr>
              <a:t>Marcela Pilná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:</a:t>
            </a:r>
            <a:r>
              <a:rPr lang="cs-CZ" sz="2200" smtClean="0">
                <a:solidFill>
                  <a:srgbClr val="000000"/>
                </a:solidFill>
              </a:rPr>
              <a:t> VY_32_INOVACE_INFORMAČNÍ_GRAMOTNOST_01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Téma :</a:t>
            </a:r>
            <a:r>
              <a:rPr lang="cs-CZ" sz="2200" smtClean="0">
                <a:solidFill>
                  <a:srgbClr val="000000"/>
                </a:solidFill>
              </a:rPr>
              <a:t>Číselná řada 0-100, porovnávání čísel.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Číslo projektu :</a:t>
            </a:r>
            <a:r>
              <a:rPr lang="cs-CZ" sz="220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Anotace : </a:t>
            </a:r>
            <a:r>
              <a:rPr lang="cs-CZ" sz="2200" smtClean="0">
                <a:solidFill>
                  <a:srgbClr val="000000"/>
                </a:solidFill>
              </a:rPr>
              <a:t>Žáci čtou číselnou řadu od 10 do 100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(b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a</a:t>
            </a:r>
            <a:r>
              <a:rPr lang="cs-CZ" sz="2200" smtClean="0">
                <a:solidFill>
                  <a:srgbClr val="000000"/>
                </a:solidFill>
              </a:rPr>
              <a:t>lonky se zabarvují).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Na druhém listu vyškrtávají čísla, která do řady nepatří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(na kliknutí zmizí).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Poslední list může sloužit po vytisknutí jako pracovní.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Čti balónky podle čísel, jak jdou za sebou: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2425"/>
            <a:ext cx="8229600" cy="4525963"/>
          </a:xfrm>
        </p:spPr>
        <p:txBody>
          <a:bodyPr/>
          <a:lstStyle/>
          <a:p>
            <a:endParaRPr lang="cs-CZ" b="1" smtClean="0"/>
          </a:p>
        </p:txBody>
      </p:sp>
      <p:sp>
        <p:nvSpPr>
          <p:cNvPr id="4" name="Ovál 3"/>
          <p:cNvSpPr/>
          <p:nvPr/>
        </p:nvSpPr>
        <p:spPr>
          <a:xfrm>
            <a:off x="468313" y="2492375"/>
            <a:ext cx="914400" cy="1155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10</a:t>
            </a:r>
            <a:endParaRPr lang="cs-CZ" sz="28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611188" y="3622675"/>
            <a:ext cx="647700" cy="2635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Zakřivená spojnice 7"/>
          <p:cNvCxnSpPr/>
          <p:nvPr/>
        </p:nvCxnSpPr>
        <p:spPr>
          <a:xfrm rot="16200000" flipH="1">
            <a:off x="340519" y="4466431"/>
            <a:ext cx="1368425" cy="157163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ovnoramenný trojúhelník 19"/>
          <p:cNvSpPr/>
          <p:nvPr/>
        </p:nvSpPr>
        <p:spPr>
          <a:xfrm>
            <a:off x="7472363" y="3632200"/>
            <a:ext cx="771525" cy="3016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Zakřivená spojnice 21"/>
          <p:cNvCxnSpPr/>
          <p:nvPr/>
        </p:nvCxnSpPr>
        <p:spPr>
          <a:xfrm rot="16200000" flipH="1">
            <a:off x="7512050" y="4208463"/>
            <a:ext cx="1152525" cy="457200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7402513" y="2492375"/>
            <a:ext cx="914400" cy="11461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20</a:t>
            </a:r>
            <a:endParaRPr lang="cs-CZ" sz="2800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1566863" y="4292600"/>
            <a:ext cx="628650" cy="3175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411413" y="5229225"/>
            <a:ext cx="844550" cy="3286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3203575" y="3141663"/>
            <a:ext cx="628650" cy="33813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6202363" y="3644900"/>
            <a:ext cx="530225" cy="319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4787900" y="2874963"/>
            <a:ext cx="647700" cy="33813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3924300" y="4602163"/>
            <a:ext cx="750888" cy="339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5219700" y="5013325"/>
            <a:ext cx="701675" cy="3079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6732588" y="5419725"/>
            <a:ext cx="727075" cy="3381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425575" y="3141663"/>
            <a:ext cx="914400" cy="1223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60</a:t>
            </a:r>
            <a:endParaRPr lang="cs-CZ" sz="2800" dirty="0"/>
          </a:p>
        </p:txBody>
      </p:sp>
      <p:sp>
        <p:nvSpPr>
          <p:cNvPr id="47" name="Ovál 46"/>
          <p:cNvSpPr/>
          <p:nvPr/>
        </p:nvSpPr>
        <p:spPr>
          <a:xfrm>
            <a:off x="2411413" y="4056063"/>
            <a:ext cx="914400" cy="1244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50</a:t>
            </a:r>
            <a:endParaRPr lang="cs-CZ" sz="2800" dirty="0"/>
          </a:p>
        </p:txBody>
      </p:sp>
      <p:sp>
        <p:nvSpPr>
          <p:cNvPr id="48" name="Ovál 47"/>
          <p:cNvSpPr/>
          <p:nvPr/>
        </p:nvSpPr>
        <p:spPr>
          <a:xfrm>
            <a:off x="3059113" y="2082800"/>
            <a:ext cx="914400" cy="12017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30</a:t>
            </a:r>
            <a:endParaRPr lang="cs-CZ" sz="2800" dirty="0"/>
          </a:p>
        </p:txBody>
      </p:sp>
      <p:sp>
        <p:nvSpPr>
          <p:cNvPr id="49" name="Ovál 48"/>
          <p:cNvSpPr/>
          <p:nvPr/>
        </p:nvSpPr>
        <p:spPr>
          <a:xfrm>
            <a:off x="3851275" y="3457575"/>
            <a:ext cx="914400" cy="1195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70</a:t>
            </a:r>
            <a:endParaRPr lang="cs-CZ" sz="2800" dirty="0"/>
          </a:p>
        </p:txBody>
      </p:sp>
      <p:sp>
        <p:nvSpPr>
          <p:cNvPr id="50" name="Ovál 49"/>
          <p:cNvSpPr/>
          <p:nvPr/>
        </p:nvSpPr>
        <p:spPr>
          <a:xfrm>
            <a:off x="4643438" y="1773238"/>
            <a:ext cx="927100" cy="11064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100</a:t>
            </a:r>
            <a:endParaRPr lang="cs-CZ" sz="2400" dirty="0"/>
          </a:p>
        </p:txBody>
      </p:sp>
      <p:sp>
        <p:nvSpPr>
          <p:cNvPr id="51" name="Ovál 50"/>
          <p:cNvSpPr/>
          <p:nvPr/>
        </p:nvSpPr>
        <p:spPr>
          <a:xfrm>
            <a:off x="6610350" y="4292600"/>
            <a:ext cx="914400" cy="11811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80</a:t>
            </a:r>
            <a:endParaRPr lang="cs-CZ" sz="2800" dirty="0"/>
          </a:p>
        </p:txBody>
      </p:sp>
      <p:sp>
        <p:nvSpPr>
          <p:cNvPr id="52" name="Ovál 51"/>
          <p:cNvSpPr/>
          <p:nvPr/>
        </p:nvSpPr>
        <p:spPr>
          <a:xfrm>
            <a:off x="6011863" y="2492375"/>
            <a:ext cx="914400" cy="12128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90</a:t>
            </a:r>
            <a:endParaRPr lang="cs-CZ" sz="2800" dirty="0"/>
          </a:p>
        </p:txBody>
      </p:sp>
      <p:sp>
        <p:nvSpPr>
          <p:cNvPr id="53" name="Ovál 52"/>
          <p:cNvSpPr/>
          <p:nvPr/>
        </p:nvSpPr>
        <p:spPr>
          <a:xfrm>
            <a:off x="5097463" y="3860800"/>
            <a:ext cx="914400" cy="1223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40</a:t>
            </a:r>
          </a:p>
        </p:txBody>
      </p:sp>
      <p:cxnSp>
        <p:nvCxnSpPr>
          <p:cNvPr id="54" name="Zakřivená spojnice 53"/>
          <p:cNvCxnSpPr/>
          <p:nvPr/>
        </p:nvCxnSpPr>
        <p:spPr>
          <a:xfrm rot="5400000">
            <a:off x="3078956" y="3798094"/>
            <a:ext cx="763588" cy="8255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Zakřivená spojnice 59"/>
          <p:cNvCxnSpPr/>
          <p:nvPr/>
        </p:nvCxnSpPr>
        <p:spPr>
          <a:xfrm rot="16200000" flipH="1">
            <a:off x="1229519" y="4898231"/>
            <a:ext cx="1368425" cy="157163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Zakřivená spojnice 60"/>
          <p:cNvCxnSpPr/>
          <p:nvPr/>
        </p:nvCxnSpPr>
        <p:spPr>
          <a:xfrm rot="5400000">
            <a:off x="4326731" y="3536157"/>
            <a:ext cx="1362075" cy="150812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Zakřivená spojnice 66"/>
          <p:cNvCxnSpPr/>
          <p:nvPr/>
        </p:nvCxnSpPr>
        <p:spPr>
          <a:xfrm rot="5400000">
            <a:off x="5688013" y="4473575"/>
            <a:ext cx="1362075" cy="149225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Zakřivená spojnice 67"/>
          <p:cNvCxnSpPr/>
          <p:nvPr/>
        </p:nvCxnSpPr>
        <p:spPr>
          <a:xfrm rot="5400000">
            <a:off x="3528219" y="5409406"/>
            <a:ext cx="1362075" cy="150813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Zakřivená spojnice 68"/>
          <p:cNvCxnSpPr/>
          <p:nvPr/>
        </p:nvCxnSpPr>
        <p:spPr>
          <a:xfrm rot="5400000">
            <a:off x="6607969" y="5958682"/>
            <a:ext cx="763587" cy="8255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Zakřivená spojnice 69"/>
          <p:cNvCxnSpPr/>
          <p:nvPr/>
        </p:nvCxnSpPr>
        <p:spPr>
          <a:xfrm rot="16200000" flipH="1">
            <a:off x="5208588" y="5505450"/>
            <a:ext cx="1150937" cy="455613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Zakřivená spojnice 70"/>
          <p:cNvCxnSpPr/>
          <p:nvPr/>
        </p:nvCxnSpPr>
        <p:spPr>
          <a:xfrm rot="16200000" flipH="1">
            <a:off x="2339975" y="5741988"/>
            <a:ext cx="1150937" cy="28733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1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"/>
                            </p:stCondLst>
                            <p:childTnLst>
                              <p:par>
                                <p:cTn id="61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5000"/>
                            </p:stCondLst>
                            <p:childTnLst>
                              <p:par>
                                <p:cTn id="94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5" presetID="21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1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0" grpId="0" animBg="1"/>
      <p:bldP spid="24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smtClean="0"/>
              <a:t>Která čísla do řady nepatří?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82763"/>
            <a:ext cx="8229600" cy="4525962"/>
          </a:xfrm>
        </p:spPr>
        <p:txBody>
          <a:bodyPr rtlCol="0">
            <a:normAutofit/>
          </a:bodyPr>
          <a:lstStyle/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10, 20, 30, 50, 40, 50, 60, 60, 70, 80, 30, 90, 100 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10, 20, 30, 40, 22, 50, 60, 100, 70, 88, 80, 90, 100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rgbClr val="FFC000"/>
                </a:solidFill>
              </a:rPr>
              <a:t>10, 30, 20, 30, 40, 50, 40, 60, 70, 80, 20, 90, 100</a:t>
            </a:r>
          </a:p>
          <a:p>
            <a:pPr fontAlgn="auto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10, 20, 30, 40, 60, 50, 60, 70, 70, 80, 90, 40, 100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11413" y="2195513"/>
            <a:ext cx="50165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00563" y="2195513"/>
            <a:ext cx="50165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57913" y="2205038"/>
            <a:ext cx="50165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3500" y="4067175"/>
            <a:ext cx="5016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72000" y="3148013"/>
            <a:ext cx="6604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  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17825" y="3148013"/>
            <a:ext cx="50165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97550" y="3132138"/>
            <a:ext cx="503238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917825" y="5003800"/>
            <a:ext cx="5016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157913" y="4067175"/>
            <a:ext cx="5016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997325" y="4076700"/>
            <a:ext cx="503238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78413" y="5013325"/>
            <a:ext cx="5016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659563" y="5003800"/>
            <a:ext cx="503237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u="sng" smtClean="0"/>
              <a:t>Doplň znaménka</a:t>
            </a:r>
            <a:r>
              <a:rPr lang="en-US" sz="4000" u="sng" smtClean="0"/>
              <a:t> </a:t>
            </a:r>
            <a:r>
              <a:rPr lang="en-US" sz="4000" u="sng" smtClean="0">
                <a:solidFill>
                  <a:srgbClr val="00B0F0"/>
                </a:solidFill>
              </a:rPr>
              <a:t>&gt;</a:t>
            </a:r>
            <a:r>
              <a:rPr lang="en-US" sz="4000" u="sng" smtClean="0"/>
              <a:t> , </a:t>
            </a:r>
            <a:r>
              <a:rPr lang="en-US" sz="4000" u="sng" smtClean="0">
                <a:solidFill>
                  <a:srgbClr val="00B0F0"/>
                </a:solidFill>
              </a:rPr>
              <a:t>&lt;</a:t>
            </a:r>
            <a:r>
              <a:rPr lang="en-US" sz="4000" u="sng" smtClean="0"/>
              <a:t> , </a:t>
            </a:r>
            <a:r>
              <a:rPr lang="en-US" sz="4000" u="sng" smtClean="0">
                <a:solidFill>
                  <a:srgbClr val="00B0F0"/>
                </a:solidFill>
              </a:rPr>
              <a:t>=</a:t>
            </a:r>
            <a:r>
              <a:rPr lang="en-US" sz="4000" u="sng" smtClean="0"/>
              <a:t>  </a:t>
            </a:r>
            <a:r>
              <a:rPr lang="cs-CZ" sz="4000" u="sng" smtClean="0"/>
              <a:t>:</a:t>
            </a:r>
            <a:br>
              <a:rPr lang="cs-CZ" sz="4000" u="sng" smtClean="0"/>
            </a:br>
            <a:r>
              <a:rPr lang="cs-CZ" sz="1800" smtClean="0"/>
              <a:t>(možno použít jako pracovní list)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96913" y="2133600"/>
            <a:ext cx="2146300" cy="2554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buFontTx/>
              <a:buAutoNum type="arabicPlain" startAt="20"/>
              <a:defRPr/>
            </a:pPr>
            <a:r>
              <a:rPr lang="cs-CZ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       40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50        50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60        30</a:t>
            </a:r>
            <a:endParaRPr lang="cs-CZ" sz="4000" dirty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90        10</a:t>
            </a:r>
            <a:endParaRPr lang="cs-CZ" sz="4000" dirty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813" y="2276475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47813" y="2900363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813" y="3476625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47813" y="4076700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17875" y="2144713"/>
            <a:ext cx="2406650" cy="2554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742950" indent="-742950" fontAlgn="auto">
              <a:spcBef>
                <a:spcPts val="0"/>
              </a:spcBef>
              <a:spcAft>
                <a:spcPts val="0"/>
              </a:spcAft>
              <a:buFontTx/>
              <a:buAutoNum type="arabicPlain" startAt="30"/>
              <a:defRPr/>
            </a:pPr>
            <a:r>
              <a:rPr lang="cs-CZ" sz="4000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    30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20        70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40        80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90        100</a:t>
            </a:r>
            <a:endParaRPr lang="cs-CZ" sz="4000" dirty="0">
              <a:solidFill>
                <a:schemeClr val="accent5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14800" y="2276475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14800" y="2900363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14800" y="3548063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14800" y="4149725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20" name="TextovéPole 12"/>
          <p:cNvSpPr txBox="1">
            <a:spLocks noChangeArrowheads="1"/>
          </p:cNvSpPr>
          <p:nvPr/>
        </p:nvSpPr>
        <p:spPr bwMode="auto">
          <a:xfrm>
            <a:off x="6443663" y="2505075"/>
            <a:ext cx="185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7421" name="TextovéPole 13"/>
          <p:cNvSpPr txBox="1">
            <a:spLocks noChangeArrowheads="1"/>
          </p:cNvSpPr>
          <p:nvPr/>
        </p:nvSpPr>
        <p:spPr bwMode="auto">
          <a:xfrm>
            <a:off x="6156325" y="2217738"/>
            <a:ext cx="2406650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99FF"/>
                </a:solidFill>
                <a:latin typeface="Calibri" pitchFamily="34" charset="0"/>
              </a:rPr>
              <a:t>50        40</a:t>
            </a:r>
          </a:p>
          <a:p>
            <a:r>
              <a:rPr lang="cs-CZ" sz="4000">
                <a:solidFill>
                  <a:srgbClr val="FF99FF"/>
                </a:solidFill>
                <a:latin typeface="Calibri" pitchFamily="34" charset="0"/>
              </a:rPr>
              <a:t>10        100</a:t>
            </a:r>
          </a:p>
          <a:p>
            <a:r>
              <a:rPr lang="cs-CZ" sz="4000">
                <a:solidFill>
                  <a:srgbClr val="FF99FF"/>
                </a:solidFill>
                <a:latin typeface="Calibri" pitchFamily="34" charset="0"/>
              </a:rPr>
              <a:t>70        90</a:t>
            </a:r>
          </a:p>
          <a:p>
            <a:r>
              <a:rPr lang="cs-CZ" sz="4000">
                <a:solidFill>
                  <a:srgbClr val="FF99FF"/>
                </a:solidFill>
                <a:latin typeface="Calibri" pitchFamily="34" charset="0"/>
              </a:rPr>
              <a:t>30        80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948488" y="2349500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948488" y="2971800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48488" y="3619500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948488" y="4195763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154</Words>
  <Application>Microsoft Office PowerPoint</Application>
  <PresentationFormat>On-screen Show (4:3)</PresentationFormat>
  <Paragraphs>47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systému Office</vt:lpstr>
      <vt:lpstr>Snímek 1</vt:lpstr>
      <vt:lpstr>Čti balónky podle čísel, jak jdou za sebou:</vt:lpstr>
      <vt:lpstr>Která čísla do řady nepatří?</vt:lpstr>
      <vt:lpstr>Doplň znaménka &gt; , &lt; , =  : (možno použít jako pracovní list)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Pilná Marcela</dc:creator>
  <cp:lastModifiedBy>DUM</cp:lastModifiedBy>
  <cp:revision>22</cp:revision>
  <dcterms:created xsi:type="dcterms:W3CDTF">2012-11-05T15:21:38Z</dcterms:created>
  <dcterms:modified xsi:type="dcterms:W3CDTF">2014-05-12T16:43:10Z</dcterms:modified>
</cp:coreProperties>
</file>