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9" r:id="rId4"/>
    <p:sldId id="258" r:id="rId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F3D60"/>
    <a:srgbClr val="75A4DD"/>
    <a:srgbClr val="64A6C4"/>
    <a:srgbClr val="98C4D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2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4DA361-93D3-44AC-A64C-9DB06C63A5A0}" type="datetimeFigureOut">
              <a:rPr lang="cs-CZ"/>
              <a:pPr>
                <a:defRPr/>
              </a:pPr>
              <a:t>12.5.2014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E009CD-C914-43EC-9B41-3C077C7456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BFF99-FD2C-4620-A169-4ACAFAC7C60D}" type="datetimeFigureOut">
              <a:rPr lang="cs-CZ"/>
              <a:pPr>
                <a:defRPr/>
              </a:pPr>
              <a:t>12.5.2014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0E6D2-1BB2-4BF8-959E-64810D43FD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1C2820-D970-4868-B515-537836B2DBA6}" type="datetimeFigureOut">
              <a:rPr lang="cs-CZ"/>
              <a:pPr>
                <a:defRPr/>
              </a:pPr>
              <a:t>12.5.2014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6073E-80E2-4375-B340-DC91BA01D3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7A2A0-98A4-477D-B637-183A81F21CBD}" type="datetimeFigureOut">
              <a:rPr lang="cs-CZ"/>
              <a:pPr>
                <a:defRPr/>
              </a:pPr>
              <a:t>12.5.2014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57C9D-B273-4146-9E60-2A5947DF6A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9FBE49-88D2-4549-BD42-B60D1AFD693A}" type="datetimeFigureOut">
              <a:rPr lang="cs-CZ"/>
              <a:pPr>
                <a:defRPr/>
              </a:pPr>
              <a:t>12.5.2014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0C880-1CDA-4A8F-BF42-EF773F0ADD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9BFA5E-ED10-435F-8B19-C1C21B1A6EE5}" type="datetimeFigureOut">
              <a:rPr lang="cs-CZ"/>
              <a:pPr>
                <a:defRPr/>
              </a:pPr>
              <a:t>12.5.2014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8957C5-0952-424D-A35C-2C9500EC15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34B73F-41C8-4175-A5BA-5F2CCB9120DF}" type="datetimeFigureOut">
              <a:rPr lang="cs-CZ"/>
              <a:pPr>
                <a:defRPr/>
              </a:pPr>
              <a:t>12.5.2014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5CA45-7E8D-48D3-867F-62C4DB9199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AC3A69-852F-4DB4-97DC-B7CC7D3B3C55}" type="datetimeFigureOut">
              <a:rPr lang="cs-CZ"/>
              <a:pPr>
                <a:defRPr/>
              </a:pPr>
              <a:t>12.5.2014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DFB9F-7B48-47DE-862A-260F19C5A5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789CE-16E3-434D-9121-4B031BBA27E6}" type="datetimeFigureOut">
              <a:rPr lang="cs-CZ"/>
              <a:pPr>
                <a:defRPr/>
              </a:pPr>
              <a:t>12.5.2014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CA5B36-C1FD-4A55-A5B9-2F5802D272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4864B8-9B4C-4FE6-B73B-BC16B8507959}" type="datetimeFigureOut">
              <a:rPr lang="cs-CZ"/>
              <a:pPr>
                <a:defRPr/>
              </a:pPr>
              <a:t>12.5.2014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63254-C981-4F43-85FC-4772767B0F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FE3CBA-8D65-42F6-BE37-38A15B5E38C8}" type="datetimeFigureOut">
              <a:rPr lang="cs-CZ"/>
              <a:pPr>
                <a:defRPr/>
              </a:pPr>
              <a:t>12.5.2014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A2BC13-0F93-47DB-82D3-956FC12A27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B102E5C-783B-4116-87CB-E4203DA6BA18}" type="datetimeFigureOut">
              <a:rPr lang="cs-CZ"/>
              <a:pPr>
                <a:defRPr/>
              </a:pPr>
              <a:t>12.5.2014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0814D10-C5AF-4C57-9D78-8B0D0204ED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Obrázek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771525"/>
            <a:ext cx="6143625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dnadpis 2"/>
          <p:cNvSpPr txBox="1">
            <a:spLocks noGrp="1"/>
          </p:cNvSpPr>
          <p:nvPr>
            <p:ph type="subTitle" idx="1"/>
          </p:nvPr>
        </p:nvSpPr>
        <p:spPr>
          <a:xfrm>
            <a:off x="1082675" y="2852738"/>
            <a:ext cx="7161213" cy="3455987"/>
          </a:xfrm>
        </p:spPr>
        <p:txBody>
          <a:bodyPr>
            <a:normAutofit/>
          </a:bodyPr>
          <a:lstStyle/>
          <a:p>
            <a:pPr algn="l">
              <a:lnSpc>
                <a:spcPct val="90000"/>
              </a:lnSpc>
              <a:spcBef>
                <a:spcPts val="600"/>
              </a:spcBef>
            </a:pPr>
            <a:r>
              <a:rPr lang="cs-CZ" sz="2200" b="1" u="sng" smtClean="0">
                <a:solidFill>
                  <a:srgbClr val="000000"/>
                </a:solidFill>
              </a:rPr>
              <a:t>Název školy : </a:t>
            </a:r>
            <a:r>
              <a:rPr lang="cs-CZ" sz="2200" smtClean="0">
                <a:solidFill>
                  <a:srgbClr val="000000"/>
                </a:solidFill>
              </a:rPr>
              <a:t>ZŠ Pardubice-Spořilov</a:t>
            </a:r>
          </a:p>
          <a:p>
            <a:pPr algn="l">
              <a:lnSpc>
                <a:spcPct val="90000"/>
              </a:lnSpc>
              <a:spcBef>
                <a:spcPts val="600"/>
              </a:spcBef>
            </a:pPr>
            <a:r>
              <a:rPr lang="cs-CZ" sz="2200" b="1" u="sng" smtClean="0">
                <a:solidFill>
                  <a:srgbClr val="000000"/>
                </a:solidFill>
              </a:rPr>
              <a:t>Autor : </a:t>
            </a:r>
            <a:r>
              <a:rPr lang="cs-CZ" sz="2200" smtClean="0">
                <a:solidFill>
                  <a:srgbClr val="000000"/>
                </a:solidFill>
              </a:rPr>
              <a:t>Marcela Pilná</a:t>
            </a:r>
          </a:p>
          <a:p>
            <a:pPr algn="l">
              <a:lnSpc>
                <a:spcPct val="90000"/>
              </a:lnSpc>
              <a:spcBef>
                <a:spcPts val="600"/>
              </a:spcBef>
            </a:pPr>
            <a:r>
              <a:rPr lang="cs-CZ" sz="2200" b="1" u="sng" smtClean="0">
                <a:solidFill>
                  <a:srgbClr val="000000"/>
                </a:solidFill>
              </a:rPr>
              <a:t>Název :</a:t>
            </a:r>
            <a:r>
              <a:rPr lang="cs-CZ" sz="2200" smtClean="0">
                <a:solidFill>
                  <a:srgbClr val="000000"/>
                </a:solidFill>
              </a:rPr>
              <a:t> VY_32_INOVACE_INFORMAČNÍ_GRAMOTNOST_02</a:t>
            </a:r>
          </a:p>
          <a:p>
            <a:pPr algn="l">
              <a:lnSpc>
                <a:spcPct val="90000"/>
              </a:lnSpc>
              <a:spcBef>
                <a:spcPts val="600"/>
              </a:spcBef>
            </a:pPr>
            <a:r>
              <a:rPr lang="cs-CZ" sz="2200" b="1" u="sng" smtClean="0">
                <a:solidFill>
                  <a:srgbClr val="000000"/>
                </a:solidFill>
              </a:rPr>
              <a:t>Téma :</a:t>
            </a:r>
            <a:r>
              <a:rPr lang="cs-CZ" sz="2200" smtClean="0">
                <a:solidFill>
                  <a:srgbClr val="000000"/>
                </a:solidFill>
              </a:rPr>
              <a:t>Sčítání a odčítání do 100 bez přechodu desítky(typu 54+10)</a:t>
            </a:r>
          </a:p>
          <a:p>
            <a:pPr algn="l">
              <a:lnSpc>
                <a:spcPct val="90000"/>
              </a:lnSpc>
              <a:spcBef>
                <a:spcPts val="600"/>
              </a:spcBef>
            </a:pPr>
            <a:r>
              <a:rPr lang="cs-CZ" sz="2200" b="1" u="sng" smtClean="0">
                <a:solidFill>
                  <a:srgbClr val="000000"/>
                </a:solidFill>
              </a:rPr>
              <a:t>Číslo projektu :</a:t>
            </a:r>
            <a:r>
              <a:rPr lang="cs-CZ" sz="2200" smtClean="0">
                <a:solidFill>
                  <a:srgbClr val="000000"/>
                </a:solidFill>
              </a:rPr>
              <a:t>CZ1.07/1.4.00/21.2349</a:t>
            </a:r>
          </a:p>
          <a:p>
            <a:pPr algn="l">
              <a:lnSpc>
                <a:spcPct val="90000"/>
              </a:lnSpc>
              <a:spcBef>
                <a:spcPts val="600"/>
              </a:spcBef>
            </a:pPr>
            <a:r>
              <a:rPr lang="cs-CZ" sz="2200" b="1" u="sng" smtClean="0">
                <a:solidFill>
                  <a:srgbClr val="000000"/>
                </a:solidFill>
              </a:rPr>
              <a:t>Anotace :</a:t>
            </a:r>
            <a:r>
              <a:rPr lang="cs-CZ" sz="2200" smtClean="0">
                <a:solidFill>
                  <a:srgbClr val="000000"/>
                </a:solidFill>
              </a:rPr>
              <a:t> Žáci zábavnou formou procvičují sčítání do 100</a:t>
            </a:r>
            <a:r>
              <a:rPr lang="cs-CZ" sz="2200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cs-CZ" sz="2200" smtClean="0">
                <a:solidFill>
                  <a:srgbClr val="000000"/>
                </a:solidFill>
              </a:rPr>
              <a:t>(mráčky s příkladem a správné výsledky se zabarví stejnou barvou).</a:t>
            </a:r>
            <a:r>
              <a:rPr lang="cs-CZ" sz="2200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cs-CZ" sz="2200" smtClean="0">
                <a:solidFill>
                  <a:srgbClr val="000000"/>
                </a:solidFill>
              </a:rPr>
              <a:t>Součástí prezentace je pracovní list.</a:t>
            </a:r>
            <a:endParaRPr lang="cs-CZ" sz="2200" b="1" u="sng" smtClean="0">
              <a:solidFill>
                <a:srgbClr val="000000"/>
              </a:solidFill>
            </a:endParaRPr>
          </a:p>
          <a:p>
            <a:pPr algn="l">
              <a:lnSpc>
                <a:spcPct val="90000"/>
              </a:lnSpc>
              <a:spcBef>
                <a:spcPts val="600"/>
              </a:spcBef>
            </a:pPr>
            <a:endParaRPr lang="cs-CZ" sz="2200" b="1" u="sng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bg2">
              <a:lumMod val="75000"/>
            </a:schemeClr>
          </a:solidFill>
          <a:ln/>
          <a:effectLst>
            <a:softEdge rad="1270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Vypočítej příklady a přiřaď správný výsledek:</a:t>
            </a:r>
            <a:endParaRPr lang="cs-CZ" sz="2400" dirty="0"/>
          </a:p>
        </p:txBody>
      </p:sp>
      <p:sp>
        <p:nvSpPr>
          <p:cNvPr id="4" name="Mrak 3"/>
          <p:cNvSpPr/>
          <p:nvPr/>
        </p:nvSpPr>
        <p:spPr>
          <a:xfrm>
            <a:off x="2916238" y="2513013"/>
            <a:ext cx="1635125" cy="966787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40+40</a:t>
            </a:r>
            <a:endParaRPr lang="cs-CZ" dirty="0"/>
          </a:p>
        </p:txBody>
      </p:sp>
      <p:sp>
        <p:nvSpPr>
          <p:cNvPr id="7" name="Mrak 6"/>
          <p:cNvSpPr/>
          <p:nvPr/>
        </p:nvSpPr>
        <p:spPr>
          <a:xfrm>
            <a:off x="6948488" y="3275013"/>
            <a:ext cx="1727200" cy="933450"/>
          </a:xfrm>
          <a:prstGeom prst="cloud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80-60</a:t>
            </a:r>
            <a:endParaRPr lang="cs-CZ" dirty="0"/>
          </a:p>
        </p:txBody>
      </p:sp>
      <p:sp>
        <p:nvSpPr>
          <p:cNvPr id="8" name="Mrak 7"/>
          <p:cNvSpPr/>
          <p:nvPr/>
        </p:nvSpPr>
        <p:spPr>
          <a:xfrm>
            <a:off x="4006850" y="1290638"/>
            <a:ext cx="1644650" cy="985837"/>
          </a:xfrm>
          <a:prstGeom prst="cloud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20+30</a:t>
            </a:r>
            <a:endParaRPr lang="cs-CZ" dirty="0"/>
          </a:p>
        </p:txBody>
      </p:sp>
      <p:sp>
        <p:nvSpPr>
          <p:cNvPr id="9" name="Mrak 8"/>
          <p:cNvSpPr/>
          <p:nvPr/>
        </p:nvSpPr>
        <p:spPr>
          <a:xfrm>
            <a:off x="1042988" y="1557338"/>
            <a:ext cx="1512887" cy="985837"/>
          </a:xfrm>
          <a:prstGeom prst="cloud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bg1"/>
                </a:solidFill>
              </a:rPr>
              <a:t>50-40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0" name="Mrak 9"/>
          <p:cNvSpPr/>
          <p:nvPr/>
        </p:nvSpPr>
        <p:spPr>
          <a:xfrm>
            <a:off x="5153025" y="5033963"/>
            <a:ext cx="1579563" cy="987425"/>
          </a:xfrm>
          <a:prstGeom prst="cloud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70-40</a:t>
            </a:r>
            <a:endParaRPr lang="cs-CZ" dirty="0"/>
          </a:p>
        </p:txBody>
      </p:sp>
      <p:sp>
        <p:nvSpPr>
          <p:cNvPr id="11" name="Mrak 10"/>
          <p:cNvSpPr/>
          <p:nvPr/>
        </p:nvSpPr>
        <p:spPr>
          <a:xfrm>
            <a:off x="1042988" y="5681663"/>
            <a:ext cx="1657350" cy="893762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60+40</a:t>
            </a:r>
            <a:endParaRPr lang="cs-CZ" dirty="0"/>
          </a:p>
        </p:txBody>
      </p:sp>
      <p:sp>
        <p:nvSpPr>
          <p:cNvPr id="12" name="Mrak 11"/>
          <p:cNvSpPr/>
          <p:nvPr/>
        </p:nvSpPr>
        <p:spPr>
          <a:xfrm>
            <a:off x="1476375" y="4076700"/>
            <a:ext cx="1655763" cy="865188"/>
          </a:xfrm>
          <a:prstGeom prst="cloud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90-50</a:t>
            </a:r>
            <a:endParaRPr lang="cs-CZ" dirty="0"/>
          </a:p>
        </p:txBody>
      </p:sp>
      <p:sp>
        <p:nvSpPr>
          <p:cNvPr id="13" name="Mrak 12"/>
          <p:cNvSpPr/>
          <p:nvPr/>
        </p:nvSpPr>
        <p:spPr>
          <a:xfrm>
            <a:off x="3141663" y="4868863"/>
            <a:ext cx="1717675" cy="936625"/>
          </a:xfrm>
          <a:prstGeom prst="cloud">
            <a:avLst/>
          </a:prstGeom>
          <a:solidFill>
            <a:srgbClr val="64A6C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30+60</a:t>
            </a:r>
            <a:endParaRPr lang="cs-CZ" dirty="0"/>
          </a:p>
        </p:txBody>
      </p:sp>
      <p:sp>
        <p:nvSpPr>
          <p:cNvPr id="20" name="Slza 19"/>
          <p:cNvSpPr/>
          <p:nvPr/>
        </p:nvSpPr>
        <p:spPr>
          <a:xfrm rot="18861743">
            <a:off x="5124450" y="2603500"/>
            <a:ext cx="550863" cy="569913"/>
          </a:xfrm>
          <a:prstGeom prst="teardrop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/>
              <a:t>40</a:t>
            </a:r>
            <a:endParaRPr lang="cs-CZ" sz="1400" dirty="0"/>
          </a:p>
        </p:txBody>
      </p:sp>
      <p:sp>
        <p:nvSpPr>
          <p:cNvPr id="25" name="Slza 24"/>
          <p:cNvSpPr/>
          <p:nvPr/>
        </p:nvSpPr>
        <p:spPr>
          <a:xfrm rot="18861743">
            <a:off x="6997700" y="4691063"/>
            <a:ext cx="549275" cy="571500"/>
          </a:xfrm>
          <a:prstGeom prst="teardrop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/>
              <a:t>30</a:t>
            </a:r>
            <a:endParaRPr lang="cs-CZ" sz="1400" dirty="0"/>
          </a:p>
        </p:txBody>
      </p:sp>
      <p:sp>
        <p:nvSpPr>
          <p:cNvPr id="26" name="Slza 25"/>
          <p:cNvSpPr/>
          <p:nvPr/>
        </p:nvSpPr>
        <p:spPr>
          <a:xfrm rot="18861743">
            <a:off x="6133306" y="3036095"/>
            <a:ext cx="549275" cy="569912"/>
          </a:xfrm>
          <a:prstGeom prst="teardrop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/>
              <a:t>90</a:t>
            </a:r>
            <a:endParaRPr lang="cs-CZ" sz="1400" dirty="0"/>
          </a:p>
        </p:txBody>
      </p:sp>
      <p:sp>
        <p:nvSpPr>
          <p:cNvPr id="27" name="Slza 26"/>
          <p:cNvSpPr/>
          <p:nvPr/>
        </p:nvSpPr>
        <p:spPr>
          <a:xfrm rot="18861743">
            <a:off x="300831" y="4475957"/>
            <a:ext cx="549275" cy="569912"/>
          </a:xfrm>
          <a:prstGeom prst="teardrop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/>
              <a:t>50</a:t>
            </a:r>
            <a:endParaRPr lang="cs-CZ" sz="1400" dirty="0"/>
          </a:p>
        </p:txBody>
      </p:sp>
      <p:sp>
        <p:nvSpPr>
          <p:cNvPr id="28" name="Slza 27"/>
          <p:cNvSpPr/>
          <p:nvPr/>
        </p:nvSpPr>
        <p:spPr>
          <a:xfrm rot="18861743">
            <a:off x="3397250" y="3827463"/>
            <a:ext cx="549275" cy="571500"/>
          </a:xfrm>
          <a:prstGeom prst="teardrop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/>
              <a:t>10</a:t>
            </a:r>
            <a:endParaRPr lang="cs-CZ" sz="1400" dirty="0"/>
          </a:p>
        </p:txBody>
      </p:sp>
      <p:sp>
        <p:nvSpPr>
          <p:cNvPr id="29" name="Slza 28"/>
          <p:cNvSpPr/>
          <p:nvPr/>
        </p:nvSpPr>
        <p:spPr>
          <a:xfrm rot="18861743">
            <a:off x="7800975" y="5167313"/>
            <a:ext cx="669925" cy="654050"/>
          </a:xfrm>
          <a:prstGeom prst="teardrop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/>
              <a:t>100</a:t>
            </a:r>
            <a:endParaRPr lang="cs-CZ" sz="1400" dirty="0"/>
          </a:p>
        </p:txBody>
      </p:sp>
      <p:sp>
        <p:nvSpPr>
          <p:cNvPr id="30" name="Slza 29"/>
          <p:cNvSpPr/>
          <p:nvPr/>
        </p:nvSpPr>
        <p:spPr>
          <a:xfrm rot="18861743">
            <a:off x="6853237" y="5772151"/>
            <a:ext cx="550863" cy="569912"/>
          </a:xfrm>
          <a:prstGeom prst="teardrop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/>
              <a:t>60</a:t>
            </a:r>
            <a:endParaRPr lang="cs-CZ" sz="1400" dirty="0"/>
          </a:p>
        </p:txBody>
      </p:sp>
      <p:sp>
        <p:nvSpPr>
          <p:cNvPr id="31" name="Slza 30"/>
          <p:cNvSpPr/>
          <p:nvPr/>
        </p:nvSpPr>
        <p:spPr>
          <a:xfrm rot="18861743">
            <a:off x="1021556" y="5052220"/>
            <a:ext cx="549275" cy="569912"/>
          </a:xfrm>
          <a:prstGeom prst="teardrop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/>
              <a:t>80</a:t>
            </a:r>
            <a:endParaRPr lang="cs-CZ" sz="1400" dirty="0"/>
          </a:p>
        </p:txBody>
      </p:sp>
      <p:sp>
        <p:nvSpPr>
          <p:cNvPr id="32" name="Slza 31"/>
          <p:cNvSpPr/>
          <p:nvPr/>
        </p:nvSpPr>
        <p:spPr>
          <a:xfrm rot="18861743">
            <a:off x="2101056" y="2866232"/>
            <a:ext cx="549275" cy="569912"/>
          </a:xfrm>
          <a:prstGeom prst="teardrop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/>
              <a:t>70</a:t>
            </a:r>
            <a:endParaRPr lang="cs-CZ" sz="1400" dirty="0"/>
          </a:p>
        </p:txBody>
      </p:sp>
      <p:sp>
        <p:nvSpPr>
          <p:cNvPr id="34" name="Slza 33"/>
          <p:cNvSpPr/>
          <p:nvPr/>
        </p:nvSpPr>
        <p:spPr>
          <a:xfrm rot="18861743">
            <a:off x="3109119" y="5988844"/>
            <a:ext cx="549275" cy="569913"/>
          </a:xfrm>
          <a:prstGeom prst="teardrop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/>
              <a:t>20</a:t>
            </a:r>
            <a:endParaRPr lang="cs-CZ" sz="1400" dirty="0"/>
          </a:p>
        </p:txBody>
      </p:sp>
      <p:sp>
        <p:nvSpPr>
          <p:cNvPr id="35" name="Mrak 34"/>
          <p:cNvSpPr/>
          <p:nvPr/>
        </p:nvSpPr>
        <p:spPr>
          <a:xfrm>
            <a:off x="4433888" y="3644900"/>
            <a:ext cx="1577975" cy="987425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100-30</a:t>
            </a:r>
            <a:endParaRPr lang="cs-CZ" dirty="0"/>
          </a:p>
        </p:txBody>
      </p:sp>
      <p:sp>
        <p:nvSpPr>
          <p:cNvPr id="36" name="Mrak 35"/>
          <p:cNvSpPr/>
          <p:nvPr/>
        </p:nvSpPr>
        <p:spPr>
          <a:xfrm>
            <a:off x="179388" y="2997200"/>
            <a:ext cx="1579562" cy="987425"/>
          </a:xfrm>
          <a:prstGeom prst="cloud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50+10</a:t>
            </a:r>
            <a:endParaRPr lang="cs-CZ" dirty="0"/>
          </a:p>
        </p:txBody>
      </p:sp>
      <p:sp>
        <p:nvSpPr>
          <p:cNvPr id="40" name="Čtyřiadvaceticípá hvězda 39"/>
          <p:cNvSpPr/>
          <p:nvPr/>
        </p:nvSpPr>
        <p:spPr>
          <a:xfrm>
            <a:off x="6696075" y="908050"/>
            <a:ext cx="2268538" cy="2063750"/>
          </a:xfrm>
          <a:prstGeom prst="star2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1" name="Veselý obličej 40"/>
          <p:cNvSpPr/>
          <p:nvPr/>
        </p:nvSpPr>
        <p:spPr>
          <a:xfrm>
            <a:off x="7200900" y="1412875"/>
            <a:ext cx="1258888" cy="10541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DB3E2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7DDE8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F81BD"/>
                                      </p:to>
                                    </p:animClr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1859B"/>
                                      </p:to>
                                    </p:animClr>
                                    <p:set>
                                      <p:cBhvr>
                                        <p:cTn id="5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6D9F0"/>
                                      </p:to>
                                    </p:animClr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BE5F1"/>
                                      </p:to>
                                    </p:animClr>
                                    <p:set>
                                      <p:cBhvr>
                                        <p:cTn id="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66092"/>
                                      </p:to>
                                    </p:animClr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4A6C4"/>
                                      </p:to>
                                    </p:animClr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1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48DD4"/>
                                      </p:to>
                                    </p:animClr>
                                    <p:set>
                                      <p:cBhvr>
                                        <p:cTn id="1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35" grpId="0" animBg="1"/>
      <p:bldP spid="36" grpId="0" animBg="1"/>
      <p:bldP spid="40" grpId="0" animBg="1"/>
      <p:bldP spid="4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C:\Users\PilnaM\AppData\Local\Microsoft\Windows\Temporary Internet Files\Content.IE5\DE4CGPLA\MC900440406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333375"/>
            <a:ext cx="7920037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000" smtClean="0"/>
              <a:t>Pracovní list žáka: Jméno…………………………………………………..............Třída:…………</a:t>
            </a:r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>
          <a:xfrm>
            <a:off x="230188" y="1195388"/>
            <a:ext cx="8229600" cy="4525962"/>
          </a:xfrm>
        </p:spPr>
        <p:txBody>
          <a:bodyPr/>
          <a:lstStyle/>
          <a:p>
            <a:r>
              <a:rPr lang="cs-CZ" sz="1600" smtClean="0"/>
              <a:t>Každému mráčku vybarvi správný výsledek:</a:t>
            </a:r>
          </a:p>
        </p:txBody>
      </p:sp>
      <p:sp>
        <p:nvSpPr>
          <p:cNvPr id="4" name="Mrak 3"/>
          <p:cNvSpPr/>
          <p:nvPr/>
        </p:nvSpPr>
        <p:spPr>
          <a:xfrm>
            <a:off x="2638425" y="2009775"/>
            <a:ext cx="1646238" cy="987425"/>
          </a:xfrm>
          <a:prstGeom prst="cloud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80-10</a:t>
            </a:r>
            <a:endParaRPr lang="cs-CZ" dirty="0"/>
          </a:p>
        </p:txBody>
      </p:sp>
      <p:sp>
        <p:nvSpPr>
          <p:cNvPr id="5" name="Mrak 4"/>
          <p:cNvSpPr/>
          <p:nvPr/>
        </p:nvSpPr>
        <p:spPr>
          <a:xfrm>
            <a:off x="539750" y="2276475"/>
            <a:ext cx="1646238" cy="987425"/>
          </a:xfrm>
          <a:prstGeom prst="cloud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20+30</a:t>
            </a:r>
            <a:endParaRPr lang="cs-CZ" dirty="0"/>
          </a:p>
        </p:txBody>
      </p:sp>
      <p:sp>
        <p:nvSpPr>
          <p:cNvPr id="6" name="Mrak 5"/>
          <p:cNvSpPr/>
          <p:nvPr/>
        </p:nvSpPr>
        <p:spPr>
          <a:xfrm>
            <a:off x="6815138" y="2060575"/>
            <a:ext cx="1644650" cy="987425"/>
          </a:xfrm>
          <a:prstGeom prst="cloud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80-40</a:t>
            </a:r>
            <a:endParaRPr lang="cs-CZ" dirty="0"/>
          </a:p>
        </p:txBody>
      </p:sp>
      <p:sp>
        <p:nvSpPr>
          <p:cNvPr id="7" name="Mrak 6"/>
          <p:cNvSpPr/>
          <p:nvPr/>
        </p:nvSpPr>
        <p:spPr>
          <a:xfrm>
            <a:off x="4787900" y="2298700"/>
            <a:ext cx="1646238" cy="985838"/>
          </a:xfrm>
          <a:prstGeom prst="cloud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40+50</a:t>
            </a:r>
            <a:endParaRPr lang="cs-CZ" dirty="0"/>
          </a:p>
        </p:txBody>
      </p:sp>
      <p:sp>
        <p:nvSpPr>
          <p:cNvPr id="8" name="Mrak 7"/>
          <p:cNvSpPr/>
          <p:nvPr/>
        </p:nvSpPr>
        <p:spPr>
          <a:xfrm>
            <a:off x="6381750" y="4170363"/>
            <a:ext cx="1646238" cy="987425"/>
          </a:xfrm>
          <a:prstGeom prst="cloud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20+50</a:t>
            </a:r>
            <a:endParaRPr lang="cs-CZ" dirty="0"/>
          </a:p>
        </p:txBody>
      </p:sp>
      <p:sp>
        <p:nvSpPr>
          <p:cNvPr id="9" name="Mrak 8"/>
          <p:cNvSpPr/>
          <p:nvPr/>
        </p:nvSpPr>
        <p:spPr>
          <a:xfrm>
            <a:off x="3276600" y="3738563"/>
            <a:ext cx="1644650" cy="985837"/>
          </a:xfrm>
          <a:prstGeom prst="cloud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90-30</a:t>
            </a:r>
            <a:endParaRPr lang="cs-CZ" dirty="0"/>
          </a:p>
        </p:txBody>
      </p:sp>
      <p:sp>
        <p:nvSpPr>
          <p:cNvPr id="10" name="Mrak 9"/>
          <p:cNvSpPr/>
          <p:nvPr/>
        </p:nvSpPr>
        <p:spPr>
          <a:xfrm>
            <a:off x="1331913" y="4459288"/>
            <a:ext cx="1646237" cy="985837"/>
          </a:xfrm>
          <a:prstGeom prst="cloud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40+30</a:t>
            </a:r>
            <a:endParaRPr lang="cs-CZ" dirty="0"/>
          </a:p>
        </p:txBody>
      </p:sp>
      <p:sp>
        <p:nvSpPr>
          <p:cNvPr id="11" name="Slza 10"/>
          <p:cNvSpPr/>
          <p:nvPr/>
        </p:nvSpPr>
        <p:spPr>
          <a:xfrm rot="18861743">
            <a:off x="720725" y="3324225"/>
            <a:ext cx="550863" cy="569913"/>
          </a:xfrm>
          <a:prstGeom prst="teardrop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solidFill>
                  <a:schemeClr val="tx1"/>
                </a:solidFill>
              </a:rPr>
              <a:t>50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12" name="Slza 11"/>
          <p:cNvSpPr/>
          <p:nvPr/>
        </p:nvSpPr>
        <p:spPr>
          <a:xfrm rot="18861743">
            <a:off x="1452562" y="3540126"/>
            <a:ext cx="550863" cy="569912"/>
          </a:xfrm>
          <a:prstGeom prst="teardrop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solidFill>
                  <a:schemeClr val="tx1"/>
                </a:solidFill>
              </a:rPr>
              <a:t>70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25" name="Slza 24"/>
          <p:cNvSpPr/>
          <p:nvPr/>
        </p:nvSpPr>
        <p:spPr>
          <a:xfrm rot="18861743">
            <a:off x="2892426" y="3179762"/>
            <a:ext cx="550862" cy="569913"/>
          </a:xfrm>
          <a:prstGeom prst="teardrop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solidFill>
                  <a:schemeClr val="tx1"/>
                </a:solidFill>
              </a:rPr>
              <a:t>90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26" name="Slza 25"/>
          <p:cNvSpPr/>
          <p:nvPr/>
        </p:nvSpPr>
        <p:spPr>
          <a:xfrm rot="18861743">
            <a:off x="3468688" y="2963863"/>
            <a:ext cx="550862" cy="569912"/>
          </a:xfrm>
          <a:prstGeom prst="teardrop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solidFill>
                  <a:schemeClr val="tx1"/>
                </a:solidFill>
              </a:rPr>
              <a:t>70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27" name="Slza 26"/>
          <p:cNvSpPr/>
          <p:nvPr/>
        </p:nvSpPr>
        <p:spPr>
          <a:xfrm rot="18861743">
            <a:off x="5053806" y="3467895"/>
            <a:ext cx="549275" cy="569912"/>
          </a:xfrm>
          <a:prstGeom prst="teardrop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solidFill>
                  <a:schemeClr val="tx1"/>
                </a:solidFill>
              </a:rPr>
              <a:t>80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28" name="Slza 27"/>
          <p:cNvSpPr/>
          <p:nvPr/>
        </p:nvSpPr>
        <p:spPr>
          <a:xfrm rot="18861743">
            <a:off x="5630069" y="3251994"/>
            <a:ext cx="549275" cy="569913"/>
          </a:xfrm>
          <a:prstGeom prst="teardrop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solidFill>
                  <a:schemeClr val="tx1"/>
                </a:solidFill>
              </a:rPr>
              <a:t>9</a:t>
            </a:r>
            <a:r>
              <a:rPr lang="cs-CZ" sz="1400" dirty="0">
                <a:solidFill>
                  <a:schemeClr val="tx1"/>
                </a:solidFill>
              </a:rPr>
              <a:t>0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29" name="Slza 28"/>
          <p:cNvSpPr/>
          <p:nvPr/>
        </p:nvSpPr>
        <p:spPr>
          <a:xfrm rot="18861743">
            <a:off x="7069931" y="3107532"/>
            <a:ext cx="549275" cy="569912"/>
          </a:xfrm>
          <a:prstGeom prst="teardrop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solidFill>
                  <a:schemeClr val="tx1"/>
                </a:solidFill>
              </a:rPr>
              <a:t>50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30" name="Slza 29"/>
          <p:cNvSpPr/>
          <p:nvPr/>
        </p:nvSpPr>
        <p:spPr>
          <a:xfrm rot="18861743">
            <a:off x="7717631" y="3251995"/>
            <a:ext cx="549275" cy="569912"/>
          </a:xfrm>
          <a:prstGeom prst="teardrop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solidFill>
                  <a:schemeClr val="tx1"/>
                </a:solidFill>
              </a:rPr>
              <a:t>4</a:t>
            </a:r>
            <a:r>
              <a:rPr lang="cs-CZ" sz="1400" dirty="0">
                <a:solidFill>
                  <a:schemeClr val="tx1"/>
                </a:solidFill>
              </a:rPr>
              <a:t>0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31" name="Slza 30"/>
          <p:cNvSpPr/>
          <p:nvPr/>
        </p:nvSpPr>
        <p:spPr>
          <a:xfrm rot="18861743">
            <a:off x="1597025" y="5699126"/>
            <a:ext cx="549275" cy="571500"/>
          </a:xfrm>
          <a:prstGeom prst="teardrop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solidFill>
                  <a:schemeClr val="tx1"/>
                </a:solidFill>
              </a:rPr>
              <a:t>70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32" name="Slza 31"/>
          <p:cNvSpPr/>
          <p:nvPr/>
        </p:nvSpPr>
        <p:spPr>
          <a:xfrm rot="18861743">
            <a:off x="2171701" y="5484812"/>
            <a:ext cx="550862" cy="569913"/>
          </a:xfrm>
          <a:prstGeom prst="teardrop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solidFill>
                  <a:schemeClr val="tx1"/>
                </a:solidFill>
              </a:rPr>
              <a:t>8</a:t>
            </a:r>
            <a:r>
              <a:rPr lang="cs-CZ" sz="1400">
                <a:solidFill>
                  <a:schemeClr val="tx1"/>
                </a:solidFill>
              </a:rPr>
              <a:t>0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33" name="Slza 32"/>
          <p:cNvSpPr/>
          <p:nvPr/>
        </p:nvSpPr>
        <p:spPr>
          <a:xfrm rot="18861743">
            <a:off x="3540126" y="4979987"/>
            <a:ext cx="550862" cy="569913"/>
          </a:xfrm>
          <a:prstGeom prst="teardrop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solidFill>
                  <a:schemeClr val="tx1"/>
                </a:solidFill>
              </a:rPr>
              <a:t>50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34" name="Slza 33"/>
          <p:cNvSpPr/>
          <p:nvPr/>
        </p:nvSpPr>
        <p:spPr>
          <a:xfrm rot="18861743">
            <a:off x="4116388" y="4764088"/>
            <a:ext cx="550862" cy="569912"/>
          </a:xfrm>
          <a:prstGeom prst="teardrop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solidFill>
                  <a:schemeClr val="tx1"/>
                </a:solidFill>
              </a:rPr>
              <a:t>6</a:t>
            </a:r>
            <a:r>
              <a:rPr lang="cs-CZ" sz="1400" dirty="0">
                <a:solidFill>
                  <a:schemeClr val="tx1"/>
                </a:solidFill>
              </a:rPr>
              <a:t>0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35" name="Slza 34"/>
          <p:cNvSpPr/>
          <p:nvPr/>
        </p:nvSpPr>
        <p:spPr>
          <a:xfrm rot="18861743">
            <a:off x="6708776" y="5195887"/>
            <a:ext cx="550862" cy="569913"/>
          </a:xfrm>
          <a:prstGeom prst="teardrop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solidFill>
                  <a:schemeClr val="tx1"/>
                </a:solidFill>
              </a:rPr>
              <a:t>9</a:t>
            </a:r>
            <a:r>
              <a:rPr lang="cs-CZ" sz="1400" dirty="0">
                <a:solidFill>
                  <a:schemeClr val="tx1"/>
                </a:solidFill>
              </a:rPr>
              <a:t>0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36" name="Slza 35"/>
          <p:cNvSpPr/>
          <p:nvPr/>
        </p:nvSpPr>
        <p:spPr>
          <a:xfrm rot="18861743">
            <a:off x="7285038" y="5411788"/>
            <a:ext cx="550862" cy="569912"/>
          </a:xfrm>
          <a:prstGeom prst="teardrop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solidFill>
                  <a:schemeClr val="tx1"/>
                </a:solidFill>
              </a:rPr>
              <a:t>70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37" name="Mrak 36"/>
          <p:cNvSpPr/>
          <p:nvPr/>
        </p:nvSpPr>
        <p:spPr>
          <a:xfrm>
            <a:off x="4787900" y="4891088"/>
            <a:ext cx="1646238" cy="985837"/>
          </a:xfrm>
          <a:prstGeom prst="cloud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50-20</a:t>
            </a:r>
            <a:endParaRPr lang="cs-CZ" dirty="0"/>
          </a:p>
        </p:txBody>
      </p:sp>
      <p:sp>
        <p:nvSpPr>
          <p:cNvPr id="38" name="Slza 37"/>
          <p:cNvSpPr/>
          <p:nvPr/>
        </p:nvSpPr>
        <p:spPr>
          <a:xfrm rot="18861743">
            <a:off x="5701506" y="6060282"/>
            <a:ext cx="549275" cy="569912"/>
          </a:xfrm>
          <a:prstGeom prst="teardrop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solidFill>
                  <a:schemeClr val="tx1"/>
                </a:solidFill>
              </a:rPr>
              <a:t>9</a:t>
            </a:r>
            <a:r>
              <a:rPr lang="cs-CZ" sz="1400" dirty="0">
                <a:solidFill>
                  <a:schemeClr val="tx1"/>
                </a:solidFill>
              </a:rPr>
              <a:t>0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39" name="Slza 38"/>
          <p:cNvSpPr/>
          <p:nvPr/>
        </p:nvSpPr>
        <p:spPr>
          <a:xfrm rot="18861743">
            <a:off x="5053013" y="5916613"/>
            <a:ext cx="550862" cy="569912"/>
          </a:xfrm>
          <a:prstGeom prst="teardrop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solidFill>
                  <a:schemeClr val="tx1"/>
                </a:solidFill>
              </a:rPr>
              <a:t>30</a:t>
            </a:r>
            <a:endParaRPr lang="cs-CZ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105</Words>
  <Application>Microsoft Office PowerPoint</Application>
  <PresentationFormat>On-screen Show (4:3)</PresentationFormat>
  <Paragraphs>53</Paragraphs>
  <Slides>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7" baseType="lpstr">
      <vt:lpstr>Calibri</vt:lpstr>
      <vt:lpstr>Arial</vt:lpstr>
      <vt:lpstr>Motiv systému Office</vt:lpstr>
      <vt:lpstr>Snímek 1</vt:lpstr>
      <vt:lpstr>Snímek 2</vt:lpstr>
      <vt:lpstr>Snímek 3</vt:lpstr>
      <vt:lpstr>Pracovní list žáka: Jméno…………………………………………………..............Třída:…………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Sčítání a odčítání do 100 bez přechodu 10.</dc:title>
  <dc:creator>Pilná Marcela</dc:creator>
  <cp:lastModifiedBy>DUM</cp:lastModifiedBy>
  <cp:revision>21</cp:revision>
  <dcterms:created xsi:type="dcterms:W3CDTF">2012-11-17T05:02:37Z</dcterms:created>
  <dcterms:modified xsi:type="dcterms:W3CDTF">2014-05-12T16:46:15Z</dcterms:modified>
</cp:coreProperties>
</file>