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3" r:id="rId2"/>
    <p:sldId id="257" r:id="rId3"/>
    <p:sldId id="261" r:id="rId4"/>
    <p:sldId id="258" r:id="rId5"/>
    <p:sldId id="262" r:id="rId6"/>
    <p:sldId id="256" r:id="rId7"/>
    <p:sldId id="259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10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0384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13905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15623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3800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40178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85286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2686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0931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081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90475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1457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48328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833193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Moravskoslezský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1400" dirty="0" smtClean="0"/>
              <a:t>Nová huť Ostrava</a:t>
            </a:r>
            <a:endParaRPr lang="cs-CZ" sz="1400" dirty="0"/>
          </a:p>
        </p:txBody>
      </p:sp>
      <p:pic>
        <p:nvPicPr>
          <p:cNvPr id="1026" name="Picture 2" descr="C:\Users\OEM\Pictures\Nova_hut_Ostrav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132856"/>
            <a:ext cx="6696744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1859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leží Česká republika v Evropě?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00200"/>
            <a:ext cx="7942518" cy="5332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97379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5681" y="1714260"/>
            <a:ext cx="4572638" cy="34294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1714500"/>
            <a:ext cx="4572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lů 2"/>
          <p:cNvSpPr/>
          <p:nvPr/>
        </p:nvSpPr>
        <p:spPr>
          <a:xfrm>
            <a:off x="3897636" y="3203127"/>
            <a:ext cx="484632" cy="978408"/>
          </a:xfrm>
          <a:prstGeom prst="downArrow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99014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leží Moravskoslezský kraj v ČR?</a:t>
            </a:r>
            <a:endParaRPr lang="cs-CZ" dirty="0"/>
          </a:p>
        </p:txBody>
      </p:sp>
      <p:pic>
        <p:nvPicPr>
          <p:cNvPr id="1026" name="Picture 2" descr="C:\Users\OEM\Pictures\mapa-cr-slepa-kraje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85295"/>
            <a:ext cx="7905750" cy="4630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64933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zemepis.com/images/mapycr/krajec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568" y="858321"/>
            <a:ext cx="7162800" cy="4772025"/>
          </a:xfrm>
          <a:prstGeom prst="rect">
            <a:avLst/>
          </a:prstGeom>
          <a:noFill/>
        </p:spPr>
      </p:pic>
      <p:sp>
        <p:nvSpPr>
          <p:cNvPr id="3" name="TextovéPole 4"/>
          <p:cNvSpPr txBox="1"/>
          <p:nvPr/>
        </p:nvSpPr>
        <p:spPr>
          <a:xfrm>
            <a:off x="3602022" y="3021196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3968" y="6237312"/>
            <a:ext cx="1939955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100" dirty="0"/>
              <a:t>© Zeměpis.com 2002 - 2011 | </a:t>
            </a:r>
          </a:p>
          <a:p>
            <a:endParaRPr lang="cs-CZ" sz="1000" dirty="0"/>
          </a:p>
        </p:txBody>
      </p:sp>
      <p:sp>
        <p:nvSpPr>
          <p:cNvPr id="4" name="Šipka dolů 3"/>
          <p:cNvSpPr/>
          <p:nvPr/>
        </p:nvSpPr>
        <p:spPr>
          <a:xfrm>
            <a:off x="7092280" y="2420888"/>
            <a:ext cx="484632" cy="97840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6580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700" dirty="0"/>
              <a:t>Moravskoslezský kraj</a:t>
            </a:r>
            <a:br>
              <a:rPr lang="cs-CZ" sz="2700" dirty="0"/>
            </a:br>
            <a:r>
              <a:rPr lang="cs-CZ" sz="2400" dirty="0"/>
              <a:t> </a:t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Moravskoslezský kraj (od ledna 2000 do května 2001 Ostravský kraj) je nejlidnatějším ze 14 vyšších územních samosprávných celků v Česku.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Z </a:t>
            </a:r>
            <a:r>
              <a:rPr lang="cs-CZ" dirty="0"/>
              <a:t>větší části leží v Českém Slezsku, zbývající část zabírá sever Moravy.</a:t>
            </a:r>
          </a:p>
          <a:p>
            <a:r>
              <a:rPr lang="cs-CZ" dirty="0"/>
              <a:t>Na území kraje se nacházejí čtyři euroregiony – Beskydy, Praděd, </a:t>
            </a:r>
            <a:r>
              <a:rPr lang="cs-CZ" dirty="0" err="1" smtClean="0"/>
              <a:t>Silesia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a </a:t>
            </a:r>
            <a:r>
              <a:rPr lang="cs-CZ" dirty="0"/>
              <a:t>Těšínské Slezsko.</a:t>
            </a:r>
          </a:p>
          <a:p>
            <a:r>
              <a:rPr lang="cs-CZ" dirty="0"/>
              <a:t>Horopisně leží území kraje na rozhraní Českého masívu a vnějších Západních Karpat. Nejvyšším pohořím je Hrubý Jeseník (Praděd, 1491 m), jenž patří k Českému masívu a Moravskoslezský kraj se o něj dělí se sousedním Olomouckým krajem. Na opačném, jihovýchodním konci kraje se zvedají Moravskoslezské Beskydy (Lysá hora, 1323 m), které přecházejí do Zlínského kraje, na Slovensko i do Polska. Nižší kopce lemují jihozápadní hranici kraje. Severovýchod se naopak svažuje do Ostravské pánve kolem řeky Odry a jejích přítoků. Nejnižším bodem je soutok řek Odry a Olše (195 m).Většinu území kraje odvodňuje řeka Odra a její přítoky (např. Opava, Ostravice, Olše) do Baltského moře. Pouze z části Nízkého Jeseníku kolem Rýmařova a drobných území okresu Nový Jičín odtékají vody do povodí řeky Moravy, tedy do Černého moře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439559"/>
            <a:ext cx="771525" cy="923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08720" y="439559"/>
            <a:ext cx="1147936" cy="1080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27855" y="1772816"/>
            <a:ext cx="1152128" cy="10650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94927" y="3140968"/>
            <a:ext cx="1219200" cy="11521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8544" y="3284984"/>
            <a:ext cx="1296144" cy="11464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2540" y="1772816"/>
            <a:ext cx="1368152" cy="11464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40552" y="367552"/>
            <a:ext cx="1152128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6760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/>
              <a:t>Díky ložiskům černého uhlí v ostravsko-karvinské pánvi a na ně vázaným hutním a dalším průmyslem patřila tato část kraje už za </a:t>
            </a:r>
            <a:r>
              <a:rPr lang="cs-CZ" sz="2000" dirty="0" smtClean="0"/>
              <a:t>Rakousko-Uherska</a:t>
            </a:r>
            <a:br>
              <a:rPr lang="cs-CZ" sz="2000" dirty="0" smtClean="0"/>
            </a:br>
            <a:r>
              <a:rPr lang="cs-CZ" sz="2000" dirty="0" smtClean="0"/>
              <a:t>k </a:t>
            </a:r>
            <a:r>
              <a:rPr lang="cs-CZ" sz="2000" dirty="0"/>
              <a:t>nejdůležitějším průmyslovým oblastem. V souvislosti se současným útlumem těžkého průmyslu zde ovšem značně roste </a:t>
            </a:r>
            <a:r>
              <a:rPr lang="cs-CZ" sz="2000" dirty="0" smtClean="0"/>
              <a:t>nezaměstnanost.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Dlouho bude také trvat obnova poškozeného životního prostředí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Zemědělství má větší význam pouze na Opavsku</a:t>
            </a:r>
            <a:r>
              <a:rPr lang="cs-CZ" sz="2900" dirty="0" smtClean="0"/>
              <a:t>.</a:t>
            </a:r>
            <a:endParaRPr lang="cs-CZ" sz="2900" dirty="0"/>
          </a:p>
          <a:p>
            <a:r>
              <a:rPr lang="cs-CZ" sz="2000" dirty="0" smtClean="0"/>
              <a:t>I </a:t>
            </a:r>
            <a:r>
              <a:rPr lang="cs-CZ" sz="2000" dirty="0"/>
              <a:t>když je kraj spojován především s průmyslovým Ostravskem, nachází se v něm i cenné přírodní oblasti, jež jsou chráněny v rámci tří chráněných krajinných oblastí: Beskydy (rozlohou 1160 km²; včetně zlínské části největší CHKO v Česku), Jeseníky a Poodří. Kromě toho je zde 131 maloplošných chráněných území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Území kraje je vymezeno územími okresů Bruntál, Opava, Nový Jičín, Frýdek-Místek, Karviná a Ostrava-město. Kraj má nejvyšší počet obyvatel ze všech českých krajů a také po Praze nejvyšší hustotu zalidnění, vysoce převyšující republikový průměr (Česko 130 obyvatel na km²</a:t>
            </a:r>
            <a:r>
              <a:rPr lang="cs-CZ" sz="2000" dirty="0" smtClean="0"/>
              <a:t>; </a:t>
            </a:r>
            <a:r>
              <a:rPr lang="cs-CZ" sz="2000" dirty="0"/>
              <a:t>Moravskoslezský kraj 230 obyvatel na </a:t>
            </a:r>
            <a:r>
              <a:rPr lang="cs-CZ" sz="2000" dirty="0" smtClean="0"/>
              <a:t>km²).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91484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/>
              <a:t>Kraj slučuje okresy Ostrava, Opava, Frýdek-Místek, Karviná, Nový Jičín a Bruntál.</a:t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r>
              <a:rPr lang="cs-CZ" sz="2000" dirty="0" smtClean="0"/>
              <a:t>Moravskoslezský </a:t>
            </a:r>
            <a:r>
              <a:rPr lang="cs-CZ" sz="2000" dirty="0"/>
              <a:t>kraj protínají dva železniční tahy evropského významu, elektrizované tratě č. 270 a č. 320, které jsou součástí druhého a třetího tranzitního železničního koridoru. Modernizace druhého železničního koridoru byla dokončena v roce 2005, modernizace části 3. koridoru vedené po území Moravskoslezského kraje začala v roce 2007. Silniční i železniční veřejná osobní doprava je postupně integrována v rámci Ostravského dopravního integrovaného systému. Dosažitelnost regionu letecky je zabezpečována prostřednictvím mezinárodního letiště v Mošnově, druhého největšího letiště v Česku, jehož délka přistávací dráhy 3600 m umožňuje přistávání všech kategorií letadel bez omezení.</a:t>
            </a:r>
          </a:p>
          <a:p>
            <a:endParaRPr lang="cs-CZ" sz="2000" dirty="0" smtClean="0"/>
          </a:p>
          <a:p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           </a:t>
            </a:r>
          </a:p>
          <a:p>
            <a:endParaRPr lang="cs-CZ" sz="2000" dirty="0" smtClean="0"/>
          </a:p>
          <a:p>
            <a:r>
              <a:rPr lang="cs-CZ" sz="2000" dirty="0" smtClean="0"/>
              <a:t>Ostrava     </a:t>
            </a:r>
            <a:r>
              <a:rPr lang="cs-CZ" sz="2000" dirty="0"/>
              <a:t>Opava </a:t>
            </a:r>
            <a:r>
              <a:rPr lang="cs-CZ" sz="2000" dirty="0" smtClean="0"/>
              <a:t>   Frýdek-Místek      Bruntál      Nový Jičín         Karviná</a:t>
            </a:r>
            <a:endParaRPr lang="cs-CZ" sz="2000" dirty="0"/>
          </a:p>
          <a:p>
            <a:endParaRPr lang="cs-CZ" sz="2000" dirty="0"/>
          </a:p>
          <a:p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096" y="4221088"/>
            <a:ext cx="1222631" cy="1151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1041" y="4221088"/>
            <a:ext cx="1244040" cy="1151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5747" y="4221088"/>
            <a:ext cx="1308808" cy="12372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7042" y="4280817"/>
            <a:ext cx="1203467" cy="12034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280817"/>
            <a:ext cx="1440160" cy="12034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263812"/>
            <a:ext cx="1440160" cy="1271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266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Použité zdroje: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http://www.mapy-stiefel.cz</a:t>
            </a:r>
          </a:p>
          <a:p>
            <a:r>
              <a:rPr lang="cs-CZ" sz="1600" dirty="0"/>
              <a:t>                       zemepis.com</a:t>
            </a:r>
          </a:p>
          <a:p>
            <a:r>
              <a:rPr lang="cs-CZ" sz="1600" dirty="0"/>
              <a:t>                       tema.novinky.cz</a:t>
            </a:r>
          </a:p>
          <a:p>
            <a:r>
              <a:rPr lang="cs-CZ" sz="1600" dirty="0"/>
              <a:t>                       wikipedia.org                </a:t>
            </a:r>
          </a:p>
          <a:p>
            <a:r>
              <a:rPr lang="cs-CZ" sz="1600" dirty="0"/>
              <a:t>                       </a:t>
            </a:r>
            <a:r>
              <a:rPr lang="cs-CZ" sz="1600" dirty="0" smtClean="0"/>
              <a:t>kr-moravskoslezsky.cz</a:t>
            </a:r>
            <a:endParaRPr lang="cs-CZ" sz="1600" dirty="0"/>
          </a:p>
          <a:p>
            <a:r>
              <a:rPr lang="cs-CZ" sz="1600"/>
              <a:t>                       </a:t>
            </a:r>
            <a:r>
              <a:rPr lang="cs-CZ" sz="1600" smtClean="0"/>
              <a:t>ostrava.idnes.cz </a:t>
            </a:r>
            <a:endParaRPr lang="cs-CZ" sz="1600" dirty="0"/>
          </a:p>
          <a:p>
            <a:endParaRPr lang="cs-CZ" sz="1600" dirty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10352160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</TotalTime>
  <Words>523</Words>
  <Application>Microsoft Office PowerPoint</Application>
  <PresentationFormat>Předvádění na obrazovce (4:3)</PresentationFormat>
  <Paragraphs>31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Moravskoslezský kraj</vt:lpstr>
      <vt:lpstr>Kde leží Česká republika v Evropě?</vt:lpstr>
      <vt:lpstr>Prezentace aplikace PowerPoint</vt:lpstr>
      <vt:lpstr>Kde leží Moravskoslezský kraj v ČR?</vt:lpstr>
      <vt:lpstr>Prezentace aplikace PowerPoint</vt:lpstr>
      <vt:lpstr>Moravskoslezský kraj   </vt:lpstr>
      <vt:lpstr>Díky ložiskům černého uhlí v ostravsko-karvinské pánvi a na ně vázaným hutním a dalším průmyslem patřila tato část kraje už za Rakousko-Uherska k nejdůležitějším průmyslovým oblastem. V souvislosti se současným útlumem těžkého průmyslu zde ovšem značně roste nezaměstnanost.</vt:lpstr>
      <vt:lpstr>Kraj slučuje okresy Ostrava, Opava, Frýdek-Místek, Karviná, Nový Jičín a Bruntál.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33</cp:revision>
  <dcterms:created xsi:type="dcterms:W3CDTF">2011-09-07T09:29:18Z</dcterms:created>
  <dcterms:modified xsi:type="dcterms:W3CDTF">2011-09-13T20:27:34Z</dcterms:modified>
</cp:coreProperties>
</file>