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0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78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32D8A-45DB-4DC0-8E47-6A906A6C535B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EE5FE-CD77-4CFF-92BD-A1FF786A1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83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685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74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112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097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68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401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39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842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4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28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818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CF559-77B6-4061-AB5A-CF08C721010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BB2DD-D1A2-4CA0-A9E7-539C7EF06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866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38550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Kluci, pozor, červená!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VY_12_INOVACE_2_08_CJ_Kluci, pozor, červená!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24.3.2014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odpovídají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otázky k básni, hledají rýmy,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určují ve větách 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podstatná jména,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přídavná jména 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slovesa.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7863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16632" y="1866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b="1" dirty="0" smtClean="0"/>
              <a:t>KLUCI, POZOR, ČERVENÁ!</a:t>
            </a:r>
            <a:br>
              <a:rPr lang="cs-CZ" b="1" dirty="0" smtClean="0"/>
            </a:br>
            <a:r>
              <a:rPr lang="cs-CZ" b="1" i="1" dirty="0" smtClean="0"/>
              <a:t>Jiří Havel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357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Pozor, nožky neposedné!</a:t>
            </a:r>
          </a:p>
          <a:p>
            <a:pPr marL="0" indent="0">
              <a:buNone/>
            </a:pPr>
            <a:r>
              <a:rPr lang="cs-CZ" dirty="0" smtClean="0"/>
              <a:t>Zbrklost nikam nevede.</a:t>
            </a:r>
          </a:p>
          <a:p>
            <a:pPr marL="0" indent="0">
              <a:buNone/>
            </a:pPr>
            <a:r>
              <a:rPr lang="cs-CZ" dirty="0" smtClean="0"/>
              <a:t>Kdo se napřed nerozhlédne, toho něco přejede.</a:t>
            </a:r>
          </a:p>
          <a:p>
            <a:pPr marL="0" indent="0">
              <a:buNone/>
            </a:pPr>
            <a:r>
              <a:rPr lang="cs-CZ" dirty="0" smtClean="0"/>
              <a:t>Tam, kde naše srdce ťuká, nejblíže je levá ruka.</a:t>
            </a:r>
          </a:p>
          <a:p>
            <a:pPr marL="0" indent="0">
              <a:buNone/>
            </a:pPr>
            <a:r>
              <a:rPr lang="cs-CZ" dirty="0" smtClean="0"/>
              <a:t>Že to víte? To se hodí, můžeme si aspoň říci,</a:t>
            </a:r>
          </a:p>
          <a:p>
            <a:pPr marL="0" indent="0">
              <a:buNone/>
            </a:pPr>
            <a:r>
              <a:rPr lang="cs-CZ" dirty="0" smtClean="0"/>
              <a:t>co se děje na ulici,</a:t>
            </a:r>
          </a:p>
          <a:p>
            <a:pPr marL="0" indent="0">
              <a:buNone/>
            </a:pPr>
            <a:r>
              <a:rPr lang="cs-CZ" dirty="0" smtClean="0"/>
              <a:t>jak se jezdí a jak chodí,</a:t>
            </a:r>
          </a:p>
          <a:p>
            <a:pPr marL="0" indent="0">
              <a:buNone/>
            </a:pPr>
            <a:r>
              <a:rPr lang="cs-CZ" dirty="0" smtClean="0"/>
              <a:t>taky jak se pozor dává,</a:t>
            </a:r>
          </a:p>
          <a:p>
            <a:pPr marL="0" indent="0">
              <a:buNone/>
            </a:pPr>
            <a:r>
              <a:rPr lang="cs-CZ" dirty="0" smtClean="0"/>
              <a:t>co k nám jede zleva, zprava.</a:t>
            </a:r>
            <a:endParaRPr lang="cs-CZ" dirty="0"/>
          </a:p>
        </p:txBody>
      </p:sp>
      <p:pic>
        <p:nvPicPr>
          <p:cNvPr id="1026" name="Picture 2" descr="C:\Users\Ema\AppData\Local\Microsoft\Windows\Temporary Internet Files\Content.IE5\Q9P1SBI1\MC900382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6916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G5Z7KKFZ\MP9004226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763" y="260648"/>
            <a:ext cx="1627353" cy="2490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550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rýmy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466728" cy="4525963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neposedné</a:t>
            </a:r>
          </a:p>
          <a:p>
            <a:pPr marL="0" indent="0">
              <a:buNone/>
            </a:pPr>
            <a:r>
              <a:rPr lang="cs-CZ" sz="4800" dirty="0" smtClean="0"/>
              <a:t>nevede</a:t>
            </a:r>
          </a:p>
          <a:p>
            <a:pPr marL="0" indent="0">
              <a:buNone/>
            </a:pPr>
            <a:r>
              <a:rPr lang="cs-CZ" sz="4800" dirty="0" smtClean="0"/>
              <a:t>ťuká</a:t>
            </a:r>
          </a:p>
          <a:p>
            <a:pPr marL="0" indent="0">
              <a:buNone/>
            </a:pPr>
            <a:r>
              <a:rPr lang="cs-CZ" sz="4800" dirty="0" smtClean="0"/>
              <a:t>říci</a:t>
            </a:r>
          </a:p>
          <a:p>
            <a:pPr marL="0" indent="0">
              <a:buNone/>
            </a:pPr>
            <a:r>
              <a:rPr lang="cs-CZ" sz="4800" dirty="0" smtClean="0"/>
              <a:t>jezdí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906893"/>
            <a:ext cx="3600400" cy="378565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ruka</a:t>
            </a:r>
          </a:p>
          <a:p>
            <a:r>
              <a:rPr lang="cs-CZ" sz="4800" dirty="0" smtClean="0"/>
              <a:t>ulici</a:t>
            </a:r>
          </a:p>
          <a:p>
            <a:r>
              <a:rPr lang="cs-CZ" sz="4800" dirty="0" smtClean="0"/>
              <a:t>nerozhlédne</a:t>
            </a:r>
          </a:p>
          <a:p>
            <a:r>
              <a:rPr lang="cs-CZ" sz="4800" dirty="0" smtClean="0"/>
              <a:t>chodí</a:t>
            </a:r>
          </a:p>
          <a:p>
            <a:r>
              <a:rPr lang="cs-CZ" sz="4800" dirty="0" smtClean="0"/>
              <a:t>přejede</a:t>
            </a:r>
            <a:endParaRPr lang="cs-CZ" sz="4800" dirty="0"/>
          </a:p>
        </p:txBody>
      </p:sp>
      <p:cxnSp>
        <p:nvCxnSpPr>
          <p:cNvPr id="6" name="Přímá spojnice se šipkou 5"/>
          <p:cNvCxnSpPr>
            <a:endCxn id="4" idx="1"/>
          </p:cNvCxnSpPr>
          <p:nvPr/>
        </p:nvCxnSpPr>
        <p:spPr>
          <a:xfrm>
            <a:off x="3419872" y="2060848"/>
            <a:ext cx="1584176" cy="173887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979712" y="2492896"/>
            <a:ext cx="3024336" cy="13937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567813" y="3189746"/>
            <a:ext cx="3436235" cy="146339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963383" y="4653136"/>
            <a:ext cx="3040665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Ema\AppData\Local\Microsoft\Windows\Temporary Internet Files\Content.IE5\Q9P1SBI1\MC9004324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18415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Q9P1SBI1\MC9004324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63" y="116632"/>
            <a:ext cx="18415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>
            <a:off x="2488563" y="2930283"/>
            <a:ext cx="2515485" cy="2370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3316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Odpověz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Co nikam nevede?</a:t>
            </a:r>
          </a:p>
          <a:p>
            <a:r>
              <a:rPr lang="cs-CZ" dirty="0" smtClean="0"/>
              <a:t>Nevede nikam zbrklost.</a:t>
            </a:r>
          </a:p>
          <a:p>
            <a:endParaRPr lang="cs-CZ" dirty="0"/>
          </a:p>
          <a:p>
            <a:r>
              <a:rPr lang="cs-CZ" sz="3600" b="1" dirty="0" smtClean="0"/>
              <a:t>Co je neblíže tam, kde naše srdce ťuká?</a:t>
            </a:r>
          </a:p>
          <a:p>
            <a:r>
              <a:rPr lang="cs-CZ" dirty="0" smtClean="0"/>
              <a:t>Nejblíže je levá ruka.</a:t>
            </a:r>
          </a:p>
          <a:p>
            <a:endParaRPr lang="cs-CZ" dirty="0"/>
          </a:p>
          <a:p>
            <a:r>
              <a:rPr lang="cs-CZ" sz="3600" b="1" dirty="0" smtClean="0"/>
              <a:t>Co si můžeme říci?</a:t>
            </a:r>
          </a:p>
          <a:p>
            <a:r>
              <a:rPr lang="cs-CZ" dirty="0" smtClean="0"/>
              <a:t>Můžeme si aspoň říci, co se děje na ulici.</a:t>
            </a:r>
            <a:endParaRPr lang="cs-CZ" dirty="0"/>
          </a:p>
        </p:txBody>
      </p:sp>
      <p:pic>
        <p:nvPicPr>
          <p:cNvPr id="2050" name="Picture 2" descr="C:\Users\Ema\AppData\Local\Microsoft\Windows\Temporary Internet Files\Content.IE5\WJ65NQTH\MC900338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487" y="703425"/>
            <a:ext cx="3040985" cy="250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868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Najdi ve větách </a:t>
            </a:r>
            <a:r>
              <a:rPr lang="cs-CZ" b="1" i="1" u="sng" dirty="0" smtClean="0"/>
              <a:t>SLOVESA</a:t>
            </a:r>
            <a:r>
              <a:rPr lang="cs-CZ" b="1" dirty="0" smtClean="0"/>
              <a:t>:</a:t>
            </a:r>
            <a:br>
              <a:rPr lang="cs-CZ" b="1" dirty="0" smtClean="0"/>
            </a:br>
            <a:r>
              <a:rPr lang="cs-CZ" b="1" i="1" dirty="0" smtClean="0"/>
              <a:t>co osoby, zvířata a lidé dělají.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000" dirty="0">
                <a:solidFill>
                  <a:prstClr val="black"/>
                </a:solidFill>
              </a:rPr>
              <a:t>Zbrklost nikam nevede.</a:t>
            </a:r>
          </a:p>
          <a:p>
            <a:pPr marL="0" lvl="0" indent="0">
              <a:buNone/>
            </a:pPr>
            <a:r>
              <a:rPr lang="cs-CZ" sz="4000" dirty="0">
                <a:solidFill>
                  <a:prstClr val="black"/>
                </a:solidFill>
              </a:rPr>
              <a:t>Kdo se napřed nerozhlédne, toho něco přejede.</a:t>
            </a:r>
          </a:p>
          <a:p>
            <a:pPr marL="0" lvl="0" indent="0">
              <a:buNone/>
            </a:pPr>
            <a:r>
              <a:rPr lang="cs-CZ" sz="4000" dirty="0">
                <a:solidFill>
                  <a:prstClr val="black"/>
                </a:solidFill>
              </a:rPr>
              <a:t>To se hodí, můžeme si aspoň říci,</a:t>
            </a:r>
          </a:p>
          <a:p>
            <a:pPr marL="0" lvl="0" indent="0">
              <a:buNone/>
            </a:pPr>
            <a:r>
              <a:rPr lang="cs-CZ" sz="4000" dirty="0">
                <a:solidFill>
                  <a:prstClr val="black"/>
                </a:solidFill>
              </a:rPr>
              <a:t>co se děje na </a:t>
            </a:r>
            <a:r>
              <a:rPr lang="cs-CZ" sz="4000" dirty="0" smtClean="0">
                <a:solidFill>
                  <a:prstClr val="black"/>
                </a:solidFill>
              </a:rPr>
              <a:t>ulici.</a:t>
            </a:r>
            <a:endParaRPr lang="cs-CZ" sz="4000" dirty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1772816"/>
            <a:ext cx="1656184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nevede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3068960"/>
            <a:ext cx="5112568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nerozhlédne se, přejede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5085184"/>
            <a:ext cx="4896544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hodí se, můžeme si říci, děje se</a:t>
            </a:r>
            <a:endParaRPr lang="cs-CZ" sz="3600" dirty="0"/>
          </a:p>
        </p:txBody>
      </p:sp>
      <p:pic>
        <p:nvPicPr>
          <p:cNvPr id="4098" name="Picture 2" descr="C:\Users\Ema\AppData\Local\Microsoft\Windows\Temporary Internet Files\Content.IE5\WJ65NQTH\MC900056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5085185"/>
            <a:ext cx="1440160" cy="160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86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Najdi </a:t>
            </a:r>
            <a:r>
              <a:rPr lang="cs-CZ" sz="4900" b="1" i="1" u="sng" dirty="0" smtClean="0"/>
              <a:t>PODSTATNÁ JMÉNA</a:t>
            </a:r>
            <a:r>
              <a:rPr lang="cs-CZ" b="1" dirty="0" smtClean="0"/>
              <a:t>:</a:t>
            </a:r>
            <a:br>
              <a:rPr lang="cs-CZ" b="1" dirty="0" smtClean="0"/>
            </a:br>
            <a:r>
              <a:rPr lang="cs-CZ" b="1" i="1" dirty="0" smtClean="0"/>
              <a:t>názvy osob, zvířat a věcí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400" dirty="0">
                <a:solidFill>
                  <a:prstClr val="black"/>
                </a:solidFill>
              </a:rPr>
              <a:t>Pozor, nožky neposedné!</a:t>
            </a:r>
          </a:p>
          <a:p>
            <a:pPr marL="0" lvl="0" indent="0">
              <a:buNone/>
            </a:pPr>
            <a:r>
              <a:rPr lang="cs-CZ" sz="4400" dirty="0">
                <a:solidFill>
                  <a:prstClr val="black"/>
                </a:solidFill>
              </a:rPr>
              <a:t>Zbrklost nikam nevede</a:t>
            </a:r>
            <a:r>
              <a:rPr lang="cs-CZ" sz="4400" dirty="0" smtClean="0">
                <a:solidFill>
                  <a:prstClr val="black"/>
                </a:solidFill>
              </a:rPr>
              <a:t>.</a:t>
            </a:r>
            <a:r>
              <a:rPr lang="cs-CZ" sz="4400" dirty="0">
                <a:solidFill>
                  <a:prstClr val="black"/>
                </a:solidFill>
              </a:rPr>
              <a:t> </a:t>
            </a:r>
            <a:endParaRPr lang="cs-CZ" sz="4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dirty="0" smtClean="0">
                <a:solidFill>
                  <a:prstClr val="black"/>
                </a:solidFill>
              </a:rPr>
              <a:t>Tam</a:t>
            </a:r>
            <a:r>
              <a:rPr lang="cs-CZ" sz="4400" dirty="0">
                <a:solidFill>
                  <a:prstClr val="black"/>
                </a:solidFill>
              </a:rPr>
              <a:t>, kde naše srdce ťuká, </a:t>
            </a:r>
            <a:endParaRPr lang="cs-CZ" sz="4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dirty="0" smtClean="0">
                <a:solidFill>
                  <a:prstClr val="black"/>
                </a:solidFill>
              </a:rPr>
              <a:t>nejblíže </a:t>
            </a:r>
            <a:r>
              <a:rPr lang="cs-CZ" sz="4400" dirty="0">
                <a:solidFill>
                  <a:prstClr val="black"/>
                </a:solidFill>
              </a:rPr>
              <a:t>je levá ruka.</a:t>
            </a:r>
          </a:p>
          <a:p>
            <a:pPr marL="0" lv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1556792"/>
            <a:ext cx="1584176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nožky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2438964"/>
            <a:ext cx="2160240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zbrklost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3284984"/>
            <a:ext cx="1584176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srdce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4413" y="4062581"/>
            <a:ext cx="1368152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ruka</a:t>
            </a:r>
            <a:endParaRPr lang="cs-CZ" sz="4000" b="1" dirty="0"/>
          </a:p>
        </p:txBody>
      </p:sp>
      <p:pic>
        <p:nvPicPr>
          <p:cNvPr id="5122" name="Picture 2" descr="C:\Users\Ema\AppData\Local\Microsoft\Windows\Temporary Internet Files\Content.IE5\Q9P1SBI1\MC900056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1785823" cy="156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95631" y="4981805"/>
            <a:ext cx="3960440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Ukazujeme na ně ukazovacími zájmeny </a:t>
            </a:r>
            <a:r>
              <a:rPr lang="cs-CZ" sz="3200" b="1" dirty="0" smtClean="0"/>
              <a:t>TEN, TA TO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1513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570186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/>
              <a:t>PŘÍDAVNÁ JMÉNA:</a:t>
            </a:r>
            <a:br>
              <a:rPr lang="cs-CZ" b="1" u="sng" dirty="0" smtClean="0"/>
            </a:br>
            <a:r>
              <a:rPr lang="cs-CZ" b="1" dirty="0" smtClean="0"/>
              <a:t>ptáme se na ně otázkou jaký (jaká, jaké), který (která, které) čí?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6085" y="2420888"/>
            <a:ext cx="8229600" cy="4320480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Pozor</a:t>
            </a:r>
            <a:r>
              <a:rPr lang="cs-CZ" sz="4000" dirty="0">
                <a:solidFill>
                  <a:prstClr val="black"/>
                </a:solidFill>
              </a:rPr>
              <a:t>, nožky neposedné</a:t>
            </a:r>
            <a:r>
              <a:rPr lang="cs-CZ" sz="4000" dirty="0" smtClean="0">
                <a:solidFill>
                  <a:prstClr val="black"/>
                </a:solidFill>
              </a:rPr>
              <a:t>!</a:t>
            </a:r>
          </a:p>
          <a:p>
            <a:pPr marL="0" lvl="0" indent="0">
              <a:buNone/>
            </a:pPr>
            <a:r>
              <a:rPr lang="cs-CZ" sz="4000" dirty="0">
                <a:solidFill>
                  <a:prstClr val="black"/>
                </a:solidFill>
              </a:rPr>
              <a:t>Tam, kde naše srdce ťuká, </a:t>
            </a:r>
          </a:p>
          <a:p>
            <a:pPr marL="0" lvl="0" indent="0">
              <a:buNone/>
            </a:pPr>
            <a:r>
              <a:rPr lang="cs-CZ" sz="4000" dirty="0">
                <a:solidFill>
                  <a:prstClr val="black"/>
                </a:solidFill>
              </a:rPr>
              <a:t>nejblíže je levá ruka.</a:t>
            </a:r>
          </a:p>
          <a:p>
            <a:pPr marL="0" lvl="0" indent="0">
              <a:buNone/>
            </a:pPr>
            <a:r>
              <a:rPr lang="cs-CZ" sz="3600" b="1" i="1" u="sng" dirty="0">
                <a:solidFill>
                  <a:prstClr val="black"/>
                </a:solidFill>
              </a:rPr>
              <a:t>Jaké</a:t>
            </a:r>
            <a:r>
              <a:rPr lang="cs-CZ" sz="3600" b="1" dirty="0">
                <a:solidFill>
                  <a:prstClr val="black"/>
                </a:solidFill>
              </a:rPr>
              <a:t> jsou nožky?</a:t>
            </a:r>
          </a:p>
          <a:p>
            <a:pPr marL="0" lvl="0" indent="0">
              <a:buNone/>
            </a:pPr>
            <a:r>
              <a:rPr lang="cs-CZ" sz="3600" b="1" i="1" u="sng" dirty="0">
                <a:solidFill>
                  <a:prstClr val="black"/>
                </a:solidFill>
              </a:rPr>
              <a:t>Která</a:t>
            </a:r>
            <a:r>
              <a:rPr lang="cs-CZ" sz="3600" b="1" dirty="0">
                <a:solidFill>
                  <a:prstClr val="black"/>
                </a:solidFill>
              </a:rPr>
              <a:t> ruka je </a:t>
            </a:r>
            <a:r>
              <a:rPr lang="cs-CZ" sz="3600" b="1" dirty="0" smtClean="0">
                <a:solidFill>
                  <a:prstClr val="black"/>
                </a:solidFill>
              </a:rPr>
              <a:t>nejblíže srdci?</a:t>
            </a:r>
            <a:endParaRPr lang="cs-CZ" sz="3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b="1" dirty="0" smtClean="0">
              <a:solidFill>
                <a:prstClr val="black"/>
              </a:solidFill>
            </a:endParaRP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4581128"/>
            <a:ext cx="2664296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neposedné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92180" y="5373216"/>
            <a:ext cx="1116124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levá</a:t>
            </a:r>
            <a:endParaRPr lang="cs-CZ" sz="3600" b="1" dirty="0"/>
          </a:p>
        </p:txBody>
      </p:sp>
      <p:pic>
        <p:nvPicPr>
          <p:cNvPr id="6146" name="Picture 2" descr="C:\Users\Ema\AppData\Local\Microsoft\Windows\Temporary Internet Files\Content.IE5\WJ65NQTH\MC900338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152" y="2240453"/>
            <a:ext cx="2487320" cy="205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14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217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385</Words>
  <Application>Microsoft Office PowerPoint</Application>
  <PresentationFormat>Předvádění na obrazovce (4:3)</PresentationFormat>
  <Paragraphs>85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KLUCI, POZOR, ČERVENÁ! Jiří Havel</vt:lpstr>
      <vt:lpstr>Spoj rýmy</vt:lpstr>
      <vt:lpstr>Odpověz na otázky</vt:lpstr>
      <vt:lpstr>Najdi ve větách SLOVESA: co osoby, zvířata a lidé dělají.</vt:lpstr>
      <vt:lpstr>Najdi PODSTATNÁ JMÉNA: názvy osob, zvířat a věcí</vt:lpstr>
      <vt:lpstr>PŘÍDAVNÁ JMÉNA: ptáme se na ně otázkou jaký (jaká, jaké), který (která, které) čí?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12</cp:revision>
  <dcterms:created xsi:type="dcterms:W3CDTF">2014-03-24T18:49:31Z</dcterms:created>
  <dcterms:modified xsi:type="dcterms:W3CDTF">2014-03-24T20:27:10Z</dcterms:modified>
</cp:coreProperties>
</file>