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6" r:id="rId2"/>
    <p:sldId id="289" r:id="rId3"/>
    <p:sldId id="287" r:id="rId4"/>
    <p:sldId id="263" r:id="rId5"/>
    <p:sldId id="264" r:id="rId6"/>
    <p:sldId id="290" r:id="rId7"/>
    <p:sldId id="265" r:id="rId8"/>
    <p:sldId id="292" r:id="rId9"/>
    <p:sldId id="266" r:id="rId10"/>
    <p:sldId id="267" r:id="rId11"/>
    <p:sldId id="305" r:id="rId12"/>
    <p:sldId id="268" r:id="rId13"/>
    <p:sldId id="298" r:id="rId14"/>
    <p:sldId id="274" r:id="rId15"/>
    <p:sldId id="300" r:id="rId16"/>
    <p:sldId id="276" r:id="rId17"/>
    <p:sldId id="302" r:id="rId18"/>
    <p:sldId id="279" r:id="rId19"/>
    <p:sldId id="303" r:id="rId20"/>
    <p:sldId id="304" r:id="rId21"/>
    <p:sldId id="260" r:id="rId22"/>
    <p:sldId id="295" r:id="rId23"/>
    <p:sldId id="259" r:id="rId24"/>
    <p:sldId id="261" r:id="rId25"/>
    <p:sldId id="257" r:id="rId26"/>
    <p:sldId id="30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0460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654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89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1157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3582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235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798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690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2444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648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9739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AE2A3-A8C3-46A7-AB4B-748BAA9FD76F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A50CA-87B3-435E-AE4B-620A793F55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6499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ova-nabozenstvi.cz/katolictvi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vetova-nabozenstvi.cz/pravoslavi/" TargetMode="External"/><Relationship Id="rId4" Type="http://schemas.openxmlformats.org/officeDocument/2006/relationships/hyperlink" Target="http://www.svetova-nabozenstvi.cz/protestantstvi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www.svetova-nabozenstvi.cz/islam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sl%C3%A1m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www.svetova-nabozenstvi.cz/hinduismus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vetova-nabozenstvi.cz/buddhismus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cs.wikipedia.org/wiki/%C4%8Cty%C5%99i_u%C5%A1lechtil%C3%A9_pravdy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ceskatelevize.cz/porady/10077100525-nabozenstvi-sveta/205562230380004-judaismu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zilina-gallery.sk/picture.php?/19713/category/1625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upload.wikimedia.org/wikipedia/commons/3/38/ReligijneSymbole.sv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a.cz/Texty/Clanky/Vira.html" TargetMode="External"/><Relationship Id="rId2" Type="http://schemas.openxmlformats.org/officeDocument/2006/relationships/hyperlink" Target="https://www.youtube.com/watch?v=edVzIroBXnQ&amp;list=PLvB4czuhJMBTapdg89-NycJyhJTCfDTqQ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ichal.skrabalek.cz/nazory/poznejte-tajemstvi-buddhismu" TargetMode="External"/><Relationship Id="rId5" Type="http://schemas.openxmlformats.org/officeDocument/2006/relationships/hyperlink" Target="http://www.buddhismus.cz/" TargetMode="External"/><Relationship Id="rId4" Type="http://schemas.openxmlformats.org/officeDocument/2006/relationships/hyperlink" Target="http://www.imaturita.cz/maturitni-otazky/zaklady-spolecenskych-ved/svetova-nabozenstvi/114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eligion_collage_(large).jpg" TargetMode="External"/><Relationship Id="rId3" Type="http://schemas.openxmlformats.org/officeDocument/2006/relationships/hyperlink" Target="http://cs.wikipedia.org/wiki/N%C3%A1bo%C5%BEenstv%C3%AD" TargetMode="External"/><Relationship Id="rId7" Type="http://schemas.openxmlformats.org/officeDocument/2006/relationships/hyperlink" Target="http://cs.wikipedia.org/wiki/K%C5%99es%C5%A5ansk%C3%A9_symboly" TargetMode="External"/><Relationship Id="rId2" Type="http://schemas.openxmlformats.org/officeDocument/2006/relationships/hyperlink" Target="http://commons.wikimedia.org/wiki/File:World_religions_CZE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Ichthus.svg" TargetMode="External"/><Relationship Id="rId5" Type="http://schemas.openxmlformats.org/officeDocument/2006/relationships/hyperlink" Target="http://cs.wikipedia.org/wiki/K%C5%99es%C5%A5anstv%C3%AD" TargetMode="External"/><Relationship Id="rId4" Type="http://schemas.openxmlformats.org/officeDocument/2006/relationships/hyperlink" Target="http://www.svetova-nabozenstvi.cz/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%C3%A1bo%C5%BEenstv%C3%AD" TargetMode="External"/><Relationship Id="rId3" Type="http://schemas.openxmlformats.org/officeDocument/2006/relationships/hyperlink" Target="http://commons.wikimedia.org/wiki/File:Buddha_lantau.jpg" TargetMode="External"/><Relationship Id="rId7" Type="http://schemas.openxmlformats.org/officeDocument/2006/relationships/hyperlink" Target="http://cs.wikipedia.org/wiki/Konfucius" TargetMode="External"/><Relationship Id="rId2" Type="http://schemas.openxmlformats.org/officeDocument/2006/relationships/hyperlink" Target="http://commons.wikimedia.org/wiki/File:Kippo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alebid3.JPG" TargetMode="External"/><Relationship Id="rId11" Type="http://schemas.openxmlformats.org/officeDocument/2006/relationships/hyperlink" Target="http://commons.wikimedia.org/wiki/File:Konfuzius-1770.jpg" TargetMode="External"/><Relationship Id="rId5" Type="http://schemas.openxmlformats.org/officeDocument/2006/relationships/hyperlink" Target="http://commons.wikimedia.org/wiki/File:World_Muslim_Population_Map.png" TargetMode="External"/><Relationship Id="rId10" Type="http://schemas.openxmlformats.org/officeDocument/2006/relationships/hyperlink" Target="http://commons.wikimedia.org/wiki/File:Tibet_monk_prays_in_Bodh_Gaya.jpg" TargetMode="External"/><Relationship Id="rId4" Type="http://schemas.openxmlformats.org/officeDocument/2006/relationships/hyperlink" Target="http://cs.wikipedia.org/wiki/Buddhismus" TargetMode="External"/><Relationship Id="rId9" Type="http://schemas.openxmlformats.org/officeDocument/2006/relationships/hyperlink" Target="http://cs.wikipedia.org/wiki/Juda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0909846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VY_32_INOVACE_216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Náboženství</a:t>
                      </a:r>
                      <a:r>
                        <a:rPr lang="cs-CZ" baseline="0" dirty="0" smtClean="0"/>
                        <a:t> ve světě</a:t>
                      </a:r>
                      <a:endParaRPr lang="cs-CZ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9.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Občanská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V této prezentaci se žáci seznámí s pojmem náboženství, rozdělením náboženství  a jeho výskytem a zastoupením ve světě.  Hlavním c</a:t>
                      </a:r>
                      <a:r>
                        <a:rPr lang="cs-CZ" sz="1600" dirty="0" smtClean="0"/>
                        <a:t>ílem této prezentace je pochopení významu náboženství a víry pro lidstvo,</a:t>
                      </a:r>
                      <a:r>
                        <a:rPr lang="cs-CZ" sz="1600" baseline="0" dirty="0" smtClean="0"/>
                        <a:t> jeho kořeny, smysl a podstata jednotlivých a nejznámějších  náboženství ve světě. 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253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979" y="1765265"/>
            <a:ext cx="618120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souhrnný </a:t>
            </a:r>
            <a:r>
              <a:rPr lang="cs-CZ" sz="2000" dirty="0"/>
              <a:t>pojem pro </a:t>
            </a:r>
            <a:r>
              <a:rPr lang="cs-CZ" sz="2000" dirty="0" smtClean="0"/>
              <a:t>různé  </a:t>
            </a:r>
            <a:r>
              <a:rPr lang="cs-CZ" sz="2000" dirty="0"/>
              <a:t>jednání, </a:t>
            </a:r>
            <a:r>
              <a:rPr lang="cs-CZ" sz="2000" dirty="0" smtClean="0"/>
              <a:t>symboly </a:t>
            </a:r>
            <a:r>
              <a:rPr lang="cs-CZ" sz="2000" dirty="0"/>
              <a:t>a </a:t>
            </a:r>
            <a:r>
              <a:rPr lang="cs-CZ" sz="2000" dirty="0" smtClean="0"/>
              <a:t>představy, </a:t>
            </a:r>
            <a:r>
              <a:rPr lang="cs-CZ" sz="2000" dirty="0"/>
              <a:t>jimiž různá společenství vyjadřují reálný, životní, osobní vztah k </a:t>
            </a:r>
            <a:r>
              <a:rPr lang="cs-CZ" sz="2000" dirty="0" smtClean="0"/>
              <a:t>něčemu „nadsmyslovému“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" y="38214"/>
            <a:ext cx="839704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je náboženství, co si představujete pod pojmem náboženství?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979" y="2917393"/>
            <a:ext cx="618120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každé </a:t>
            </a:r>
            <a:r>
              <a:rPr lang="cs-CZ" sz="2000" dirty="0"/>
              <a:t>náboženství má společné rituály nebo bohoslužby, určité představy o světě a místě člověka v něm a většina náboženství vyžaduje i určitou morálku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43523" y="5085184"/>
            <a:ext cx="4176464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b</a:t>
            </a:r>
            <a:r>
              <a:rPr lang="cs-CZ" sz="2000" dirty="0" smtClean="0"/>
              <a:t>ohoslužby se často konají na posvátných místech </a:t>
            </a:r>
            <a:r>
              <a:rPr lang="cs-CZ" sz="2000" dirty="0"/>
              <a:t>místa </a:t>
            </a:r>
            <a:r>
              <a:rPr lang="cs-CZ" sz="2000" dirty="0" smtClean="0"/>
              <a:t>- obětiště</a:t>
            </a:r>
            <a:r>
              <a:rPr lang="cs-CZ" sz="2000" dirty="0"/>
              <a:t>, </a:t>
            </a:r>
            <a:r>
              <a:rPr lang="cs-CZ" sz="2000" dirty="0" smtClean="0"/>
              <a:t>chrámy, a ve vybraných dnech - svátky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6979" y="620688"/>
            <a:ext cx="6325221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existuje mnoho </a:t>
            </a:r>
            <a:r>
              <a:rPr lang="cs-CZ" sz="2000" dirty="0"/>
              <a:t>definic náboženství, </a:t>
            </a:r>
            <a:r>
              <a:rPr lang="cs-CZ" sz="2000" dirty="0" smtClean="0"/>
              <a:t>ale všechny se snaží vyhýbat </a:t>
            </a:r>
            <a:r>
              <a:rPr lang="cs-CZ" sz="2000" dirty="0"/>
              <a:t>úzké definici </a:t>
            </a:r>
            <a:r>
              <a:rPr lang="cs-CZ" sz="2000" dirty="0" smtClean="0"/>
              <a:t>-  </a:t>
            </a:r>
            <a:r>
              <a:rPr lang="cs-CZ" sz="2000" dirty="0"/>
              <a:t>tím se tyto definice </a:t>
            </a:r>
            <a:r>
              <a:rPr lang="cs-CZ" sz="2000" dirty="0" smtClean="0"/>
              <a:t>pro náboženství často </a:t>
            </a:r>
            <a:r>
              <a:rPr lang="cs-CZ" sz="2000" dirty="0"/>
              <a:t>zlehčují a </a:t>
            </a:r>
            <a:r>
              <a:rPr lang="cs-CZ" sz="2000" dirty="0" smtClean="0"/>
              <a:t>zobecňují</a:t>
            </a:r>
            <a:endParaRPr lang="cs-CZ" sz="2000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5" r="17327"/>
          <a:stretch/>
        </p:blipFill>
        <p:spPr bwMode="auto">
          <a:xfrm>
            <a:off x="6516216" y="762502"/>
            <a:ext cx="2520280" cy="3910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000" b="21245"/>
          <a:stretch/>
        </p:blipFill>
        <p:spPr bwMode="auto">
          <a:xfrm>
            <a:off x="184603" y="4077072"/>
            <a:ext cx="4298380" cy="2611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681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671" y="5725705"/>
            <a:ext cx="3341209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náboženství </a:t>
            </a:r>
            <a:r>
              <a:rPr lang="cs-CZ" sz="2000" dirty="0"/>
              <a:t>hluboce poznamenala kulturu i dějiny národů.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0440" y="2780928"/>
            <a:ext cx="32914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 </a:t>
            </a:r>
            <a:r>
              <a:rPr lang="cs-CZ" sz="2000" dirty="0"/>
              <a:t>celkového počtu světové populace kolem 15% osob nevyznává náboženství </a:t>
            </a:r>
            <a:r>
              <a:rPr lang="cs-CZ" sz="2000" dirty="0" smtClean="0"/>
              <a:t>žádné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31242" y="1340768"/>
            <a:ext cx="87563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lidé </a:t>
            </a:r>
            <a:r>
              <a:rPr lang="cs-CZ" sz="2000" dirty="0"/>
              <a:t>čekají od různých náboženských vyznání odpověď na záhadné otázky lidské existence, které dnes stejně jako kdysi hluboce znepokojují lidské srdce: </a:t>
            </a: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00440" y="188640"/>
            <a:ext cx="875637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většina </a:t>
            </a:r>
            <a:r>
              <a:rPr lang="cs-CZ" sz="2000" dirty="0"/>
              <a:t>náboženství se chápe jako vztah </a:t>
            </a:r>
            <a:r>
              <a:rPr lang="cs-CZ" sz="2000" dirty="0" smtClean="0"/>
              <a:t>člověka k </a:t>
            </a:r>
            <a:r>
              <a:rPr lang="cs-CZ" sz="2000" dirty="0"/>
              <a:t>osobnímu Bohu nebo božstvům, na nichž člověk závisí a k nimž se obrací s díkem a s prosbou o ochranu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1242" y="2204864"/>
            <a:ext cx="8756376" cy="43088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pl-PL" sz="2200" b="1" dirty="0">
                <a:solidFill>
                  <a:srgbClr val="FF0000"/>
                </a:solidFill>
              </a:rPr>
              <a:t>Co je člověk, jaký je smysl a cíl našeho života, co je dobré a co je špatné?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1241" y="4429561"/>
            <a:ext cx="3260639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dokonce </a:t>
            </a:r>
            <a:r>
              <a:rPr lang="cs-CZ" sz="2000" dirty="0"/>
              <a:t>kolem 4% osob se staví proti jakékoli formě náboženské </a:t>
            </a:r>
            <a:r>
              <a:rPr lang="cs-CZ" sz="2000" dirty="0" smtClean="0"/>
              <a:t>víry</a:t>
            </a:r>
            <a:endParaRPr lang="cs-CZ" sz="2000" dirty="0"/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3" y="3053698"/>
            <a:ext cx="5303975" cy="3633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5555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82150" y="3861048"/>
            <a:ext cx="3410330" cy="70788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Původní </a:t>
            </a:r>
            <a:r>
              <a:rPr lang="cs-CZ" sz="2000" dirty="0"/>
              <a:t>náboženství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Tradiční </a:t>
            </a:r>
            <a:r>
              <a:rPr lang="cs-CZ" sz="2000" dirty="0"/>
              <a:t>africká </a:t>
            </a:r>
            <a:r>
              <a:rPr lang="cs-CZ" sz="2000" dirty="0" smtClean="0"/>
              <a:t>náboženství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88640"/>
            <a:ext cx="3021083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Rozdělení náboženství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270845"/>
            <a:ext cx="3219407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Křesťanství 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Islám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Judaismus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Bahá'í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77047" y="3501008"/>
            <a:ext cx="2538624" cy="13234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Hinduismus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Buddhismus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Sikhismus</a:t>
            </a: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Džinismus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5545492" y="764703"/>
            <a:ext cx="3346988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Taoismus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Konfucianismus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Šintoismus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 smtClean="0"/>
              <a:t>Caodeismus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 smtClean="0"/>
              <a:t>Čchondogjo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 smtClean="0"/>
              <a:t>Yiguandao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Tradiční </a:t>
            </a:r>
            <a:r>
              <a:rPr lang="cs-CZ" sz="2000" dirty="0"/>
              <a:t>čínské </a:t>
            </a:r>
            <a:r>
              <a:rPr lang="cs-CZ" sz="2000" dirty="0" smtClean="0"/>
              <a:t>náboženství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51520" y="764704"/>
            <a:ext cx="3219407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Abrahámovská náboženství 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05625" y="3028890"/>
            <a:ext cx="2510046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Indická náboženství   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5540022" y="250195"/>
            <a:ext cx="3208442" cy="400110"/>
          </a:xfrm>
          <a:prstGeom prst="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Východoasijská náboženství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54158" y="3356992"/>
            <a:ext cx="3410330" cy="369332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Etnická, domorodá náboženství </a:t>
            </a: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5363" y="764703"/>
            <a:ext cx="1691828" cy="1691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014" r="16881"/>
          <a:stretch/>
        </p:blipFill>
        <p:spPr bwMode="auto">
          <a:xfrm>
            <a:off x="3203848" y="3228945"/>
            <a:ext cx="1953492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895" b="17632"/>
          <a:stretch/>
        </p:blipFill>
        <p:spPr bwMode="auto">
          <a:xfrm>
            <a:off x="5508104" y="4824447"/>
            <a:ext cx="3095625" cy="1964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625" y="4947476"/>
            <a:ext cx="1818103" cy="1718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466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0/03/World_religions_CZE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701"/>
          <a:stretch/>
        </p:blipFill>
        <p:spPr bwMode="auto">
          <a:xfrm>
            <a:off x="14256" y="548680"/>
            <a:ext cx="9095081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01124" y="59138"/>
            <a:ext cx="330821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Náboženství ve světě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960" y="4782975"/>
            <a:ext cx="49685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křesťanství 			33 </a:t>
            </a:r>
            <a:r>
              <a:rPr lang="cs-CZ" b="1" dirty="0"/>
              <a:t>% </a:t>
            </a:r>
            <a:endParaRPr lang="cs-CZ" b="1" dirty="0" smtClean="0"/>
          </a:p>
          <a:p>
            <a:r>
              <a:rPr lang="cs-CZ" b="1" dirty="0" smtClean="0"/>
              <a:t>islám 				20 </a:t>
            </a:r>
            <a:r>
              <a:rPr lang="cs-CZ" b="1" dirty="0"/>
              <a:t>%, </a:t>
            </a:r>
            <a:endParaRPr lang="cs-CZ" b="1" dirty="0" smtClean="0"/>
          </a:p>
          <a:p>
            <a:r>
              <a:rPr lang="cs-CZ" b="1" dirty="0" smtClean="0"/>
              <a:t>hinduismus 			13 </a:t>
            </a:r>
            <a:r>
              <a:rPr lang="cs-CZ" b="1" dirty="0"/>
              <a:t>%, </a:t>
            </a:r>
            <a:endParaRPr lang="cs-CZ" b="1" dirty="0" smtClean="0"/>
          </a:p>
          <a:p>
            <a:r>
              <a:rPr lang="cs-CZ" b="1" dirty="0" smtClean="0"/>
              <a:t>čínská </a:t>
            </a:r>
            <a:r>
              <a:rPr lang="cs-CZ" b="1" dirty="0"/>
              <a:t>národní náboženství </a:t>
            </a:r>
            <a:r>
              <a:rPr lang="cs-CZ" b="1" dirty="0" smtClean="0"/>
              <a:t>		6,3 </a:t>
            </a:r>
            <a:r>
              <a:rPr lang="cs-CZ" b="1" dirty="0"/>
              <a:t>% </a:t>
            </a:r>
            <a:endParaRPr lang="cs-CZ" b="1" dirty="0" smtClean="0"/>
          </a:p>
          <a:p>
            <a:r>
              <a:rPr lang="cs-CZ" b="1" dirty="0" smtClean="0"/>
              <a:t>buddhismus 			5,9 </a:t>
            </a:r>
            <a:r>
              <a:rPr lang="cs-CZ" b="1" dirty="0"/>
              <a:t>%. </a:t>
            </a:r>
            <a:endParaRPr lang="cs-CZ" b="1" dirty="0" smtClean="0"/>
          </a:p>
          <a:p>
            <a:r>
              <a:rPr lang="cs-CZ" b="1" dirty="0" smtClean="0"/>
              <a:t>Ateisté </a:t>
            </a:r>
            <a:r>
              <a:rPr lang="cs-CZ" b="1" dirty="0"/>
              <a:t>a lidé bez náboženství </a:t>
            </a:r>
            <a:r>
              <a:rPr lang="cs-CZ" b="1" dirty="0" smtClean="0"/>
              <a:t> </a:t>
            </a:r>
            <a:r>
              <a:rPr lang="cs-CZ" b="1" dirty="0"/>
              <a:t>asi </a:t>
            </a:r>
            <a:r>
              <a:rPr lang="cs-CZ" b="1" dirty="0" smtClean="0"/>
              <a:t>	14 %</a:t>
            </a:r>
          </a:p>
          <a:p>
            <a:r>
              <a:rPr lang="cs-CZ" b="1" dirty="0" smtClean="0"/>
              <a:t>domorodá </a:t>
            </a:r>
            <a:r>
              <a:rPr lang="cs-CZ" b="1" dirty="0"/>
              <a:t>kmenová náboženství </a:t>
            </a:r>
            <a:r>
              <a:rPr lang="cs-CZ" b="1" dirty="0" smtClean="0"/>
              <a:t>	4 %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07504" y="5951021"/>
            <a:ext cx="41044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Kolik procent lidstva z celkové světové populace vyznává jednotlivá </a:t>
            </a:r>
            <a:r>
              <a:rPr lang="cs-CZ" dirty="0" smtClean="0"/>
              <a:t>náboženství: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76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19525" y="1259468"/>
            <a:ext cx="556869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/>
              <a:t>p</a:t>
            </a:r>
            <a:r>
              <a:rPr lang="cs-CZ" b="1" dirty="0" smtClean="0"/>
              <a:t>olyteistická </a:t>
            </a:r>
            <a:r>
              <a:rPr lang="cs-CZ" dirty="0" smtClean="0"/>
              <a:t>– hinduismus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88640"/>
            <a:ext cx="82089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Náboženství dělíme podle toho, zda uctívá </a:t>
            </a:r>
            <a:r>
              <a:rPr lang="cs-CZ" sz="2000" b="1" dirty="0"/>
              <a:t>jednoho nebo více </a:t>
            </a:r>
            <a:r>
              <a:rPr lang="cs-CZ" sz="2000" b="1" dirty="0" smtClean="0"/>
              <a:t>bohů, </a:t>
            </a:r>
            <a:r>
              <a:rPr lang="cs-CZ" sz="2000" dirty="0" smtClean="0"/>
              <a:t>na: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019525" y="764704"/>
            <a:ext cx="469436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/>
              <a:t>monoteistická</a:t>
            </a:r>
            <a:r>
              <a:rPr lang="cs-CZ" dirty="0"/>
              <a:t> </a:t>
            </a:r>
            <a:r>
              <a:rPr lang="cs-CZ" dirty="0" smtClean="0"/>
              <a:t>– křesťanství</a:t>
            </a:r>
            <a:r>
              <a:rPr lang="cs-CZ" dirty="0"/>
              <a:t>, judaismus, Islám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1988840"/>
            <a:ext cx="7364708" cy="40011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Seznámíme se s hlavními a nejznámějšími světovými náboženstvími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3100" y="2780928"/>
            <a:ext cx="2141099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1. Křesťanství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73100" y="3430133"/>
            <a:ext cx="1311578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2. Islám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73100" y="4079338"/>
            <a:ext cx="2254143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3. Hinduismus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373100" y="4728543"/>
            <a:ext cx="2332690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4. Buddhismus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373100" y="5377748"/>
            <a:ext cx="2044149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5. Judaismus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373100" y="6026951"/>
            <a:ext cx="2829044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6. Konfucianismus</a:t>
            </a:r>
            <a:endParaRPr lang="cs-CZ" sz="2800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6717" y="3133659"/>
            <a:ext cx="2505699" cy="2505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2375" y="4321057"/>
            <a:ext cx="3272606" cy="247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60" b="20541"/>
          <a:stretch/>
        </p:blipFill>
        <p:spPr bwMode="auto">
          <a:xfrm>
            <a:off x="5652120" y="2492896"/>
            <a:ext cx="2988346" cy="1784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6832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2159" y="71046"/>
            <a:ext cx="2204514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Křesťanství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147990"/>
            <a:ext cx="43204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monoteistické náboženství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3414" y="5155451"/>
            <a:ext cx="334053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posvátnou knihou je </a:t>
            </a:r>
            <a:r>
              <a:rPr lang="cs-CZ" sz="2000" dirty="0" smtClean="0"/>
              <a:t>Bible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13414" y="2298661"/>
            <a:ext cx="719489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podstatou </a:t>
            </a:r>
            <a:r>
              <a:rPr lang="cs-CZ" sz="2000" dirty="0"/>
              <a:t>křesťanství je víra v Krista, jeho oběť za hříchy </a:t>
            </a:r>
            <a:r>
              <a:rPr lang="cs-CZ" sz="2000" dirty="0" smtClean="0"/>
              <a:t>lidstva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13414" y="4135846"/>
            <a:ext cx="61147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společenstvím </a:t>
            </a:r>
            <a:r>
              <a:rPr lang="cs-CZ" sz="2000" dirty="0"/>
              <a:t>lidí věřících v </a:t>
            </a:r>
            <a:r>
              <a:rPr lang="cs-CZ" sz="2000" dirty="0" smtClean="0"/>
              <a:t>Krista je církev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13414" y="4645649"/>
            <a:ext cx="61147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budovami </a:t>
            </a:r>
            <a:r>
              <a:rPr lang="cs-CZ" sz="2000" dirty="0"/>
              <a:t>ke scházení mohou být kostely, modlitebny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6372036"/>
            <a:ext cx="642409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věřící </a:t>
            </a:r>
            <a:r>
              <a:rPr lang="cs-CZ" dirty="0"/>
              <a:t>si čtou Bibli, modlí se a snaží se žít dle </a:t>
            </a:r>
            <a:r>
              <a:rPr lang="cs-CZ" dirty="0" smtClean="0"/>
              <a:t>Bible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906581" y="5662989"/>
            <a:ext cx="5828459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Starý zákon </a:t>
            </a:r>
            <a:r>
              <a:rPr lang="cs-CZ" dirty="0" smtClean="0"/>
              <a:t>- hlavní </a:t>
            </a:r>
            <a:r>
              <a:rPr lang="cs-CZ" dirty="0"/>
              <a:t>postavou </a:t>
            </a:r>
            <a:r>
              <a:rPr lang="cs-CZ" dirty="0" smtClean="0"/>
              <a:t>Mojžíš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Nový zákon </a:t>
            </a:r>
            <a:r>
              <a:rPr lang="cs-CZ" dirty="0" smtClean="0"/>
              <a:t>- jeho </a:t>
            </a:r>
            <a:r>
              <a:rPr lang="cs-CZ" dirty="0"/>
              <a:t>obsahem je působení a kázání Ježíše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13415" y="1788858"/>
            <a:ext cx="719489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hlavní výskyt křesťanství -  </a:t>
            </a:r>
            <a:r>
              <a:rPr lang="cs-CZ" sz="2000" dirty="0"/>
              <a:t>Evropa, Amerika, jižní Afrika, </a:t>
            </a:r>
            <a:r>
              <a:rPr lang="cs-CZ" sz="2000" dirty="0" smtClean="0"/>
              <a:t>Austrálie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13414" y="769252"/>
            <a:ext cx="425687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2,1 </a:t>
            </a:r>
            <a:r>
              <a:rPr lang="cs-CZ" sz="2000" dirty="0"/>
              <a:t>miliardy stoupenců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13414" y="1279055"/>
            <a:ext cx="425687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zniklo v 1</a:t>
            </a:r>
            <a:r>
              <a:rPr lang="cs-CZ" sz="2000" dirty="0"/>
              <a:t>. století našeho letopočtu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3414" y="2808464"/>
            <a:ext cx="8910647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soustředěno na život </a:t>
            </a:r>
            <a:r>
              <a:rPr lang="cs-CZ" sz="2000" dirty="0"/>
              <a:t>a učení Ježíše z Nazaretu, kterého chápe jako mesiáše (tj. Krista), spasitele světa, Božího </a:t>
            </a:r>
            <a:r>
              <a:rPr lang="cs-CZ" sz="2000" dirty="0" smtClean="0"/>
              <a:t>syna, který se v Kristu zjevil 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113414" y="3626043"/>
            <a:ext cx="892308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Křesťanství vzniklo z židovství na území Palestiny, kde Ježíš </a:t>
            </a:r>
            <a:r>
              <a:rPr lang="cs-CZ" sz="2000" dirty="0" smtClean="0"/>
              <a:t>působil </a:t>
            </a:r>
            <a:endParaRPr lang="cs-CZ" sz="2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76" r="16434"/>
          <a:stretch/>
        </p:blipFill>
        <p:spPr bwMode="auto">
          <a:xfrm>
            <a:off x="7426891" y="209242"/>
            <a:ext cx="1597169" cy="2427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64285"/>
            <a:ext cx="2147805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4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0" grpId="0" animBg="1"/>
      <p:bldP spid="11" grpId="0" animBg="1"/>
      <p:bldP spid="13" grpId="0" animBg="1"/>
      <p:bldP spid="15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4/4a/Christian_percentage_by_country.png/1280px-Christian_percentage_by_country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r="7112"/>
          <a:stretch/>
        </p:blipFill>
        <p:spPr bwMode="auto">
          <a:xfrm>
            <a:off x="11833" y="636195"/>
            <a:ext cx="9132345" cy="481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91680" y="116632"/>
            <a:ext cx="6175024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Zastoupení křesťanství podle jednotlivých zemí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15816" y="5182160"/>
            <a:ext cx="6048672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katolická </a:t>
            </a:r>
            <a:r>
              <a:rPr lang="cs-CZ" sz="2000" b="1" dirty="0"/>
              <a:t>církev </a:t>
            </a:r>
            <a:r>
              <a:rPr lang="cs-CZ" sz="1200" b="1" dirty="0">
                <a:hlinkClick r:id="rId3"/>
              </a:rPr>
              <a:t>http://www.svetova-nabozenstvi.cz/katolictvi</a:t>
            </a:r>
            <a:r>
              <a:rPr lang="cs-CZ" sz="1200" b="1" dirty="0" smtClean="0">
                <a:hlinkClick r:id="rId3"/>
              </a:rPr>
              <a:t>/</a:t>
            </a:r>
            <a:endParaRPr lang="cs-CZ" sz="12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protestantské církve </a:t>
            </a:r>
            <a:r>
              <a:rPr lang="cs-CZ" sz="1200" b="1" i="1" dirty="0" smtClean="0">
                <a:hlinkClick r:id="rId4"/>
              </a:rPr>
              <a:t>http</a:t>
            </a:r>
            <a:r>
              <a:rPr lang="cs-CZ" sz="1200" b="1" i="1" dirty="0">
                <a:hlinkClick r:id="rId4"/>
              </a:rPr>
              <a:t>://www.svetova-nabozenstvi.cz/protestantstvi</a:t>
            </a:r>
            <a:r>
              <a:rPr lang="cs-CZ" sz="1200" b="1" i="1" dirty="0" smtClean="0">
                <a:hlinkClick r:id="rId4"/>
              </a:rPr>
              <a:t>/</a:t>
            </a:r>
            <a:endParaRPr lang="cs-CZ" sz="1200" b="1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pravoslavné </a:t>
            </a:r>
            <a:r>
              <a:rPr lang="cs-CZ" sz="2000" b="1" dirty="0"/>
              <a:t>církve </a:t>
            </a:r>
            <a:r>
              <a:rPr lang="cs-CZ" sz="1200" b="1" i="1" dirty="0" smtClean="0">
                <a:hlinkClick r:id="rId5"/>
              </a:rPr>
              <a:t>http://www.svetova-nabozenstvi.cz/pravoslavi/</a:t>
            </a:r>
            <a:endParaRPr lang="cs-CZ" sz="1200" b="1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anglikánská církev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řecko-katolické </a:t>
            </a:r>
            <a:r>
              <a:rPr lang="cs-CZ" sz="2000" b="1" dirty="0"/>
              <a:t>církve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496" y="5786948"/>
            <a:ext cx="287085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/>
              <a:t>Hlavní křesťanské proudy:</a:t>
            </a:r>
          </a:p>
        </p:txBody>
      </p:sp>
    </p:spTree>
    <p:extLst>
      <p:ext uri="{BB962C8B-B14F-4D97-AF65-F5344CB8AC3E}">
        <p14:creationId xmlns:p14="http://schemas.microsoft.com/office/powerpoint/2010/main" xmlns="" val="4617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6632"/>
            <a:ext cx="8712968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Křesťanství </a:t>
            </a:r>
            <a:r>
              <a:rPr lang="cs-CZ" sz="2400" b="1" dirty="0">
                <a:solidFill>
                  <a:srgbClr val="FF0000"/>
                </a:solidFill>
              </a:rPr>
              <a:t>si během své historie vytvořilo celou řadu </a:t>
            </a:r>
            <a:r>
              <a:rPr lang="cs-CZ" sz="2400" b="1" dirty="0" smtClean="0">
                <a:solidFill>
                  <a:srgbClr val="FF0000"/>
                </a:solidFill>
              </a:rPr>
              <a:t>symbolů.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5673" y="3140968"/>
            <a:ext cx="160755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/>
              <a:t>Beránek (ovce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8036" y="3933056"/>
            <a:ext cx="6246212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samotný beránek je také symbolem Ježíše Krista jako obětního beránka, kterého dal Bůh lidstvu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4180" y="4711694"/>
            <a:ext cx="446757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/>
              <a:t>Holubice</a:t>
            </a:r>
            <a:r>
              <a:rPr lang="cs-CZ" dirty="0"/>
              <a:t> – znázorňuje obvykle </a:t>
            </a:r>
            <a:r>
              <a:rPr lang="cs-CZ" b="1" dirty="0"/>
              <a:t>Ducha svatého</a:t>
            </a:r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5508" y="1764742"/>
            <a:ext cx="2320404" cy="1160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630167" y="5042178"/>
            <a:ext cx="3262313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Páv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Pelikán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Jablko</a:t>
            </a: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Olivová ratolest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Vinná ratolest (</a:t>
            </a:r>
            <a:r>
              <a:rPr lang="cs-CZ" sz="2000" dirty="0" smtClean="0"/>
              <a:t>hrozen)</a:t>
            </a:r>
            <a:endParaRPr lang="cs-CZ" sz="2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765" y="1254340"/>
            <a:ext cx="1135296" cy="1584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27584" y="709714"/>
            <a:ext cx="57945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Kříž</a:t>
            </a:r>
            <a:endParaRPr lang="cs-CZ" sz="2000" b="1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68760"/>
            <a:ext cx="2916696" cy="19444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908181" y="740492"/>
            <a:ext cx="183851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/>
              <a:t>Křesťanská vlajka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121548" y="3342148"/>
            <a:ext cx="20224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n>
                  <a:solidFill>
                    <a:srgbClr val="FF0000"/>
                  </a:solidFill>
                </a:ln>
              </a:rPr>
              <a:t>Červená</a:t>
            </a:r>
            <a:r>
              <a:rPr lang="cs-CZ" sz="1400" dirty="0" smtClean="0"/>
              <a:t>- Ježíšova </a:t>
            </a:r>
            <a:r>
              <a:rPr lang="cs-CZ" sz="1400" dirty="0"/>
              <a:t>krev </a:t>
            </a:r>
            <a:r>
              <a:rPr lang="cs-CZ" sz="1400" dirty="0" smtClean="0"/>
              <a:t>prolitá </a:t>
            </a:r>
            <a:r>
              <a:rPr lang="cs-CZ" sz="1400" dirty="0"/>
              <a:t>na kříži. </a:t>
            </a:r>
            <a:endParaRPr lang="cs-CZ" sz="1400" dirty="0" smtClean="0"/>
          </a:p>
          <a:p>
            <a:r>
              <a:rPr lang="cs-CZ" sz="14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</a:rPr>
              <a:t>Modrá</a:t>
            </a:r>
            <a:r>
              <a:rPr lang="cs-CZ" sz="1400" dirty="0" smtClean="0"/>
              <a:t>- Ježíšova královská </a:t>
            </a:r>
            <a:r>
              <a:rPr lang="cs-CZ" sz="1400" dirty="0"/>
              <a:t>důstojnost </a:t>
            </a:r>
            <a:endParaRPr lang="cs-CZ" sz="1400" dirty="0" smtClean="0"/>
          </a:p>
          <a:p>
            <a:r>
              <a:rPr lang="cs-CZ" sz="1400" dirty="0" smtClean="0">
                <a:ln>
                  <a:solidFill>
                    <a:schemeClr val="tx1"/>
                  </a:solidFill>
                </a:ln>
              </a:rPr>
              <a:t>Bílá</a:t>
            </a:r>
            <a:r>
              <a:rPr lang="cs-CZ" sz="1400" dirty="0" smtClean="0"/>
              <a:t> - Ježíšova </a:t>
            </a:r>
            <a:r>
              <a:rPr lang="cs-CZ" sz="1400" dirty="0"/>
              <a:t>neposkvrněnost.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4180" y="5230879"/>
            <a:ext cx="325044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3</a:t>
            </a:r>
            <a:r>
              <a:rPr lang="cs-CZ" dirty="0"/>
              <a:t> – číslo označující </a:t>
            </a:r>
            <a:r>
              <a:rPr lang="cs-CZ" b="1" dirty="0"/>
              <a:t>Svatou Trojici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24180" y="5780842"/>
            <a:ext cx="325044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Loď</a:t>
            </a:r>
            <a:r>
              <a:rPr lang="cs-CZ" dirty="0" smtClean="0"/>
              <a:t> - </a:t>
            </a:r>
            <a:r>
              <a:rPr lang="cs-CZ" dirty="0"/>
              <a:t>symbol znázorňující </a:t>
            </a:r>
            <a:r>
              <a:rPr lang="cs-CZ" b="1" dirty="0"/>
              <a:t>církev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4180" y="6300028"/>
            <a:ext cx="348212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/>
              <a:t>Kotva </a:t>
            </a:r>
            <a:r>
              <a:rPr lang="cs-CZ" dirty="0" smtClean="0"/>
              <a:t>– symbol naděje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39752" y="705892"/>
            <a:ext cx="37444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err="1" smtClean="0"/>
              <a:t>Ichthys</a:t>
            </a:r>
            <a:r>
              <a:rPr lang="cs-CZ" b="1" dirty="0" smtClean="0"/>
              <a:t> </a:t>
            </a:r>
            <a:r>
              <a:rPr lang="cs-CZ" b="1" dirty="0"/>
              <a:t>(</a:t>
            </a:r>
            <a:r>
              <a:rPr lang="el-GR" b="1" dirty="0" smtClean="0"/>
              <a:t>ΙΧΘΥΣ</a:t>
            </a:r>
            <a:r>
              <a:rPr lang="cs-CZ" b="1" dirty="0" smtClean="0"/>
              <a:t>) –ryba, symbol Krista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2631096" y="1041882"/>
            <a:ext cx="2732992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1600" i="1" dirty="0"/>
              <a:t>Ježíš Kristus, Boží Syn, Spasitel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58036" y="3573016"/>
            <a:ext cx="2720488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symbol </a:t>
            </a:r>
            <a:r>
              <a:rPr lang="cs-CZ" sz="1600" dirty="0"/>
              <a:t>nevinnosti a čistoty</a:t>
            </a:r>
          </a:p>
        </p:txBody>
      </p:sp>
    </p:spTree>
    <p:extLst>
      <p:ext uri="{BB962C8B-B14F-4D97-AF65-F5344CB8AC3E}">
        <p14:creationId xmlns:p14="http://schemas.microsoft.com/office/powerpoint/2010/main" xmlns="" val="119670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1" grpId="0" animBg="1"/>
      <p:bldP spid="9" grpId="0" animBg="1"/>
      <p:bldP spid="12" grpId="0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5255" y="116632"/>
            <a:ext cx="1342034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Islám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3342" y="750318"/>
            <a:ext cx="261520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1,5 miliardy </a:t>
            </a:r>
            <a:r>
              <a:rPr lang="cs-CZ" sz="2000" dirty="0" smtClean="0"/>
              <a:t>věřících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83342" y="1208594"/>
            <a:ext cx="814636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Hlavní </a:t>
            </a:r>
            <a:r>
              <a:rPr lang="cs-CZ" sz="2000" dirty="0" smtClean="0"/>
              <a:t>výskyt </a:t>
            </a:r>
            <a:r>
              <a:rPr lang="cs-CZ" sz="2000" dirty="0" smtClean="0"/>
              <a:t>- severní </a:t>
            </a:r>
            <a:r>
              <a:rPr lang="cs-CZ" sz="2000" dirty="0"/>
              <a:t>Afrika, jihozápadní Asie, střední </a:t>
            </a:r>
            <a:r>
              <a:rPr lang="cs-CZ" sz="2000" dirty="0" smtClean="0"/>
              <a:t>Asie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3342" y="2125146"/>
            <a:ext cx="425687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monoteistické náboženství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3342" y="3499974"/>
            <a:ext cx="515973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 je založené </a:t>
            </a:r>
            <a:r>
              <a:rPr lang="cs-CZ" sz="2000" dirty="0"/>
              <a:t>kázáním </a:t>
            </a:r>
            <a:r>
              <a:rPr lang="cs-CZ" sz="2000" b="1" dirty="0"/>
              <a:t>proroka </a:t>
            </a:r>
            <a:r>
              <a:rPr lang="cs-CZ" sz="2000" b="1" dirty="0" smtClean="0"/>
              <a:t>Mohameda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3342" y="3958250"/>
            <a:ext cx="515973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Mohamed </a:t>
            </a:r>
            <a:r>
              <a:rPr lang="cs-CZ" sz="2000" dirty="0"/>
              <a:t>znamená „ten, který je </a:t>
            </a:r>
            <a:r>
              <a:rPr lang="cs-CZ" sz="2000" dirty="0" smtClean="0"/>
              <a:t>požehnán“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83342" y="5271522"/>
            <a:ext cx="875039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Bůh </a:t>
            </a:r>
            <a:r>
              <a:rPr lang="cs-CZ" sz="2000" dirty="0" smtClean="0"/>
              <a:t>ověřil  Mohameda předáním </a:t>
            </a:r>
            <a:r>
              <a:rPr lang="cs-CZ" sz="2000" dirty="0"/>
              <a:t>poselství </a:t>
            </a:r>
            <a:r>
              <a:rPr lang="cs-CZ" sz="2000" b="1" dirty="0"/>
              <a:t>Koránu</a:t>
            </a:r>
            <a:r>
              <a:rPr lang="cs-CZ" sz="2000" dirty="0"/>
              <a:t> celému lidstvu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635309" y="107109"/>
            <a:ext cx="340118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>
                <a:hlinkClick r:id="rId2"/>
              </a:rPr>
              <a:t>http://www.svetova-nabozenstvi.cz/islam</a:t>
            </a:r>
            <a:r>
              <a:rPr lang="cs-CZ" sz="1400" b="1" dirty="0" smtClean="0">
                <a:hlinkClick r:id="rId2"/>
              </a:rPr>
              <a:t>/</a:t>
            </a:r>
            <a:endParaRPr lang="cs-CZ" sz="1400" b="1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83342" y="3041698"/>
            <a:ext cx="42568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Věřící v Alláha jsou </a:t>
            </a:r>
            <a:r>
              <a:rPr lang="cs-CZ" sz="2000" b="1" dirty="0"/>
              <a:t>muslimové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3342" y="2583422"/>
            <a:ext cx="425687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Pouze jeden bůh - </a:t>
            </a:r>
            <a:r>
              <a:rPr lang="cs-CZ" sz="2000" b="1" dirty="0"/>
              <a:t>Alláh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3342" y="6157292"/>
            <a:ext cx="886729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nl-NL" dirty="0"/>
              <a:t>Lidský život je jen služba bohu, člověk je jen Alláhův otrok.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673087" y="3954861"/>
            <a:ext cx="33256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mešity jsou budovy, které slouží </a:t>
            </a:r>
            <a:r>
              <a:rPr lang="cs-CZ" i="1" dirty="0"/>
              <a:t>muslimům k uctívání Alláha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3342" y="1666870"/>
            <a:ext cx="425687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vzniklo v 7. století našeho letopočtu</a:t>
            </a:r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073" b="19525"/>
          <a:stretch/>
        </p:blipFill>
        <p:spPr bwMode="auto">
          <a:xfrm>
            <a:off x="5374738" y="1710970"/>
            <a:ext cx="3611096" cy="2145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83342" y="4844024"/>
            <a:ext cx="316471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Hlavní kniha Islámu je </a:t>
            </a:r>
            <a:r>
              <a:rPr lang="cs-CZ" b="1" dirty="0"/>
              <a:t>Korán</a:t>
            </a:r>
            <a:r>
              <a:rPr lang="cs-CZ" dirty="0"/>
              <a:t> 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83342" y="4416526"/>
            <a:ext cx="370723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/>
              <a:t>Mohamed </a:t>
            </a:r>
            <a:r>
              <a:rPr lang="cs-CZ" b="1" dirty="0" smtClean="0"/>
              <a:t>= </a:t>
            </a:r>
            <a:r>
              <a:rPr lang="en-US" b="1" dirty="0" err="1" smtClean="0"/>
              <a:t>prorok</a:t>
            </a:r>
            <a:r>
              <a:rPr lang="en-US" b="1" dirty="0" smtClean="0"/>
              <a:t> </a:t>
            </a:r>
            <a:r>
              <a:rPr lang="en-US" b="1" dirty="0"/>
              <a:t>a </a:t>
            </a:r>
            <a:r>
              <a:rPr lang="en-US" b="1" dirty="0" err="1"/>
              <a:t>posel</a:t>
            </a:r>
            <a:r>
              <a:rPr lang="en-US" b="1" dirty="0"/>
              <a:t> </a:t>
            </a:r>
            <a:r>
              <a:rPr lang="en-US" b="1" dirty="0" err="1"/>
              <a:t>Alláha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83342" y="5729798"/>
            <a:ext cx="432413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Korán se skládá z </a:t>
            </a:r>
            <a:r>
              <a:rPr lang="cs-CZ" dirty="0"/>
              <a:t>Mohamedových výroků</a:t>
            </a:r>
          </a:p>
        </p:txBody>
      </p:sp>
    </p:spTree>
    <p:extLst>
      <p:ext uri="{BB962C8B-B14F-4D97-AF65-F5344CB8AC3E}">
        <p14:creationId xmlns:p14="http://schemas.microsoft.com/office/powerpoint/2010/main" xmlns="" val="138335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122"/>
          <a:stretch/>
        </p:blipFill>
        <p:spPr bwMode="auto">
          <a:xfrm>
            <a:off x="36512" y="970211"/>
            <a:ext cx="9144000" cy="4619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116632"/>
            <a:ext cx="3914405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Muslimská populace ve světě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20072" y="6334581"/>
            <a:ext cx="376949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>
                <a:hlinkClick r:id="rId3"/>
              </a:rPr>
              <a:t>http://</a:t>
            </a:r>
            <a:r>
              <a:rPr lang="cs-CZ" sz="1600" b="1" dirty="0" smtClean="0">
                <a:hlinkClick r:id="rId3"/>
              </a:rPr>
              <a:t>cs.wikipedia.org/wiki/Isl%C3%A1m</a:t>
            </a:r>
            <a:endParaRPr lang="cs-CZ" sz="1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91104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8825" y="186630"/>
            <a:ext cx="229421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 Hinduismus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27783" y="50661"/>
            <a:ext cx="39604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http://www.svetova-nabozenstvi.cz/hinduismus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43631" y="1635184"/>
            <a:ext cx="418048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znikl v </a:t>
            </a:r>
            <a:r>
              <a:rPr lang="cs-CZ" b="1" dirty="0" smtClean="0"/>
              <a:t>Indii </a:t>
            </a:r>
            <a:r>
              <a:rPr lang="cs-CZ" dirty="0" smtClean="0"/>
              <a:t>– přibližně v 5. stol. př. n. l.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34185" y="3009726"/>
            <a:ext cx="2160240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nejvyšší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Brahma</a:t>
            </a:r>
            <a:r>
              <a:rPr lang="cs-CZ" sz="2000" b="1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Višnu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/>
              <a:t>Šiva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3632" y="4122946"/>
            <a:ext cx="8856984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tvůrcem světa, </a:t>
            </a:r>
            <a:r>
              <a:rPr lang="cs-CZ" dirty="0" smtClean="0"/>
              <a:t>vševědoucí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vyobrazení má 4 hlavy, na důkaz toho, že vidí všude a </a:t>
            </a:r>
            <a:r>
              <a:rPr lang="cs-CZ" dirty="0" smtClean="0"/>
              <a:t>všechno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také </a:t>
            </a:r>
            <a:r>
              <a:rPr lang="cs-CZ" dirty="0"/>
              <a:t>ničí a tvoří </a:t>
            </a:r>
            <a:r>
              <a:rPr lang="cs-CZ" dirty="0" smtClean="0"/>
              <a:t>svět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Hinduisté </a:t>
            </a:r>
            <a:r>
              <a:rPr lang="cs-CZ" dirty="0"/>
              <a:t>věří, že v prvním dnu </a:t>
            </a:r>
            <a:r>
              <a:rPr lang="cs-CZ" dirty="0" err="1"/>
              <a:t>Brahma</a:t>
            </a:r>
            <a:r>
              <a:rPr lang="cs-CZ" dirty="0"/>
              <a:t> svět stvoří, poté odpočívá a pozoruje a v sedmém dnu svět </a:t>
            </a:r>
            <a:r>
              <a:rPr lang="cs-CZ" dirty="0" smtClean="0"/>
              <a:t>zničí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sz="1600" i="1" dirty="0" smtClean="0"/>
              <a:t>dny </a:t>
            </a:r>
            <a:r>
              <a:rPr lang="cs-CZ" sz="1600" i="1" dirty="0"/>
              <a:t>božstev jsou ovšem nepoměrně </a:t>
            </a:r>
            <a:r>
              <a:rPr lang="cs-CZ" sz="1600" i="1" dirty="0" smtClean="0"/>
              <a:t>delší</a:t>
            </a:r>
            <a:endParaRPr lang="cs-CZ" sz="1600" i="1" dirty="0"/>
          </a:p>
        </p:txBody>
      </p:sp>
      <p:sp>
        <p:nvSpPr>
          <p:cNvPr id="8" name="Obdélník 7"/>
          <p:cNvSpPr/>
          <p:nvPr/>
        </p:nvSpPr>
        <p:spPr>
          <a:xfrm>
            <a:off x="255540" y="6372036"/>
            <a:ext cx="820489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přezdíván </a:t>
            </a:r>
            <a:r>
              <a:rPr lang="cs-CZ" dirty="0"/>
              <a:t>ničitel, vládne nad životem a smrtí, nad mírem i nad </a:t>
            </a:r>
            <a:r>
              <a:rPr lang="cs-CZ" dirty="0" smtClean="0"/>
              <a:t>válkou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3631" y="2086012"/>
            <a:ext cx="46088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 to nejstarší</a:t>
            </a:r>
            <a:r>
              <a:rPr lang="cs-CZ" dirty="0"/>
              <a:t>, dosud existující náboženství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3631" y="2987666"/>
            <a:ext cx="235250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Hinduističtí </a:t>
            </a:r>
            <a:r>
              <a:rPr lang="cs-CZ" dirty="0" smtClean="0"/>
              <a:t>bohové: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3631" y="733528"/>
            <a:ext cx="418048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áboženství polyteistické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0349" y="3563724"/>
            <a:ext cx="10141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err="1"/>
              <a:t>Brahma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357906" y="5805264"/>
            <a:ext cx="61369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Šiva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43631" y="1184356"/>
            <a:ext cx="418048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á minimálně </a:t>
            </a:r>
            <a:r>
              <a:rPr lang="cs-CZ" dirty="0"/>
              <a:t>900 milionů stoupenců.</a:t>
            </a:r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7305" y="646426"/>
            <a:ext cx="3614088" cy="2710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907255" y="3337247"/>
            <a:ext cx="30776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i="1" dirty="0"/>
              <a:t>Tři hlavní bohové - </a:t>
            </a:r>
            <a:r>
              <a:rPr lang="cs-CZ" sz="1400" i="1" dirty="0" err="1"/>
              <a:t>Brahma</a:t>
            </a:r>
            <a:r>
              <a:rPr lang="cs-CZ" sz="1400" i="1" dirty="0"/>
              <a:t>, Višnu a Šiva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43631" y="2536840"/>
            <a:ext cx="482745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hlavní </a:t>
            </a:r>
            <a:r>
              <a:rPr lang="cs-CZ" dirty="0"/>
              <a:t>kniha hinduismu - </a:t>
            </a:r>
            <a:r>
              <a:rPr lang="cs-CZ" b="1" dirty="0"/>
              <a:t>Bhagavadgíta (Gíta)</a:t>
            </a:r>
          </a:p>
        </p:txBody>
      </p:sp>
    </p:spTree>
    <p:extLst>
      <p:ext uri="{BB962C8B-B14F-4D97-AF65-F5344CB8AC3E}">
        <p14:creationId xmlns:p14="http://schemas.microsoft.com/office/powerpoint/2010/main" xmlns="" val="318747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980728"/>
            <a:ext cx="878497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když </a:t>
            </a:r>
            <a:r>
              <a:rPr lang="cs-CZ" dirty="0"/>
              <a:t>je lidem nejhůře, přichází na Zem v jedné ze svých </a:t>
            </a:r>
            <a:r>
              <a:rPr lang="cs-CZ" dirty="0" smtClean="0"/>
              <a:t>podob: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6291" y="3861048"/>
            <a:ext cx="7580165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k</a:t>
            </a:r>
            <a:r>
              <a:rPr lang="cs-CZ" dirty="0" smtClean="0"/>
              <a:t>dyž člověk </a:t>
            </a:r>
            <a:r>
              <a:rPr lang="cs-CZ" dirty="0"/>
              <a:t>zemře, Višnu posoudí jeho skutky a pošle ho zpátky na </a:t>
            </a:r>
            <a:r>
              <a:rPr lang="cs-CZ" dirty="0" smtClean="0"/>
              <a:t>zem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okud </a:t>
            </a:r>
            <a:r>
              <a:rPr lang="cs-CZ" dirty="0"/>
              <a:t>činil zlo, pak se může narodit třeba jako hmyz či </a:t>
            </a:r>
            <a:r>
              <a:rPr lang="cs-CZ" dirty="0" smtClean="0"/>
              <a:t>plaz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okud </a:t>
            </a:r>
            <a:r>
              <a:rPr lang="cs-CZ" dirty="0"/>
              <a:t>dobro, tak se narodí do kasty vyšší než ze které </a:t>
            </a:r>
            <a:r>
              <a:rPr lang="cs-CZ" dirty="0" smtClean="0"/>
              <a:t>přišel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44624"/>
            <a:ext cx="8963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Višnu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629980"/>
            <a:ext cx="27924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pán </a:t>
            </a:r>
            <a:r>
              <a:rPr lang="cs-CZ" dirty="0"/>
              <a:t>vod a pečovatel lidí.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0224" y="1412776"/>
            <a:ext cx="2231536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Ryba </a:t>
            </a:r>
            <a:endParaRPr lang="cs-CZ" dirty="0" smtClean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Želva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Kanec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Půl člověk-půl </a:t>
            </a:r>
            <a:r>
              <a:rPr lang="cs-CZ" dirty="0"/>
              <a:t>lev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Trpaslík a obr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Lučištník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90096" y="3429000"/>
            <a:ext cx="424417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Višnu dále řídí reinkarnaci </a:t>
            </a:r>
            <a:r>
              <a:rPr lang="cs-CZ" dirty="0" smtClean="0"/>
              <a:t>- </a:t>
            </a:r>
            <a:r>
              <a:rPr lang="cs-CZ" dirty="0"/>
              <a:t>převtělování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55776" y="1447616"/>
            <a:ext cx="6120680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err="1"/>
              <a:t>Ráma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/>
              <a:t>Kršna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err="1"/>
              <a:t>Budha</a:t>
            </a:r>
            <a:r>
              <a:rPr lang="cs-CZ" dirty="0"/>
              <a:t>!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err="1"/>
              <a:t>Kalkin</a:t>
            </a:r>
            <a:r>
              <a:rPr lang="cs-CZ" dirty="0"/>
              <a:t> (ten se ještě nezjevil)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sz="1600" i="1" dirty="0" err="1"/>
              <a:t>Kalkin</a:t>
            </a:r>
            <a:r>
              <a:rPr lang="cs-CZ" sz="1600" i="1" dirty="0"/>
              <a:t> je soudce, který při zničení světa soudí lidi a jejich skutky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0096" y="4941168"/>
            <a:ext cx="856895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hinduisté mají svého </a:t>
            </a:r>
            <a:r>
              <a:rPr lang="cs-CZ" b="1" dirty="0"/>
              <a:t>Guru</a:t>
            </a:r>
            <a:r>
              <a:rPr lang="cs-CZ" dirty="0"/>
              <a:t>. Je to vlastně hlava církve hinduistů (obdoba papeže) a má za úkol hlásat hinduismus a učit jeho zásadám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0096" y="5547719"/>
            <a:ext cx="369229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 </a:t>
            </a:r>
            <a:r>
              <a:rPr lang="cs-CZ" dirty="0"/>
              <a:t>víry je </a:t>
            </a:r>
            <a:r>
              <a:rPr lang="cs-CZ" dirty="0" smtClean="0"/>
              <a:t>tedy ve </a:t>
            </a:r>
            <a:r>
              <a:rPr lang="cs-CZ" b="1" dirty="0"/>
              <a:t>převtělování</a:t>
            </a:r>
            <a:r>
              <a:rPr lang="cs-CZ" dirty="0"/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90096" y="5939988"/>
            <a:ext cx="848927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cílem </a:t>
            </a:r>
            <a:r>
              <a:rPr lang="cs-CZ" dirty="0"/>
              <a:t>je vymanění se ze </a:t>
            </a:r>
            <a:r>
              <a:rPr lang="cs-CZ" b="1" dirty="0" err="1"/>
              <a:t>sansáry</a:t>
            </a:r>
            <a:r>
              <a:rPr lang="cs-CZ" b="1" dirty="0"/>
              <a:t> </a:t>
            </a:r>
            <a:r>
              <a:rPr lang="cs-CZ" dirty="0"/>
              <a:t>a k tomu slouží 6 ortodoxních systémů.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62444" y="6381328"/>
            <a:ext cx="771401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b="1" i="1" dirty="0" err="1"/>
              <a:t>Joga</a:t>
            </a:r>
            <a:r>
              <a:rPr lang="cs-CZ" i="1" dirty="0"/>
              <a:t> </a:t>
            </a:r>
            <a:r>
              <a:rPr lang="cs-CZ" i="1" dirty="0" smtClean="0"/>
              <a:t>je 1 </a:t>
            </a:r>
            <a:r>
              <a:rPr lang="cs-CZ" i="1" dirty="0"/>
              <a:t>ze 6 </a:t>
            </a:r>
            <a:r>
              <a:rPr lang="cs-CZ" i="1" dirty="0" smtClean="0"/>
              <a:t>systémů a </a:t>
            </a:r>
            <a:r>
              <a:rPr lang="cs-CZ" i="1" dirty="0"/>
              <a:t>cílem je správné usměrňování energií </a:t>
            </a:r>
          </a:p>
        </p:txBody>
      </p:sp>
    </p:spTree>
    <p:extLst>
      <p:ext uri="{BB962C8B-B14F-4D97-AF65-F5344CB8AC3E}">
        <p14:creationId xmlns:p14="http://schemas.microsoft.com/office/powerpoint/2010/main" xmlns="" val="243969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6632"/>
            <a:ext cx="2061783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4. Buddhismus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626925"/>
            <a:ext cx="8568952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druhé </a:t>
            </a:r>
            <a:r>
              <a:rPr lang="cs-CZ" dirty="0"/>
              <a:t>indické náboženství, které vzniklo ve starých indických dobách, je mladší než </a:t>
            </a:r>
            <a:r>
              <a:rPr lang="cs-CZ" dirty="0" smtClean="0"/>
              <a:t>hinduismus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3358733"/>
            <a:ext cx="8449732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spjato </a:t>
            </a:r>
            <a:r>
              <a:rPr lang="cs-CZ" dirty="0"/>
              <a:t>s životem, postavou a vystupováním bájného </a:t>
            </a:r>
            <a:r>
              <a:rPr lang="cs-CZ" b="1" dirty="0" smtClean="0"/>
              <a:t>Buddhy</a:t>
            </a:r>
            <a:r>
              <a:rPr lang="cs-CZ" dirty="0" smtClean="0"/>
              <a:t> - žil </a:t>
            </a:r>
            <a:r>
              <a:rPr lang="cs-CZ" dirty="0"/>
              <a:t>80 let, stal se </a:t>
            </a:r>
            <a:r>
              <a:rPr lang="cs-CZ" b="1" dirty="0"/>
              <a:t>zakladatelem nového, buddhistického </a:t>
            </a:r>
            <a:r>
              <a:rPr lang="cs-CZ" b="1" dirty="0" smtClean="0"/>
              <a:t>učení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57808" y="4566027"/>
            <a:ext cx="8878688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Buddha</a:t>
            </a:r>
            <a:r>
              <a:rPr lang="cs-CZ" dirty="0"/>
              <a:t>, vlastním jménem </a:t>
            </a:r>
            <a:r>
              <a:rPr lang="cs-CZ" b="1" dirty="0" err="1"/>
              <a:t>Siddharta</a:t>
            </a:r>
            <a:r>
              <a:rPr lang="cs-CZ" b="1" dirty="0"/>
              <a:t> </a:t>
            </a:r>
            <a:r>
              <a:rPr lang="cs-CZ" b="1" dirty="0" err="1"/>
              <a:t>Gautama</a:t>
            </a:r>
            <a:r>
              <a:rPr lang="cs-CZ" b="1" dirty="0"/>
              <a:t> </a:t>
            </a:r>
            <a:r>
              <a:rPr lang="cs-CZ" dirty="0"/>
              <a:t>(asi 566-486 př. </a:t>
            </a:r>
            <a:r>
              <a:rPr lang="cs-CZ" dirty="0" err="1"/>
              <a:t>Kr</a:t>
            </a:r>
            <a:r>
              <a:rPr lang="cs-CZ" dirty="0"/>
              <a:t>) </a:t>
            </a:r>
            <a:r>
              <a:rPr lang="cs-CZ" dirty="0" smtClean="0"/>
              <a:t>byl </a:t>
            </a:r>
            <a:r>
              <a:rPr lang="cs-CZ" dirty="0"/>
              <a:t>mudrc z </a:t>
            </a:r>
            <a:r>
              <a:rPr lang="cs-CZ" dirty="0" smtClean="0"/>
              <a:t>Indie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tradice </a:t>
            </a:r>
            <a:r>
              <a:rPr lang="cs-CZ" dirty="0"/>
              <a:t>vypráví, že </a:t>
            </a:r>
            <a:r>
              <a:rPr lang="cs-CZ" dirty="0" smtClean="0"/>
              <a:t>syn </a:t>
            </a:r>
            <a:r>
              <a:rPr lang="cs-CZ" dirty="0"/>
              <a:t>panovníka, žil uchráněn všech starostí, až mu jednoho dne čtyři postupné návštěvy (</a:t>
            </a:r>
            <a:r>
              <a:rPr lang="cs-CZ" b="1" i="1" dirty="0"/>
              <a:t>starce, nemocného, mrtvoly a žebravého mnicha</a:t>
            </a:r>
            <a:r>
              <a:rPr lang="cs-CZ" dirty="0"/>
              <a:t>) daly spatřit bídu lidského </a:t>
            </a:r>
            <a:r>
              <a:rPr lang="cs-CZ" dirty="0" smtClean="0"/>
              <a:t>osudu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opustí </a:t>
            </a:r>
            <a:r>
              <a:rPr lang="cs-CZ" dirty="0"/>
              <a:t>pak svou rodinu a zvolí si jako své poslání </a:t>
            </a:r>
            <a:r>
              <a:rPr lang="cs-CZ" b="1" dirty="0"/>
              <a:t>zvítězit nad </a:t>
            </a:r>
            <a:r>
              <a:rPr lang="cs-CZ" b="1" dirty="0" smtClean="0"/>
              <a:t>utrpením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během </a:t>
            </a:r>
            <a:r>
              <a:rPr lang="cs-CZ" dirty="0"/>
              <a:t>rozjímání dospěje do stádia nejvyššího vědomí a stane se Buddhou („Probuzeným“)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2540464"/>
            <a:ext cx="504056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edná </a:t>
            </a:r>
            <a:r>
              <a:rPr lang="cs-CZ" dirty="0"/>
              <a:t>je o náboženství bez </a:t>
            </a:r>
            <a:r>
              <a:rPr lang="cs-CZ" dirty="0" smtClean="0"/>
              <a:t>boha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148064" y="79762"/>
            <a:ext cx="38884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http://www.svetova-nabozenstvi.cz/buddhismus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203711" y="4047455"/>
            <a:ext cx="117051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Buddha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4" y="1722194"/>
            <a:ext cx="504056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doba vzniku - 5</a:t>
            </a:r>
            <a:r>
              <a:rPr lang="cs-CZ" dirty="0"/>
              <a:t>. století před naším </a:t>
            </a:r>
            <a:r>
              <a:rPr lang="cs-CZ" dirty="0" smtClean="0"/>
              <a:t>letopočtem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7504" y="1313059"/>
            <a:ext cx="504056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má </a:t>
            </a:r>
            <a:r>
              <a:rPr lang="cs-CZ" dirty="0"/>
              <a:t>minimálně 380 milionů stoupenců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07504" y="2131329"/>
            <a:ext cx="504056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hlavní výskyt - </a:t>
            </a:r>
            <a:r>
              <a:rPr lang="cs-CZ" dirty="0"/>
              <a:t>Indie, jihovýchodní Asie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7504" y="2949599"/>
            <a:ext cx="849665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Buddhismus je </a:t>
            </a:r>
            <a:r>
              <a:rPr lang="cs-CZ" b="1" dirty="0"/>
              <a:t>způsob života</a:t>
            </a:r>
            <a:r>
              <a:rPr lang="cs-CZ" dirty="0"/>
              <a:t>, mravní a ideová forma, věda ducha, </a:t>
            </a:r>
            <a:r>
              <a:rPr lang="cs-CZ" b="1" dirty="0"/>
              <a:t>filosofický </a:t>
            </a:r>
            <a:r>
              <a:rPr lang="cs-CZ" b="1" dirty="0" smtClean="0"/>
              <a:t>postoj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2137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806" y="2755053"/>
            <a:ext cx="328852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Základní myšlenky buddhismu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31840" y="3372961"/>
            <a:ext cx="307013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Osvobození od utrpení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5336048"/>
            <a:ext cx="854102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zdržet </a:t>
            </a:r>
            <a:r>
              <a:rPr lang="cs-CZ" b="1" dirty="0"/>
              <a:t>se zabíjení a zraňování živých bytostí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zdržet se braní věcí co nejsou dávány (nekrást)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zdržet se nesprávného sexuálního chování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zdržet se zraňující a nepravdivé mluvy (nelhat, nepomlouvat, nemluvit zbytečně...)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zdržet se zneužívání omamných prostředků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3803645"/>
            <a:ext cx="22556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Čtyři ušlechtilé pravdy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19478" y="4157277"/>
            <a:ext cx="726528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http://cs.wikipedia.org/wiki/%</a:t>
            </a:r>
            <a:r>
              <a:rPr lang="cs-CZ" sz="1600" dirty="0" smtClean="0">
                <a:hlinkClick r:id="rId2"/>
              </a:rPr>
              <a:t>C4%8Cty%C5%99i_u%C5%A1lechtil%C3%A9_pravdy</a:t>
            </a:r>
            <a:endParaRPr lang="cs-CZ" sz="1600" dirty="0" smtClean="0"/>
          </a:p>
        </p:txBody>
      </p:sp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4614" y="188640"/>
            <a:ext cx="30289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190930" y="3112768"/>
            <a:ext cx="1818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err="1"/>
              <a:t>Gautama</a:t>
            </a:r>
            <a:r>
              <a:rPr lang="cs-CZ" i="1" dirty="0"/>
              <a:t> </a:t>
            </a:r>
            <a:r>
              <a:rPr lang="cs-CZ" i="1" dirty="0" smtClean="0"/>
              <a:t>Buddha</a:t>
            </a:r>
            <a:endParaRPr lang="cs-CZ" i="1" dirty="0"/>
          </a:p>
        </p:txBody>
      </p:sp>
      <p:sp>
        <p:nvSpPr>
          <p:cNvPr id="11" name="Obdélník 10"/>
          <p:cNvSpPr/>
          <p:nvPr/>
        </p:nvSpPr>
        <p:spPr>
          <a:xfrm>
            <a:off x="213806" y="188640"/>
            <a:ext cx="5438314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Buddha se </a:t>
            </a:r>
            <a:r>
              <a:rPr lang="cs-CZ" dirty="0"/>
              <a:t>nikdy neodvolával na jakéhokoliv Boha nebo jinou autoritu tak, jako je zvykem u tradičních náboženství.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3806" y="1714916"/>
            <a:ext cx="547993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Buddhisté </a:t>
            </a:r>
            <a:r>
              <a:rPr lang="cs-CZ" dirty="0"/>
              <a:t>jej respektují jako svého probuzeného či osvíceného učitele, který s nimi sdílel svůj vhled jak pomoci cítícím bytostem zbavit se svého </a:t>
            </a:r>
            <a:r>
              <a:rPr lang="cs-CZ" dirty="0" smtClean="0"/>
              <a:t>utrpení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3806" y="1228777"/>
            <a:ext cx="439799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Buddhisté </a:t>
            </a:r>
            <a:r>
              <a:rPr lang="cs-CZ" dirty="0"/>
              <a:t>tyto myšlenky naopak </a:t>
            </a:r>
            <a:r>
              <a:rPr lang="cs-CZ" dirty="0" smtClean="0"/>
              <a:t>odmítají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6805" y="4941168"/>
            <a:ext cx="682145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err="1"/>
              <a:t>Gautama</a:t>
            </a:r>
            <a:r>
              <a:rPr lang="cs-CZ" dirty="0"/>
              <a:t> ustanovil pro všechny své stoupence pět základních pravidel:</a:t>
            </a:r>
          </a:p>
        </p:txBody>
      </p:sp>
    </p:spTree>
    <p:extLst>
      <p:ext uri="{BB962C8B-B14F-4D97-AF65-F5344CB8AC3E}">
        <p14:creationId xmlns:p14="http://schemas.microsoft.com/office/powerpoint/2010/main" xmlns="" val="65910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  <p:bldP spid="11" grpId="0" animBg="1"/>
      <p:bldP spid="12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97468"/>
            <a:ext cx="2084225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5. Judaismus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4620" y="159851"/>
            <a:ext cx="1774503" cy="2047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7504" y="692696"/>
            <a:ext cx="583264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 to náboženství </a:t>
            </a:r>
            <a:r>
              <a:rPr lang="cs-CZ" b="1" dirty="0"/>
              <a:t>židovského národa </a:t>
            </a:r>
            <a:r>
              <a:rPr lang="cs-CZ" dirty="0"/>
              <a:t>– </a:t>
            </a:r>
            <a:r>
              <a:rPr lang="cs-CZ" b="1" dirty="0" smtClean="0"/>
              <a:t>Izraele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07504" y="1731295"/>
            <a:ext cx="682677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Judaismus je </a:t>
            </a:r>
            <a:r>
              <a:rPr lang="cs-CZ" dirty="0" smtClean="0"/>
              <a:t>tedy monoteistickým náboženstvím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192" y="5373216"/>
            <a:ext cx="8620547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Boží Jméno </a:t>
            </a:r>
            <a:r>
              <a:rPr lang="cs-CZ" dirty="0"/>
              <a:t>je jednou z nejposvátnějších věcí v judaismu</a:t>
            </a:r>
          </a:p>
        </p:txBody>
      </p:sp>
      <p:sp>
        <p:nvSpPr>
          <p:cNvPr id="9" name="Obdélník 8"/>
          <p:cNvSpPr/>
          <p:nvPr/>
        </p:nvSpPr>
        <p:spPr>
          <a:xfrm>
            <a:off x="76192" y="5951021"/>
            <a:ext cx="8620546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akládání </a:t>
            </a:r>
            <a:r>
              <a:rPr lang="cs-CZ" b="1" dirty="0"/>
              <a:t>s Božími jmény </a:t>
            </a:r>
            <a:r>
              <a:rPr lang="cs-CZ" dirty="0"/>
              <a:t>vyžaduje zvláštní úctu a obezřetnost, neboť jedno z přikázání Desatera nařizuje </a:t>
            </a:r>
            <a:r>
              <a:rPr lang="cs-CZ" b="1" dirty="0"/>
              <a:t>„nebrat je nadarmo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2112095"/>
            <a:ext cx="734481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Judaismus má optimistický charakter, Bůh miluje lidi i přes jejich </a:t>
            </a:r>
            <a:r>
              <a:rPr lang="cs-CZ" dirty="0" smtClean="0"/>
              <a:t>chyby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9064" y="2909843"/>
            <a:ext cx="8250784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rodinu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slavení </a:t>
            </a:r>
            <a:r>
              <a:rPr lang="cs-CZ" b="1" dirty="0" smtClean="0"/>
              <a:t>svátků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den odpočinku </a:t>
            </a:r>
            <a:r>
              <a:rPr lang="cs-CZ" b="1" dirty="0" smtClean="0"/>
              <a:t>sabat </a:t>
            </a:r>
            <a:r>
              <a:rPr lang="cs-CZ" dirty="0" smtClean="0"/>
              <a:t>- </a:t>
            </a:r>
            <a:r>
              <a:rPr lang="cs-CZ" dirty="0"/>
              <a:t>začíná v </a:t>
            </a:r>
            <a:r>
              <a:rPr lang="cs-CZ" b="1" dirty="0"/>
              <a:t>pátek po západu slunce a končí sobotní </a:t>
            </a:r>
            <a:r>
              <a:rPr lang="cs-CZ" b="1" dirty="0" smtClean="0"/>
              <a:t>nocí</a:t>
            </a:r>
            <a:r>
              <a:rPr lang="cs-CZ" dirty="0"/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to svátek, kterým se připomíná, že Bůh sedmého dne po stvoření světa odpočíval a že i v tom se mu člověk má </a:t>
            </a:r>
            <a:r>
              <a:rPr lang="cs-CZ" dirty="0" smtClean="0"/>
              <a:t>podobat, Žid </a:t>
            </a:r>
            <a:r>
              <a:rPr lang="cs-CZ" dirty="0"/>
              <a:t>v tento den </a:t>
            </a:r>
            <a:r>
              <a:rPr lang="cs-CZ" dirty="0" smtClean="0"/>
              <a:t>nepracuje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košer</a:t>
            </a:r>
            <a:r>
              <a:rPr lang="cs-CZ" dirty="0" smtClean="0"/>
              <a:t> stravy - ve </a:t>
            </a:r>
            <a:r>
              <a:rPr lang="cs-CZ" dirty="0"/>
              <a:t>stručném podání jde o zákaz vepřového masa a oddělené požívání masných a mléčných </a:t>
            </a:r>
            <a:r>
              <a:rPr lang="cs-CZ" dirty="0" smtClean="0"/>
              <a:t>výrobků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7504" y="1073496"/>
            <a:ext cx="6748469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to jedno </a:t>
            </a:r>
            <a:r>
              <a:rPr lang="cs-CZ" dirty="0"/>
              <a:t>z nejstarších náboženství světa, které vede k víře v jednoho Boha.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7504" y="2492896"/>
            <a:ext cx="350390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Judaismus klade velký důraz na :</a:t>
            </a:r>
          </a:p>
        </p:txBody>
      </p:sp>
    </p:spTree>
    <p:extLst>
      <p:ext uri="{BB962C8B-B14F-4D97-AF65-F5344CB8AC3E}">
        <p14:creationId xmlns:p14="http://schemas.microsoft.com/office/powerpoint/2010/main" xmlns="" val="346649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1" grpId="0" animBg="1"/>
      <p:bldP spid="13" grpId="0" animBg="1"/>
      <p:bldP spid="14" grpId="0" animBg="1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318" y="260648"/>
            <a:ext cx="354658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Bohoslužba se koná v </a:t>
            </a:r>
            <a:r>
              <a:rPr lang="cs-CZ" b="1" dirty="0" smtClean="0"/>
              <a:t>synagoze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61318" y="2319263"/>
            <a:ext cx="491473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základním </a:t>
            </a:r>
            <a:r>
              <a:rPr lang="cs-CZ" dirty="0"/>
              <a:t>dokumentem </a:t>
            </a:r>
            <a:r>
              <a:rPr lang="cs-CZ" dirty="0" smtClean="0"/>
              <a:t>judaismu je </a:t>
            </a:r>
            <a:r>
              <a:rPr lang="cs-CZ" sz="2400" b="1" dirty="0" smtClean="0">
                <a:solidFill>
                  <a:srgbClr val="FF0000"/>
                </a:solidFill>
              </a:rPr>
              <a:t>Tóra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318" y="2926685"/>
            <a:ext cx="858416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Posvátného </a:t>
            </a:r>
            <a:r>
              <a:rPr lang="cs-CZ" dirty="0" smtClean="0"/>
              <a:t>textu – Tóry - </a:t>
            </a:r>
            <a:r>
              <a:rPr lang="cs-CZ" dirty="0"/>
              <a:t>se nesmí nikdo ani prstem lehce dotknout, proto se při čtení používá ukazovátko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770363"/>
            <a:ext cx="561662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Muži na sobě mají </a:t>
            </a:r>
            <a:r>
              <a:rPr lang="cs-CZ" b="1" dirty="0"/>
              <a:t>talit, šálu s třásněmi na všech </a:t>
            </a:r>
            <a:r>
              <a:rPr lang="cs-CZ" b="1" dirty="0" smtClean="0"/>
              <a:t>rozích 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61318" y="1630541"/>
            <a:ext cx="563481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Na hlavě nosí Židé malou přiléhavou čepičku – </a:t>
            </a:r>
            <a:r>
              <a:rPr lang="cs-CZ" b="1" dirty="0" err="1"/>
              <a:t>kipu</a:t>
            </a:r>
            <a:r>
              <a:rPr lang="cs-CZ" b="1" dirty="0"/>
              <a:t> (jarmulku) </a:t>
            </a:r>
            <a:r>
              <a:rPr lang="cs-CZ" dirty="0"/>
              <a:t>– na znamení oddanosti Bohu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1318" y="3645024"/>
            <a:ext cx="813690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Hlavní knihami </a:t>
            </a:r>
            <a:r>
              <a:rPr lang="cs-CZ" dirty="0" smtClean="0"/>
              <a:t>jsou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8090" y="5013176"/>
            <a:ext cx="87129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dirty="0" smtClean="0"/>
              <a:t>Židů </a:t>
            </a:r>
            <a:r>
              <a:rPr lang="cs-CZ" dirty="0"/>
              <a:t>je ve srovnání s </a:t>
            </a:r>
            <a:r>
              <a:rPr lang="cs-CZ" dirty="0" smtClean="0"/>
              <a:t>křesťany </a:t>
            </a:r>
            <a:r>
              <a:rPr lang="cs-CZ" dirty="0"/>
              <a:t>nebo muslimy velmi </a:t>
            </a:r>
            <a:r>
              <a:rPr lang="cs-CZ" dirty="0" smtClean="0"/>
              <a:t>málo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28090" y="5589240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dirty="0"/>
              <a:t>Z odhadovaných třinácti milionů Židů jich žije pět a půl milionů v Izraeli a zbytek v USA – především v New Yorku, Los Angeles a v </a:t>
            </a:r>
            <a:r>
              <a:rPr lang="cs-CZ" dirty="0" smtClean="0"/>
              <a:t>Evropě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3102" y="6453336"/>
            <a:ext cx="819034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http://www.ceskatelevize.cz/porady/10077100525-nabozenstvi-sveta/205562230380004-judaismus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619672" y="4150821"/>
            <a:ext cx="710911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err="1"/>
              <a:t>Tenach</a:t>
            </a:r>
            <a:r>
              <a:rPr lang="cs-CZ" dirty="0"/>
              <a:t> - spisy, které křesťané označují jako Starý Zákon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Talmud </a:t>
            </a:r>
            <a:r>
              <a:rPr lang="cs-CZ" dirty="0"/>
              <a:t>- předpisy víry, zákony apod.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2191" y="152010"/>
            <a:ext cx="3056040" cy="2268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2727" y="1286449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b="1" dirty="0">
                <a:hlinkClick r:id="rId4"/>
              </a:rPr>
              <a:t>http://zilina-gallery.sk/picture.php?/</a:t>
            </a:r>
            <a:r>
              <a:rPr lang="cs-CZ" sz="1200" b="1" dirty="0" smtClean="0">
                <a:hlinkClick r:id="rId4"/>
              </a:rPr>
              <a:t>19713/category/1625</a:t>
            </a: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02683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1525" y="2558767"/>
            <a:ext cx="2522657" cy="4245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97468"/>
            <a:ext cx="253178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Konfucianismus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6024" y="724634"/>
            <a:ext cx="874846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/>
              <a:t>„K dobrému se chovej dobře, ke zlému se chovej spravedlivě.“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0443" y="2450219"/>
            <a:ext cx="644420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každý </a:t>
            </a:r>
            <a:r>
              <a:rPr lang="cs-CZ" dirty="0"/>
              <a:t>člověk má plnit to, k čemu je určen, a má zachovávat normy spravedlivého mravního </a:t>
            </a:r>
            <a:r>
              <a:rPr lang="cs-CZ" dirty="0" smtClean="0"/>
              <a:t>chování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0443" y="1259468"/>
            <a:ext cx="874948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zakladatelem </a:t>
            </a:r>
            <a:r>
              <a:rPr lang="cs-CZ" dirty="0"/>
              <a:t>konfucianismu a jeho šiřitelem byl </a:t>
            </a:r>
            <a:r>
              <a:rPr lang="cs-CZ" b="1" dirty="0" smtClean="0"/>
              <a:t>Konfucius - </a:t>
            </a:r>
            <a:r>
              <a:rPr lang="cs-CZ" dirty="0" smtClean="0"/>
              <a:t>čínský myslitel </a:t>
            </a:r>
            <a:r>
              <a:rPr lang="cs-CZ" dirty="0" err="1"/>
              <a:t>Čchiou</a:t>
            </a:r>
            <a:r>
              <a:rPr lang="cs-CZ" dirty="0"/>
              <a:t> </a:t>
            </a:r>
            <a:r>
              <a:rPr lang="cs-CZ" dirty="0" err="1"/>
              <a:t>Kchung</a:t>
            </a:r>
            <a:r>
              <a:rPr lang="cs-CZ" dirty="0"/>
              <a:t>, </a:t>
            </a:r>
            <a:r>
              <a:rPr lang="cs-CZ" dirty="0" smtClean="0"/>
              <a:t>zvaný  </a:t>
            </a:r>
            <a:r>
              <a:rPr lang="cs-CZ" dirty="0"/>
              <a:t>„</a:t>
            </a:r>
            <a:r>
              <a:rPr lang="cs-CZ" b="1" dirty="0"/>
              <a:t>král filozofů</a:t>
            </a:r>
            <a:r>
              <a:rPr lang="cs-CZ" dirty="0"/>
              <a:t>“ nebo </a:t>
            </a:r>
            <a:r>
              <a:rPr lang="cs-CZ" dirty="0" err="1"/>
              <a:t>Kchung</a:t>
            </a:r>
            <a:r>
              <a:rPr lang="cs-CZ" dirty="0"/>
              <a:t>-</a:t>
            </a:r>
            <a:r>
              <a:rPr lang="cs-CZ" dirty="0" err="1"/>
              <a:t>fu</a:t>
            </a:r>
            <a:r>
              <a:rPr lang="cs-CZ" dirty="0"/>
              <a:t>-c',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40443" y="1993343"/>
            <a:ext cx="87494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Konfucius byl velice vzdělaný a šířil své učení i mezi prostý </a:t>
            </a:r>
            <a:r>
              <a:rPr lang="cs-CZ" dirty="0" smtClean="0"/>
              <a:t>lid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0443" y="3184094"/>
            <a:ext cx="644420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Konfucius se zabýval především vztahy mezi lidmi a morálkou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40443" y="3640970"/>
            <a:ext cx="415958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Za nejvyšší účel života vyhlásil </a:t>
            </a:r>
            <a:r>
              <a:rPr lang="cs-CZ" b="1" dirty="0"/>
              <a:t>ctnost</a:t>
            </a:r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3183" y="4581128"/>
            <a:ext cx="5709017" cy="19389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lidskost</a:t>
            </a:r>
            <a:r>
              <a:rPr lang="cs-CZ" sz="2000" dirty="0"/>
              <a:t>,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moudrost</a:t>
            </a:r>
            <a:r>
              <a:rPr lang="cs-CZ" sz="2000" dirty="0"/>
              <a:t>,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věrnost </a:t>
            </a:r>
            <a:r>
              <a:rPr lang="cs-CZ" sz="2000" dirty="0"/>
              <a:t>a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spravedlnost </a:t>
            </a:r>
            <a:r>
              <a:rPr lang="cs-CZ" sz="2000" dirty="0"/>
              <a:t>a také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lásku </a:t>
            </a:r>
            <a:r>
              <a:rPr lang="cs-CZ" sz="2000" dirty="0"/>
              <a:t>dětí k otci a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oddanost </a:t>
            </a:r>
            <a:r>
              <a:rPr lang="cs-CZ" sz="2000" dirty="0"/>
              <a:t>poddaných k </a:t>
            </a:r>
            <a:r>
              <a:rPr lang="cs-CZ" sz="2000" dirty="0" smtClean="0"/>
              <a:t>vládnoucímu panovníkovi 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40443" y="4097848"/>
            <a:ext cx="375942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ze všech ctností ocenil nejvýše pak </a:t>
            </a:r>
          </a:p>
        </p:txBody>
      </p:sp>
    </p:spTree>
    <p:extLst>
      <p:ext uri="{BB962C8B-B14F-4D97-AF65-F5344CB8AC3E}">
        <p14:creationId xmlns:p14="http://schemas.microsoft.com/office/powerpoint/2010/main" xmlns="" val="404134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5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9331" y="1782612"/>
            <a:ext cx="8712968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Pro konfuciánce bylo nejdůležitější funkcí náboženství vštípit lidem </a:t>
            </a:r>
            <a:r>
              <a:rPr lang="cs-CZ" b="1" dirty="0"/>
              <a:t>morální hodnoty</a:t>
            </a:r>
            <a:r>
              <a:rPr lang="cs-CZ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V konfucianismu </a:t>
            </a:r>
            <a:r>
              <a:rPr lang="cs-CZ" b="1" dirty="0"/>
              <a:t>nenajdeme žádné kněze ani sekty</a:t>
            </a:r>
            <a:r>
              <a:rPr lang="cs-CZ" dirty="0"/>
              <a:t>, dokonce ani žádná kréda, kterými by se mohli jeho stoupenci řídit. Nekonají se veřejné obřady a </a:t>
            </a:r>
            <a:r>
              <a:rPr lang="cs-CZ" b="1" dirty="0"/>
              <a:t>neexistuje ani osobní vztah k bohu.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Konfucianismus nemá žádné slovo odpovídající bohu ani svaté písmo. Nemá žádnou náboženskou strukturu.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9172" y="4077072"/>
            <a:ext cx="8693287" cy="25853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Konfuciánství vede k uctívání </a:t>
            </a:r>
            <a:r>
              <a:rPr lang="cs-CZ" b="1" dirty="0"/>
              <a:t>nebe, země a předků</a:t>
            </a:r>
            <a:r>
              <a:rPr lang="cs-CZ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Vede člověka k uvědomování si vlastní odpovědnosti, aby tak mohlo být dosaženo harmonie v životě člověka i celého lidstva.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Klade důraz na přesné vykonávání obřadů, na péči o zemřelé a jejich dobrý úděl na věčnosti.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Zdůrazňuje rodinné a občanské ctnosti, význam náboženství pro stát.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11632" y="260648"/>
            <a:ext cx="518462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Učil milovat své bližní a odpouštět utrpěné křivdy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1632" y="682471"/>
            <a:ext cx="72126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věrnými </a:t>
            </a:r>
            <a:r>
              <a:rPr lang="cs-CZ" dirty="0"/>
              <a:t>mu vždy </a:t>
            </a:r>
            <a:r>
              <a:rPr lang="cs-CZ" dirty="0" smtClean="0"/>
              <a:t>byli </a:t>
            </a:r>
            <a:r>
              <a:rPr lang="cs-CZ" dirty="0"/>
              <a:t>jeho studenti, kteří i po jeho smrti šířili učení </a:t>
            </a:r>
            <a:r>
              <a:rPr lang="cs-CZ" dirty="0" smtClean="0"/>
              <a:t>dále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5" y="1268760"/>
            <a:ext cx="425930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Charakteristika Konfucianismu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141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27970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Konfucianismus se stal státním náboženstvím, a položil tak základy </a:t>
            </a:r>
            <a:r>
              <a:rPr lang="cs-CZ" b="1" dirty="0" smtClean="0"/>
              <a:t>Čínského vzdělávacího systému</a:t>
            </a:r>
            <a:r>
              <a:rPr lang="cs-CZ" dirty="0" smtClean="0"/>
              <a:t>, který přetrval dva tisíce let.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5692" y="3205425"/>
            <a:ext cx="528241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„</a:t>
            </a:r>
            <a:r>
              <a:rPr lang="cs-CZ" sz="2000" b="1" dirty="0"/>
              <a:t>Studuj, jako kdybys nikdy nemohl dosáhnout dokonalosti, jako kdybys </a:t>
            </a:r>
            <a:r>
              <a:rPr lang="cs-CZ" sz="2000" b="1" dirty="0" smtClean="0"/>
              <a:t>měl </a:t>
            </a:r>
            <a:r>
              <a:rPr lang="cs-CZ" sz="2000" b="1" dirty="0"/>
              <a:t>strach, že své znalosti ztratíš.“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2626" y="2771636"/>
            <a:ext cx="166276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/>
              <a:t>Konfucius říkal: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787860"/>
            <a:ext cx="435003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/>
              <a:t>Konfucius zdůrazňoval důležitost tří aspektů: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1152327"/>
            <a:ext cx="833856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Konfuciáni vidí náboženství jako způsob </a:t>
            </a:r>
            <a:r>
              <a:rPr lang="cs-CZ" b="1" dirty="0"/>
              <a:t>vzdělávání</a:t>
            </a:r>
            <a:r>
              <a:rPr lang="cs-CZ" dirty="0"/>
              <a:t>. </a:t>
            </a:r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79512" y="1699685"/>
            <a:ext cx="5328592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Čínské slovo </a:t>
            </a:r>
            <a:r>
              <a:rPr lang="cs-CZ" dirty="0" err="1"/>
              <a:t>ťiao</a:t>
            </a:r>
            <a:r>
              <a:rPr lang="cs-CZ" dirty="0"/>
              <a:t> má ve skutečnosti dva </a:t>
            </a:r>
            <a:r>
              <a:rPr lang="cs-CZ" dirty="0" smtClean="0"/>
              <a:t>významy : </a:t>
            </a:r>
            <a:r>
              <a:rPr lang="cs-CZ" b="1" dirty="0"/>
              <a:t>náboženství a vzdělávání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3280464" cy="4634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5229200"/>
            <a:ext cx="3768532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altLang="cs-CZ" b="1" dirty="0" err="1"/>
              <a:t>li</a:t>
            </a:r>
            <a:r>
              <a:rPr lang="cs-CZ" altLang="cs-CZ" b="1" dirty="0"/>
              <a:t> – správné chování a jednání člověka</a:t>
            </a:r>
          </a:p>
          <a:p>
            <a:r>
              <a:rPr lang="cs-CZ" altLang="cs-CZ" b="1" dirty="0"/>
              <a:t>žen – ohleduplnost a soucit k druhým</a:t>
            </a:r>
          </a:p>
          <a:p>
            <a:r>
              <a:rPr lang="cs-CZ" altLang="cs-CZ" b="1" dirty="0" err="1"/>
              <a:t>siao</a:t>
            </a:r>
            <a:r>
              <a:rPr lang="cs-CZ" altLang="cs-CZ" b="1" dirty="0"/>
              <a:t> – úcta ke starším a </a:t>
            </a:r>
            <a:r>
              <a:rPr lang="cs-CZ" altLang="cs-CZ" b="1" dirty="0" smtClean="0"/>
              <a:t>předkům</a:t>
            </a:r>
            <a:endParaRPr lang="cs-CZ" alt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6054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22217"/>
            <a:ext cx="5807317" cy="580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31840" y="188640"/>
            <a:ext cx="3093476" cy="40011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Různé náboženské symboly</a:t>
            </a:r>
          </a:p>
        </p:txBody>
      </p:sp>
    </p:spTree>
    <p:extLst>
      <p:ext uri="{BB962C8B-B14F-4D97-AF65-F5344CB8AC3E}">
        <p14:creationId xmlns:p14="http://schemas.microsoft.com/office/powerpoint/2010/main" xmlns="" val="338320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Nadpis 1"/>
          <p:cNvSpPr>
            <a:spLocks noGrp="1"/>
          </p:cNvSpPr>
          <p:nvPr>
            <p:ph type="title"/>
          </p:nvPr>
        </p:nvSpPr>
        <p:spPr>
          <a:xfrm>
            <a:off x="107504" y="58614"/>
            <a:ext cx="3826768" cy="850106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altLang="cs-CZ" sz="3200" b="1" dirty="0" smtClean="0">
                <a:solidFill>
                  <a:srgbClr val="FF0000"/>
                </a:solidFill>
              </a:rPr>
              <a:t>Náboženské symboly</a:t>
            </a:r>
          </a:p>
        </p:txBody>
      </p:sp>
      <p:pic>
        <p:nvPicPr>
          <p:cNvPr id="5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750" r="51250" b="75000"/>
          <a:stretch>
            <a:fillRect/>
          </a:stretch>
        </p:blipFill>
        <p:spPr bwMode="auto">
          <a:xfrm>
            <a:off x="4071938" y="1500188"/>
            <a:ext cx="14287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501" t="25000" r="25000" b="51250"/>
          <a:stretch>
            <a:fillRect/>
          </a:stretch>
        </p:blipFill>
        <p:spPr bwMode="auto">
          <a:xfrm>
            <a:off x="285750" y="5072063"/>
            <a:ext cx="1571625" cy="135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5000" b="75000"/>
          <a:stretch>
            <a:fillRect/>
          </a:stretch>
        </p:blipFill>
        <p:spPr bwMode="auto">
          <a:xfrm>
            <a:off x="285750" y="1000125"/>
            <a:ext cx="14287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750" r="77499" b="51250"/>
          <a:stretch>
            <a:fillRect/>
          </a:stretch>
        </p:blipFill>
        <p:spPr bwMode="auto">
          <a:xfrm>
            <a:off x="357188" y="2357438"/>
            <a:ext cx="128587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501" r="26250" b="75000"/>
          <a:stretch>
            <a:fillRect/>
          </a:stretch>
        </p:blipFill>
        <p:spPr bwMode="auto">
          <a:xfrm>
            <a:off x="285750" y="3714750"/>
            <a:ext cx="1500188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8750" r="75000" b="25000"/>
          <a:stretch>
            <a:fillRect/>
          </a:stretch>
        </p:blipFill>
        <p:spPr bwMode="auto">
          <a:xfrm>
            <a:off x="4071938" y="2928938"/>
            <a:ext cx="1428750" cy="150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" descr="Soubor:ReligijneSymbo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750" t="25000" r="1250" b="51250"/>
          <a:stretch>
            <a:fillRect/>
          </a:stretch>
        </p:blipFill>
        <p:spPr bwMode="auto">
          <a:xfrm>
            <a:off x="4143375" y="4500563"/>
            <a:ext cx="1428750" cy="135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1839" y="2598003"/>
            <a:ext cx="1321196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Půlměsíc</a:t>
            </a:r>
          </a:p>
          <a:p>
            <a:r>
              <a:rPr lang="cs-CZ" sz="2400" dirty="0" smtClean="0"/>
              <a:t>Islám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91389" y="3068960"/>
            <a:ext cx="1755609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Kolo života</a:t>
            </a:r>
          </a:p>
          <a:p>
            <a:r>
              <a:rPr lang="cs-CZ" sz="2400" dirty="0" smtClean="0"/>
              <a:t>Buddhismus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1839" y="1196752"/>
            <a:ext cx="1542666" cy="9048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/>
              <a:t>Kříž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65000"/>
            </a:pPr>
            <a:r>
              <a:rPr lang="cs-CZ" altLang="cs-CZ" sz="2400" dirty="0" smtClean="0"/>
              <a:t>křesťanství</a:t>
            </a:r>
            <a:endParaRPr lang="cs-CZ" alt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1839" y="4020887"/>
            <a:ext cx="1620957" cy="9048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/>
              <a:t>védský </a:t>
            </a:r>
            <a:r>
              <a:rPr lang="cs-CZ" altLang="cs-CZ" sz="2400" dirty="0" err="1"/>
              <a:t>óm</a:t>
            </a:r>
            <a:r>
              <a:rPr lang="cs-CZ" altLang="cs-CZ" sz="2400" dirty="0"/>
              <a:t>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 smtClean="0"/>
              <a:t>hinduismus</a:t>
            </a:r>
            <a:endParaRPr lang="cs-CZ" alt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01839" y="5299482"/>
            <a:ext cx="1311000" cy="9048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/>
              <a:t>jin a jang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 smtClean="0"/>
              <a:t>taoismus</a:t>
            </a:r>
            <a:endParaRPr lang="cs-CZ" alt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4725144"/>
            <a:ext cx="1514069" cy="9048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/>
              <a:t>brána </a:t>
            </a:r>
            <a:r>
              <a:rPr lang="cs-CZ" altLang="cs-CZ" sz="2400" dirty="0" err="1"/>
              <a:t>Torii</a:t>
            </a:r>
            <a:endParaRPr lang="cs-CZ" altLang="cs-CZ" sz="24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altLang="cs-CZ" sz="2400" dirty="0" smtClean="0"/>
              <a:t>šintoismus</a:t>
            </a:r>
            <a:endParaRPr lang="cs-CZ" alt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78406" y="1700808"/>
            <a:ext cx="2398349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altLang="cs-CZ" sz="2400" dirty="0"/>
              <a:t>Davidova hvězda </a:t>
            </a:r>
          </a:p>
          <a:p>
            <a:pPr>
              <a:buFont typeface="Wingdings" pitchFamily="2" charset="2"/>
              <a:buNone/>
            </a:pPr>
            <a:r>
              <a:rPr lang="cs-CZ" altLang="cs-CZ" sz="2400" dirty="0"/>
              <a:t>J</a:t>
            </a:r>
            <a:r>
              <a:rPr lang="cs-CZ" altLang="cs-CZ" sz="2400" dirty="0" smtClean="0"/>
              <a:t>udaismus</a:t>
            </a: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72362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44016" y="764704"/>
            <a:ext cx="9036496" cy="5976664"/>
            <a:chOff x="-36512" y="908720"/>
            <a:chExt cx="9036496" cy="5976664"/>
          </a:xfrm>
        </p:grpSpPr>
        <p:pic>
          <p:nvPicPr>
            <p:cNvPr id="3074" name="Picture 2" descr="http://upload.wikimedia.org/wikipedia/commons/6/60/Worldwide_percentage_of_Adherents_by_Religion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2856"/>
            <a:stretch/>
          </p:blipFill>
          <p:spPr bwMode="auto">
            <a:xfrm>
              <a:off x="-36512" y="908720"/>
              <a:ext cx="9036496" cy="5976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1097868" y="940658"/>
              <a:ext cx="7362564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cs-CZ" sz="2000" b="1" dirty="0" smtClean="0"/>
                <a:t>Procentuální počet stoupenců náboženství ve světě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93664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1705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Dozvíte se více: 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836712"/>
            <a:ext cx="86409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https://</a:t>
            </a:r>
            <a:r>
              <a:rPr lang="cs-CZ" sz="1600" dirty="0" smtClean="0">
                <a:hlinkClick r:id="rId2"/>
              </a:rPr>
              <a:t>www.youtube.com/watch?v=edVzIroBXnQ&amp;list=PLvB4czuhJMBTapdg89-NycJyhJTCfDTqQ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95536" y="1398059"/>
            <a:ext cx="372191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www.vira.cz/Texty/Clanky/Vira.html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5536" y="1959407"/>
            <a:ext cx="832855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http://www.imaturita.cz/maturitni-otazky/zaklady-spolecenskych-ved/svetova-nabozenstvi/114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95536" y="2520755"/>
            <a:ext cx="79208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http://www.buddhismus.cz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95536" y="3082102"/>
            <a:ext cx="84969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michal.skrabalek.cz/nazory/poznejte-tajemstvi-buddhismu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45951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883319"/>
            <a:ext cx="82809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commons.wikimedia.org/wiki/File:World_religions_CZE.PNG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79512" y="2317915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/>
              <a:t>WILKOWSKI, Ratomir. http://cs.wikipedia.org [online]. [cit. 11.5.2014]. Dostupný na WWW: </a:t>
            </a:r>
            <a:r>
              <a:rPr lang="pl-PL" sz="1600" dirty="0">
                <a:hlinkClick r:id="rId3"/>
              </a:rPr>
              <a:t>http://</a:t>
            </a:r>
            <a:r>
              <a:rPr lang="pl-PL" sz="1600" dirty="0" smtClean="0">
                <a:hlinkClick r:id="rId3"/>
              </a:rPr>
              <a:t>cs.wikipedia.org/wiki/N%C3%A1bo%C5%BEenstv%C3%AD#mediaviewer/Soubor:ReligijneSymbole.svg</a:t>
            </a:r>
            <a:endParaRPr lang="pl-PL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3244954"/>
            <a:ext cx="321164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4"/>
              </a:rPr>
              <a:t>http://www.svetova-nabozenstvi.cz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79512" y="3679550"/>
            <a:ext cx="8504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cs.wikipedia.org/wiki/K%C5%99es%C5%A5anstv%C3%AD#mediaviewer/Soubor:Christian_cross.svg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2" y="4360367"/>
            <a:ext cx="84969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commons.wikimedia.org/wiki/File:Ichthus.svg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79512" y="4794963"/>
            <a:ext cx="861670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cs.wikipedia.org/wiki/K%C5%99es%C5%A5ansk%C3%A9_symboly#mediaviewer/Soubor:Christian_flag.svg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79512" y="5475780"/>
            <a:ext cx="85453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cs.wikipedia.org/wiki/N%C3%A1bo%C5%BEenstv%C3%AD#mediaviewer/Soubor:Walsinghamprocession.jpg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79512" y="6156593"/>
            <a:ext cx="849694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VARIOUS. http://commons.wikimedia.org [online]. [cit. 11.5.2014].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8"/>
              </a:rPr>
              <a:t>http://commons.wikimedia.org/wiki/File:Religion_collage_(large).</a:t>
            </a:r>
            <a:r>
              <a:rPr lang="en-US" sz="1600" dirty="0" smtClean="0">
                <a:hlinkClick r:id="rId8"/>
              </a:rPr>
              <a:t>jpg</a:t>
            </a:r>
            <a:endParaRPr lang="cs-CZ" sz="1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83379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79531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014127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448723"/>
            <a:ext cx="3075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7007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973005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/>
              <a:t>ZERO0000. http://commons.wikimedia.org [online]. [cit. 12.5.2014]. Dostupný na WWW: </a:t>
            </a:r>
            <a:r>
              <a:rPr lang="pl-PL" sz="1600" dirty="0">
                <a:hlinkClick r:id="rId2"/>
              </a:rPr>
              <a:t>http://</a:t>
            </a:r>
            <a:r>
              <a:rPr lang="pl-PL" sz="1600" dirty="0" smtClean="0">
                <a:hlinkClick r:id="rId2"/>
              </a:rPr>
              <a:t>commons.wikimedia.org/wiki/File:Kippot.jpg</a:t>
            </a:r>
            <a:endParaRPr lang="pl-PL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07504" y="1693750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ANDREW LIH/EN:USER:FUZHEADO. http://commons.wikimedia.org [online]. [cit. 11.5.2014].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commons.wikimedia.org/wiki/File:Buddha_lantau.jpg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07504" y="3609764"/>
            <a:ext cx="35898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cs.wikipedia.org/wiki/Buddhismus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07504" y="2414495"/>
            <a:ext cx="847711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THEGREENEDITOR. http://commons.wikimedia.org [online]. [cit. 11.5.2014].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commons.wikimedia.org/wiki/File:World_Muslim_Population_Map.png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07504" y="3135240"/>
            <a:ext cx="840578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commons.wikimedia.org/wiki/File:Halebid3.JPG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07504" y="4084288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cs.wikipedia.org/wiki/Konfucius#mediaviewer/Soubor:Konfuzius.jpg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07504" y="4558812"/>
            <a:ext cx="6858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cs.wikipedia.org/wiki/N%C3%A1bo%C5%BEenstv%C3%AD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07504" y="5033336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cs.wikipedia.org/wiki/Judaismus#mediaviewer/Soubor:Star_of_David.svg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07504" y="5507860"/>
            <a:ext cx="90026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TEVAPRAPAS MAKKLAY. http://commons.wikimedia.org [online]. [cit. 11.5.2014]. Dostupný na WWW: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commons.wikimedia.org/wiki/File:Tibet_monk_prays_in_Bodh_Gaya.jpg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07504" y="6228601"/>
            <a:ext cx="88839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UNKNOWN. http://commons.wikimedia.org [online]. [cit. 12.5.2014]. Dostupný na WWW: </a:t>
            </a: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commons.wikimedia.org/wiki/File:Konfuzius-1770.jpg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5864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1733</TotalTime>
  <Words>2216</Words>
  <Application>Microsoft Office PowerPoint</Application>
  <PresentationFormat>Předvádění na obrazovce (4:3)</PresentationFormat>
  <Paragraphs>307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Náboženské symboly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Škola</cp:lastModifiedBy>
  <cp:revision>64</cp:revision>
  <dcterms:created xsi:type="dcterms:W3CDTF">2014-05-10T17:03:47Z</dcterms:created>
  <dcterms:modified xsi:type="dcterms:W3CDTF">2014-05-13T06:37:27Z</dcterms:modified>
</cp:coreProperties>
</file>